
<file path=[Content_Types].xml><?xml version="1.0" encoding="utf-8"?>
<Types xmlns="http://schemas.openxmlformats.org/package/2006/content-types">
  <Default Extension="fntdata" ContentType="application/x-fontdata"/>
  <Default Extension="jpg" ContentType="image/jpeg"/>
  <Default Extension="odttf" ContentType="application/vnd.openxmlformats-officedocument.obfuscatedFont"/>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presProps.xml" ContentType="application/vnd.openxmlformats-officedocument.presentationml.presProps+xml"/>
  <Override PartName="/ppt/tableStyles.xml" ContentType="application/vnd.openxmlformats-officedocument.presentationml.tableStyles+xml"/>
  <Override PartName="/docProps/custom.xml" ContentType="application/vnd.openxmlformats-officedocument.custom-properties+xml"/>
  <Override PartName="/docProps/core.xml" ContentType="application/vnd.openxmlformats-package.core-properties+xml"/>
  <Override PartName="/ppt/presentation.xml" ContentType="application/vnd.openxmlformats-officedocument.presentationml.presentation.main+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Lst>
  <p:sldSz cy="6858000" cx="12192000"/>
  <p:notesSz cx="6858000" cy="9144000"/>
  <p:embeddedFontLst>
    <p:embeddedFont>
      <p:font typeface="Montserrat"/>
      <p:regular r:id="rId67"/>
      <p:bold r:id="rId68"/>
      <p:italic r:id="rId69"/>
      <p:boldItalic r:id="rId70"/>
    </p:embeddedFont>
    <p:embeddedFont>
      <p:font typeface="Montserrat Light"/>
      <p:regular r:id="rId71"/>
      <p:bold r:id="rId72"/>
      <p:italic r:id="rId73"/>
      <p:boldItalic r:id="rId74"/>
    </p:embeddedFont>
    <p:embeddedFont>
      <p:font typeface="Century Gothic"/>
      <p:regular r:id="rId75"/>
      <p:bold r:id="rId76"/>
      <p:italic r:id="rId77"/>
      <p:boldItalic r:id="rId7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79" roundtripDataSignature="AMtx7mjQ9KIBhyS+VHHdKkSE9mdawrJYU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CFBA429-65F6-406C-9CB1-AB5AF5C1AB29}">
  <a:tblStyle styleId="{9CFBA429-65F6-406C-9CB1-AB5AF5C1AB29}"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6EAEA"/>
          </a:solidFill>
        </a:fill>
      </a:tcStyle>
    </a:wholeTbl>
    <a:band1H>
      <a:tcTxStyle/>
      <a:tcStyle>
        <a:fill>
          <a:solidFill>
            <a:srgbClr val="CAD3D4"/>
          </a:solidFill>
        </a:fill>
      </a:tcStyle>
    </a:band1H>
    <a:band2H>
      <a:tcTxStyle/>
    </a:band2H>
    <a:band1V>
      <a:tcTxStyle/>
      <a:tcStyle>
        <a:fill>
          <a:solidFill>
            <a:srgbClr val="CAD3D4"/>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 styleId="{33FD7709-E959-44AB-B433-F2A46AEEB62F}" styleName="Table_1">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6EAEA"/>
          </a:solidFill>
        </a:fill>
      </a:tcStyle>
    </a:wholeTbl>
    <a:band1H>
      <a:tcTxStyle/>
      <a:tcStyle>
        <a:fill>
          <a:solidFill>
            <a:srgbClr val="CAD3D4"/>
          </a:solidFill>
        </a:fill>
      </a:tcStyle>
    </a:band1H>
    <a:band2H>
      <a:tcTxStyle/>
    </a:band2H>
    <a:band1V>
      <a:tcTxStyle/>
      <a:tcStyle>
        <a:fill>
          <a:solidFill>
            <a:srgbClr val="CAD3D4"/>
          </a:solidFill>
        </a:fill>
      </a:tcStyle>
    </a:band1V>
    <a:band2V>
      <a:tcTxStyle/>
    </a:band2V>
    <a:lastCol>
      <a:tcTxStyle b="on" i="off">
        <a:font>
          <a:latin typeface="Calibri"/>
          <a:ea typeface="Calibri"/>
          <a:cs typeface="Calibri"/>
        </a:font>
        <a:schemeClr val="lt1"/>
      </a:tcTxStyle>
      <a:tcStyle>
        <a:fill>
          <a:solidFill>
            <a:schemeClr val="dk1"/>
          </a:solidFill>
        </a:fill>
      </a:tcStyle>
    </a:lastCol>
    <a:firstCol>
      <a:tcTxStyle b="on" i="off">
        <a:font>
          <a:latin typeface="Calibri"/>
          <a:ea typeface="Calibri"/>
          <a:cs typeface="Calibri"/>
        </a:font>
        <a:schemeClr val="lt1"/>
      </a:tcTxStyle>
      <a:tcStyle>
        <a:fill>
          <a:solidFill>
            <a:schemeClr val="dk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dk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dk1"/>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21" Type="http://schemas.openxmlformats.org/officeDocument/2006/relationships/slide" Target="slides/slide16.xml"/><Relationship Id="rId68" Type="http://schemas.openxmlformats.org/officeDocument/2006/relationships/font" Target="fonts/Montserrat-bold.fntdata"/><Relationship Id="rId16" Type="http://schemas.openxmlformats.org/officeDocument/2006/relationships/slide" Target="slides/slide11.xml"/><Relationship Id="rId74" Type="http://schemas.openxmlformats.org/officeDocument/2006/relationships/font" Target="fonts/MontserratLight-boldItalic.fntdata"/><Relationship Id="rId32" Type="http://schemas.openxmlformats.org/officeDocument/2006/relationships/slide" Target="slides/slide27.xml"/><Relationship Id="rId79" Type="http://customschemas.google.com/relationships/presentationmetadata" Target="metadata"/><Relationship Id="rId37" Type="http://schemas.openxmlformats.org/officeDocument/2006/relationships/slide" Target="slides/slide32.xml"/><Relationship Id="rId53" Type="http://schemas.openxmlformats.org/officeDocument/2006/relationships/slide" Target="slides/slide48.xml"/><Relationship Id="rId11" Type="http://schemas.openxmlformats.org/officeDocument/2006/relationships/slide" Target="slides/slide6.xml"/><Relationship Id="rId58" Type="http://schemas.openxmlformats.org/officeDocument/2006/relationships/slide" Target="slides/slide53.xml"/><Relationship Id="rId5" Type="http://schemas.openxmlformats.org/officeDocument/2006/relationships/notesMaster" Target="notesMasters/notesMaster1.xml"/><Relationship Id="rId61" Type="http://schemas.openxmlformats.org/officeDocument/2006/relationships/slide" Target="slides/slide56.xml"/><Relationship Id="rId82" Type="http://schemas.openxmlformats.org/officeDocument/2006/relationships/customXml" Target="../customXml/item3.xml"/><Relationship Id="rId19" Type="http://schemas.openxmlformats.org/officeDocument/2006/relationships/slide" Target="slides/slide14.xml"/><Relationship Id="rId43" Type="http://schemas.openxmlformats.org/officeDocument/2006/relationships/slide" Target="slides/slide38.xml"/><Relationship Id="rId48" Type="http://schemas.openxmlformats.org/officeDocument/2006/relationships/slide" Target="slides/slide43.xml"/><Relationship Id="rId30" Type="http://schemas.openxmlformats.org/officeDocument/2006/relationships/slide" Target="slides/slide25.xml"/><Relationship Id="rId77" Type="http://schemas.openxmlformats.org/officeDocument/2006/relationships/font" Target="fonts/CenturyGothic-italic.fntdata"/><Relationship Id="rId35" Type="http://schemas.openxmlformats.org/officeDocument/2006/relationships/slide" Target="slides/slide30.xml"/><Relationship Id="rId64" Type="http://schemas.openxmlformats.org/officeDocument/2006/relationships/slide" Target="slides/slide59.xml"/><Relationship Id="rId22" Type="http://schemas.openxmlformats.org/officeDocument/2006/relationships/slide" Target="slides/slide17.xml"/><Relationship Id="rId69" Type="http://schemas.openxmlformats.org/officeDocument/2006/relationships/font" Target="fonts/Montserrat-italic.fntdata"/><Relationship Id="rId27" Type="http://schemas.openxmlformats.org/officeDocument/2006/relationships/slide" Target="slides/slide22.xml"/><Relationship Id="rId56" Type="http://schemas.openxmlformats.org/officeDocument/2006/relationships/slide" Target="slides/slide51.xml"/><Relationship Id="rId14" Type="http://schemas.openxmlformats.org/officeDocument/2006/relationships/slide" Target="slides/slide9.xml"/><Relationship Id="rId8" Type="http://schemas.openxmlformats.org/officeDocument/2006/relationships/slide" Target="slides/slide3.xml"/><Relationship Id="rId72" Type="http://schemas.openxmlformats.org/officeDocument/2006/relationships/font" Target="fonts/MontserratLight-bold.fntdata"/><Relationship Id="rId51" Type="http://schemas.openxmlformats.org/officeDocument/2006/relationships/slide" Target="slides/slide46.xml"/><Relationship Id="rId80" Type="http://schemas.openxmlformats.org/officeDocument/2006/relationships/customXml" Target="../customXml/item1.xml"/><Relationship Id="rId3" Type="http://schemas.openxmlformats.org/officeDocument/2006/relationships/tableStyles" Target="tableStyles.xml"/><Relationship Id="rId46" Type="http://schemas.openxmlformats.org/officeDocument/2006/relationships/slide" Target="slides/slide41.xml"/><Relationship Id="rId33" Type="http://schemas.openxmlformats.org/officeDocument/2006/relationships/slide" Target="slides/slide28.xml"/><Relationship Id="rId38" Type="http://schemas.openxmlformats.org/officeDocument/2006/relationships/slide" Target="slides/slide33.xml"/><Relationship Id="rId67" Type="http://schemas.openxmlformats.org/officeDocument/2006/relationships/font" Target="fonts/Montserrat-regular.fntdata"/><Relationship Id="rId25" Type="http://schemas.openxmlformats.org/officeDocument/2006/relationships/slide" Target="slides/slide20.xml"/><Relationship Id="rId12" Type="http://schemas.openxmlformats.org/officeDocument/2006/relationships/slide" Target="slides/slide7.xml"/><Relationship Id="rId59" Type="http://schemas.openxmlformats.org/officeDocument/2006/relationships/slide" Target="slides/slide54.xml"/><Relationship Id="rId17" Type="http://schemas.openxmlformats.org/officeDocument/2006/relationships/slide" Target="slides/slide12.xml"/><Relationship Id="rId41" Type="http://schemas.openxmlformats.org/officeDocument/2006/relationships/slide" Target="slides/slide36.xml"/><Relationship Id="rId75" Type="http://schemas.openxmlformats.org/officeDocument/2006/relationships/font" Target="fonts/CenturyGothic-regular.fntdata"/><Relationship Id="rId70" Type="http://schemas.openxmlformats.org/officeDocument/2006/relationships/font" Target="fonts/Montserrat-boldItalic.fntdata"/><Relationship Id="rId62" Type="http://schemas.openxmlformats.org/officeDocument/2006/relationships/slide" Target="slides/slide57.xml"/><Relationship Id="rId20" Type="http://schemas.openxmlformats.org/officeDocument/2006/relationships/slide" Target="slides/slide15.xml"/><Relationship Id="rId54" Type="http://schemas.openxmlformats.org/officeDocument/2006/relationships/slide" Target="slides/slide49.xml"/><Relationship Id="rId1" Type="http://schemas.openxmlformats.org/officeDocument/2006/relationships/theme" Target="theme/theme1.xml"/><Relationship Id="rId6" Type="http://schemas.openxmlformats.org/officeDocument/2006/relationships/slide" Target="slides/slide1.xml"/><Relationship Id="rId49" Type="http://schemas.openxmlformats.org/officeDocument/2006/relationships/slide" Target="slides/slide44.xml"/><Relationship Id="rId36" Type="http://schemas.openxmlformats.org/officeDocument/2006/relationships/slide" Target="slides/slide31.xml"/><Relationship Id="rId23" Type="http://schemas.openxmlformats.org/officeDocument/2006/relationships/slide" Target="slides/slide18.xml"/><Relationship Id="rId28" Type="http://schemas.openxmlformats.org/officeDocument/2006/relationships/slide" Target="slides/slide23.xml"/><Relationship Id="rId57" Type="http://schemas.openxmlformats.org/officeDocument/2006/relationships/slide" Target="slides/slide52.xml"/><Relationship Id="rId15" Type="http://schemas.openxmlformats.org/officeDocument/2006/relationships/slide" Target="slides/slide10.xml"/><Relationship Id="rId44" Type="http://schemas.openxmlformats.org/officeDocument/2006/relationships/slide" Target="slides/slide39.xml"/><Relationship Id="rId73" Type="http://schemas.openxmlformats.org/officeDocument/2006/relationships/font" Target="fonts/MontserratLight-italic.fntdata"/><Relationship Id="rId31" Type="http://schemas.openxmlformats.org/officeDocument/2006/relationships/slide" Target="slides/slide26.xml"/><Relationship Id="rId78" Type="http://schemas.openxmlformats.org/officeDocument/2006/relationships/font" Target="fonts/CenturyGothic-boldItalic.fntdata"/><Relationship Id="rId65" Type="http://schemas.openxmlformats.org/officeDocument/2006/relationships/slide" Target="slides/slide60.xml"/><Relationship Id="rId60" Type="http://schemas.openxmlformats.org/officeDocument/2006/relationships/slide" Target="slides/slide55.xml"/><Relationship Id="rId52" Type="http://schemas.openxmlformats.org/officeDocument/2006/relationships/slide" Target="slides/slide47.xml"/><Relationship Id="rId10" Type="http://schemas.openxmlformats.org/officeDocument/2006/relationships/slide" Target="slides/slide5.xml"/><Relationship Id="rId81" Type="http://schemas.openxmlformats.org/officeDocument/2006/relationships/customXml" Target="../customXml/item2.xml"/><Relationship Id="rId4" Type="http://schemas.openxmlformats.org/officeDocument/2006/relationships/slideMaster" Target="slideMasters/slideMaster1.xml"/><Relationship Id="rId9" Type="http://schemas.openxmlformats.org/officeDocument/2006/relationships/slide" Target="slides/slide4.xml"/><Relationship Id="rId39" Type="http://schemas.openxmlformats.org/officeDocument/2006/relationships/slide" Target="slides/slide34.xml"/><Relationship Id="rId13" Type="http://schemas.openxmlformats.org/officeDocument/2006/relationships/slide" Target="slides/slide8.xml"/><Relationship Id="rId18" Type="http://schemas.openxmlformats.org/officeDocument/2006/relationships/slide" Target="slides/slide13.xml"/><Relationship Id="rId76" Type="http://schemas.openxmlformats.org/officeDocument/2006/relationships/font" Target="fonts/CenturyGothic-bold.fntdata"/><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71" Type="http://schemas.openxmlformats.org/officeDocument/2006/relationships/font" Target="fonts/MontserratLight-regular.fntdata"/><Relationship Id="rId2" Type="http://schemas.openxmlformats.org/officeDocument/2006/relationships/presProps" Target="presProps.xml"/><Relationship Id="rId29" Type="http://schemas.openxmlformats.org/officeDocument/2006/relationships/slide" Target="slides/slide24.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24" Type="http://schemas.openxmlformats.org/officeDocument/2006/relationships/slide" Target="slides/slide1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mews.com/en/blog/hotel-business-intelligence?utm_source=chatgpt.com"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altexsoft.com/blog/hotel-property-management-systems-products-and-features/?utm_source=chatgpt.com" TargetMode="External"/><Relationship Id="rId3" Type="http://schemas.openxmlformats.org/officeDocument/2006/relationships/hyperlink" Target="https://www.chowbus.com/blog/what-is-pos-data?utm_source=chatgpt.com" TargetMode="External"/><Relationship Id="rId4" Type="http://schemas.openxmlformats.org/officeDocument/2006/relationships/hyperlink" Target="https://squareup.com/gb/en/the-bottom-line/operating-your-business/what-pos-system?utm_source=chatgpt.com" TargetMode="External"/><Relationship Id="rId5" Type="http://schemas.openxmlformats.org/officeDocument/2006/relationships/hyperlink" Target="https://www.worldwildlife.org/publications/hotel-kitchen-fighting-food-waste-in-hotels/?utm_source=chatgpt.com" TargetMode="External"/><Relationship Id="rId6" Type="http://schemas.openxmlformats.org/officeDocument/2006/relationships/hyperlink" Target="https://www.zerowastescotland.org.uk/resources/your-business-food-dont-throw-it-away?utm_source=chatgpt.com"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hospitalitynet.org/opinion/4111384.html"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hospitalitynet.org/opinion/4111384.html"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epa.ie/media/epa-2020/monitoring-amp-assessment/circular-economy/Food-waste-in-Hotels--Daily-v3.pdf?utm_source=chatgpt.com" TargetMode="External"/><Relationship Id="rId3" Type="http://schemas.openxmlformats.org/officeDocument/2006/relationships/hyperlink" Target="https://savourfood.ie/wp-content/uploads/2023/01/Hotels-Function.pdf?utm_source=chatgpt.com" TargetMode="External"/><Relationship Id="rId4" Type="http://schemas.openxmlformats.org/officeDocument/2006/relationships/hyperlink" Target="https://internationalfoodwastecoalition.org/european-hospitality-and-food-service-sector-reports-20-reduction-in-food-waste/?utm_source=chatgpt.com" TargetMode="External"/><Relationship Id="rId5" Type="http://schemas.openxmlformats.org/officeDocument/2006/relationships/hyperlink" Target="https://internationalfoodwastecoalition.org/wp-content/uploads/2023/06/IFWC-methodology-Final.pdf?utm_source=chatgpt.com" TargetMode="External"/><Relationship Id="rId6" Type="http://schemas.openxmlformats.org/officeDocument/2006/relationships/hyperlink" Target="https://www.hospitalitynet.org/news/4125394.html?utm_source=chatgpt.com"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internationalfoodwastecoalition.org/european-hospitality-and-food-service-sector-reports-20-reduction-in-food-waste/"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mews.com/en/blog/hotel-business-intelligence?utm_source=chatgpt.com"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hoteliq.io/hospitality-expertise/is-your-hotel-ready-for-business-intelligence?utm_source=chatgpt.com" TargetMode="External"/><Relationship Id="rId3" Type="http://schemas.openxmlformats.org/officeDocument/2006/relationships/hyperlink" Target="https://www.alvarezandmarsal.com/sites/default/files/2022-09/410822_CPI_THL%20Thought%20Leadership%20Series%20-%20Article%202_Sept%202022_0.pdf?utm_source=chatgpt.com" TargetMode="External"/><Relationship Id="rId4" Type="http://schemas.openxmlformats.org/officeDocument/2006/relationships/hyperlink" Target="https://attuneit.ai/blog/hospitality-data-analytics?utm_source=chatgpt.com" TargetMode="Externa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mandcalendar.com/blog/data-dilemma-is-the-hospitality-industry-lagging-behind?utm_source=chatgpt.com" TargetMode="Externa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mews.com/en/blog/hotel-business-intelligence?utm_source=chatgpt.com" TargetMode="External"/><Relationship Id="rId3" Type="http://schemas.openxmlformats.org/officeDocument/2006/relationships/hyperlink" Target="https://unevoc.unesco.org/home/BILT+Expert+group+report:+Green+and+digital+skills+for+hospitality+and+tourism?utm_source=chatgpt.com" TargetMode="Externa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ov.uk/government/publications/essential-digital-skills-framework?utm_source=chatgpt.com"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tr.com/data-insights-blog/understanding-your-str-reports-basics?utm_source=chatgpt.com" TargetMode="External"/><Relationship Id="rId3" Type="http://schemas.openxmlformats.org/officeDocument/2006/relationships/hyperlink" Target="https://str.com/data-insights-blog/what-is-revpar?utm_source=chatgpt.com"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altexsoft.com/blog/revpar-occupancy-rate-adr-hotel-metrics/?utm_source=chatgpt.com" TargetMode="External"/><Relationship Id="rId3" Type="http://schemas.openxmlformats.org/officeDocument/2006/relationships/hyperlink" Target="https://www.mews.com/en/blog/hotel-industry-kpis?utm_source=chatgpt.com" TargetMode="Externa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avrev.co.uk/advice/hotel-revenue-management-kpis-and-metrics-for-measuring-succ/?utm_source=chatgpt.com" TargetMode="Externa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hospitalitynet.org/news/4126420.html?utm_source=chatgpt.com" TargetMode="Externa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marttourismdestinations.eu/wp-content/uploads/2022/07/Smart-Tourism-Destinations_EU-guide_v1_EN.pdf?utm_source=chatgpt.com" TargetMode="Externa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avrev.co.uk/advice/hotel-revenue-management-kpis-and-metrics-for-measuring-succ/?utm_source=chatgpt.com" TargetMode="Externa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internationalfoodwastecoalition.org/european-hospitality-and-food-service-sector-reports-20-reduction-in-food-waste/?utm_source=chatgpt.com" TargetMode="External"/><Relationship Id="rId3" Type="http://schemas.openxmlformats.org/officeDocument/2006/relationships/hyperlink" Target="https://www.epa.ie/media/epa-2020/monitoring-amp-assessment/circular-economy/Food-waste-in-Hotels--Daily-v3.pdf?utm_source=chatgpt.com" TargetMode="External"/><Relationship Id="rId4" Type="http://schemas.openxmlformats.org/officeDocument/2006/relationships/hyperlink" Target="https://www.unwto.org/sustainable-development" TargetMode="Externa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internationalfoodwastecoalition.org/european-hospitality-and-food-service-sector-reports-20-reduction-in-food-waste/" TargetMode="Externa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marttourismdestinations.eu/wp-content/uploads/2022/07/Smart-Tourism-Destinations_EU-guide_v1_EN.pdf?utm_source=chatgpt.com" TargetMode="Externa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sorourbros.com/hospitality-data/?utm_source=chatgpt.com" TargetMode="External"/><Relationship Id="rId3" Type="http://schemas.openxmlformats.org/officeDocument/2006/relationships/hyperlink" Target="https://www.revfine.com/data-driven-culture-in-hotels-requires-more-than-bi-tools/?utm_source=chatgpt.com" TargetMode="Externa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unwto.org/sustainable-development" TargetMode="Externa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3" name="Google Shape;143;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6" name="Google Shape;156;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7" name="Google Shape;157;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4" name="Google Shape;184;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5" name="Google Shape;185;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7" name="Google Shape;207;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8" name="Google Shape;218;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6" name="Google Shape;256;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7" name="Google Shape;257;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5" name="Google Shape;265;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6" name="Google Shape;266;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6" name="Google Shape;276;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262626"/>
              </a:buClr>
              <a:buSzPts val="1200"/>
              <a:buFont typeface="Calibri"/>
              <a:buNone/>
            </a:pPr>
            <a:r>
              <a:rPr lang="en-US">
                <a:solidFill>
                  <a:srgbClr val="262626"/>
                </a:solidFill>
              </a:rPr>
              <a:t>Freedman, Mews (2025), </a:t>
            </a:r>
            <a:r>
              <a:rPr i="1" lang="en-US">
                <a:solidFill>
                  <a:srgbClr val="262626"/>
                </a:solidFill>
              </a:rPr>
              <a:t>«La inteligencia empresarial hotelera explicada: lo que todo hotelero debería saber</a:t>
            </a:r>
            <a:r>
              <a:rPr lang="en-US">
                <a:solidFill>
                  <a:srgbClr val="262626"/>
                </a:solidFill>
              </a:rPr>
              <a:t>».</a:t>
            </a:r>
            <a:r>
              <a:rPr lang="en-US" u="sng">
                <a:solidFill>
                  <a:schemeClr val="hlink"/>
                </a:solidFill>
                <a:hlinkClick r:id="rId2"/>
              </a:rPr>
              <a:t> https://www.mews.com/en/blog/hotel-business-intelligence</a:t>
            </a:r>
            <a:endParaRPr/>
          </a:p>
          <a:p>
            <a:pPr indent="0" lvl="0" marL="0" rtl="0" algn="l">
              <a:spcBef>
                <a:spcPts val="0"/>
              </a:spcBef>
              <a:spcAft>
                <a:spcPts val="0"/>
              </a:spcAft>
              <a:buNone/>
            </a:pPr>
            <a:r>
              <a:t/>
            </a:r>
            <a:endParaRPr/>
          </a:p>
        </p:txBody>
      </p:sp>
      <p:sp>
        <p:nvSpPr>
          <p:cNvPr id="277" name="Google Shape;277;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0" name="Google Shape;290;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US"/>
              <a:t>AltexSoft – Descripción general del PMS para hoteles</a:t>
            </a:r>
            <a:br>
              <a:rPr lang="en-US"/>
            </a:br>
            <a:r>
              <a:rPr lang="en-US" u="sng">
                <a:solidFill>
                  <a:schemeClr val="hlink"/>
                </a:solidFill>
                <a:hlinkClick r:id="rId2"/>
              </a:rPr>
              <a:t>https://www.altexsoft.com/blog/hotel-property-management-systems-products-and-features/</a:t>
            </a:r>
            <a:endParaRPr/>
          </a:p>
          <a:p>
            <a:pPr indent="0" lvl="0" marL="0" rtl="0" algn="l">
              <a:spcBef>
                <a:spcPts val="0"/>
              </a:spcBef>
              <a:spcAft>
                <a:spcPts val="0"/>
              </a:spcAft>
              <a:buNone/>
            </a:pPr>
            <a:r>
              <a:rPr b="1" lang="en-US"/>
              <a:t>Chowbus – Significado de los datos del punto de venta</a:t>
            </a:r>
            <a:br>
              <a:rPr lang="en-US"/>
            </a:br>
            <a:r>
              <a:rPr lang="en-US" u="sng">
                <a:solidFill>
                  <a:schemeClr val="hlink"/>
                </a:solidFill>
                <a:hlinkClick r:id="rId3"/>
              </a:rPr>
              <a:t>https://www.chowbus.com/blog/what-is-pos-data</a:t>
            </a:r>
            <a:endParaRPr/>
          </a:p>
          <a:p>
            <a:pPr indent="0" lvl="0" marL="0" rtl="0" algn="l">
              <a:spcBef>
                <a:spcPts val="0"/>
              </a:spcBef>
              <a:spcAft>
                <a:spcPts val="0"/>
              </a:spcAft>
              <a:buNone/>
            </a:pPr>
            <a:r>
              <a:rPr b="1" lang="en-US"/>
              <a:t>Square – ¿qué es un sistema de punto de venta?</a:t>
            </a:r>
            <a:br>
              <a:rPr lang="en-US"/>
            </a:br>
            <a:r>
              <a:rPr lang="en-US" u="sng">
                <a:solidFill>
                  <a:schemeClr val="hlink"/>
                </a:solidFill>
                <a:hlinkClick r:id="rId4"/>
              </a:rPr>
              <a:t>https://squareup.com/gb/en/the-bottom-line/operating-your-business/what-pos-system</a:t>
            </a:r>
            <a:endParaRPr/>
          </a:p>
          <a:p>
            <a:pPr indent="0" lvl="0" marL="0" rtl="0" algn="l">
              <a:spcBef>
                <a:spcPts val="0"/>
              </a:spcBef>
              <a:spcAft>
                <a:spcPts val="0"/>
              </a:spcAft>
              <a:buNone/>
            </a:pPr>
            <a:r>
              <a:rPr b="1" lang="en-US"/>
              <a:t>WWF / Hotel Kitchen – kit de herramientas contra el desperdicio de alimentos para hoteles</a:t>
            </a:r>
            <a:br>
              <a:rPr lang="en-US"/>
            </a:br>
            <a:r>
              <a:rPr lang="en-US" u="sng">
                <a:solidFill>
                  <a:schemeClr val="hlink"/>
                </a:solidFill>
                <a:hlinkClick r:id="rId5"/>
              </a:rPr>
              <a:t>https://www.worldwildlife.org/publications/hotel-kitchen-fighting-food-waste-in-hotels/</a:t>
            </a:r>
            <a:endParaRPr/>
          </a:p>
          <a:p>
            <a:pPr indent="0" lvl="0" marL="0" rtl="0" algn="l">
              <a:spcBef>
                <a:spcPts val="0"/>
              </a:spcBef>
              <a:spcAft>
                <a:spcPts val="0"/>
              </a:spcAft>
              <a:buNone/>
            </a:pPr>
            <a:r>
              <a:rPr b="1" lang="en-US"/>
              <a:t>Zero Waste Scotland – Kit de herramientas «Tu negocio es la comida, no la tires»</a:t>
            </a:r>
            <a:br>
              <a:rPr lang="en-US"/>
            </a:br>
            <a:r>
              <a:rPr lang="en-US" u="sng">
                <a:solidFill>
                  <a:schemeClr val="hlink"/>
                </a:solidFill>
                <a:hlinkClick r:id="rId6"/>
              </a:rPr>
              <a:t>https://www.zerowastescotland.org.uk/resources/your-business-food-dont-throw-it-away</a:t>
            </a:r>
            <a:endParaRPr/>
          </a:p>
          <a:p>
            <a:pPr indent="0" lvl="0" marL="0" rtl="0" algn="l">
              <a:spcBef>
                <a:spcPts val="0"/>
              </a:spcBef>
              <a:spcAft>
                <a:spcPts val="0"/>
              </a:spcAft>
              <a:buNone/>
            </a:pPr>
            <a:r>
              <a:t/>
            </a:r>
            <a:endParaRPr/>
          </a:p>
        </p:txBody>
      </p:sp>
      <p:sp>
        <p:nvSpPr>
          <p:cNvPr id="291" name="Google Shape;291;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1" name="Google Shape;321;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2" name="Google Shape;322;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1" name="Google Shape;331;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STR – Indicadores clave de rendimiento hotelero</a:t>
            </a:r>
            <a:br>
              <a:rPr lang="en-US"/>
            </a:br>
            <a:r>
              <a:rPr lang="en-US"/>
              <a:t>https://str.com/data-insights/resources/hotel-key-performance-indicators</a:t>
            </a:r>
            <a:endParaRPr/>
          </a:p>
          <a:p>
            <a:pPr indent="0" lvl="0" marL="0" rtl="0" algn="l">
              <a:spcBef>
                <a:spcPts val="0"/>
              </a:spcBef>
              <a:spcAft>
                <a:spcPts val="0"/>
              </a:spcAft>
              <a:buNone/>
            </a:pPr>
            <a:r>
              <a:rPr lang="en-US"/>
              <a:t>OTA Insight – Los KPI más importantes para los hoteles</a:t>
            </a:r>
            <a:br>
              <a:rPr lang="en-US"/>
            </a:br>
            <a:r>
              <a:rPr lang="en-US"/>
              <a:t>https://www.otainsight.com/resources/blog/revenue-management/hotel-kpis</a:t>
            </a:r>
            <a:endParaRPr/>
          </a:p>
          <a:p>
            <a:pPr indent="0" lvl="0" marL="0" rtl="0" algn="l">
              <a:spcBef>
                <a:spcPts val="0"/>
              </a:spcBef>
              <a:spcAft>
                <a:spcPts val="0"/>
              </a:spcAft>
              <a:buNone/>
            </a:pPr>
            <a:r>
              <a:rPr lang="en-US"/>
              <a:t>SevenRooms – Métricas de restaurantes y ticket medio</a:t>
            </a:r>
            <a:br>
              <a:rPr lang="en-US"/>
            </a:br>
            <a:r>
              <a:rPr lang="en-US"/>
              <a:t>https://sevenrooms.com/en/blog/restaurant-metrics-average-check/</a:t>
            </a:r>
            <a:endParaRPr/>
          </a:p>
          <a:p>
            <a:pPr indent="0" lvl="0" marL="0" rtl="0" algn="l">
              <a:spcBef>
                <a:spcPts val="0"/>
              </a:spcBef>
              <a:spcAft>
                <a:spcPts val="0"/>
              </a:spcAft>
              <a:buNone/>
            </a:pPr>
            <a:r>
              <a:rPr lang="en-US"/>
              <a:t>HospitalityNet – KPI de costes laborales y nóminas en hoteles</a:t>
            </a:r>
            <a:br>
              <a:rPr lang="en-US"/>
            </a:br>
            <a:r>
              <a:rPr lang="en-US" u="sng">
                <a:solidFill>
                  <a:schemeClr val="hlink"/>
                </a:solidFill>
                <a:hlinkClick r:id="rId2"/>
              </a:rPr>
              <a:t>https://www.hospitalitynet.org/opinion/4111384.html</a:t>
            </a:r>
            <a:endParaRPr/>
          </a:p>
          <a:p>
            <a:pPr indent="0" lvl="0" marL="0" rtl="0" algn="l">
              <a:spcBef>
                <a:spcPts val="0"/>
              </a:spcBef>
              <a:spcAft>
                <a:spcPts val="0"/>
              </a:spcAft>
              <a:buNone/>
            </a:pPr>
            <a:r>
              <a:t/>
            </a:r>
            <a:endParaRPr/>
          </a:p>
        </p:txBody>
      </p:sp>
      <p:sp>
        <p:nvSpPr>
          <p:cNvPr id="332" name="Google Shape;332;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1" name="Google Shape;351;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STR – Indicadores clave de rendimiento hotelero</a:t>
            </a:r>
            <a:br>
              <a:rPr lang="en-US"/>
            </a:br>
            <a:r>
              <a:rPr lang="en-US"/>
              <a:t>https://str.com/data-insights/resources/hotel-key-performance-indicators</a:t>
            </a:r>
            <a:endParaRPr/>
          </a:p>
          <a:p>
            <a:pPr indent="0" lvl="0" marL="0" rtl="0" algn="l">
              <a:spcBef>
                <a:spcPts val="0"/>
              </a:spcBef>
              <a:spcAft>
                <a:spcPts val="0"/>
              </a:spcAft>
              <a:buNone/>
            </a:pPr>
            <a:r>
              <a:rPr lang="en-US"/>
              <a:t>OTA Insight – Los KPI más importantes para los hoteles</a:t>
            </a:r>
            <a:br>
              <a:rPr lang="en-US"/>
            </a:br>
            <a:r>
              <a:rPr lang="en-US"/>
              <a:t>https://www.otainsight.com/resources/blog/revenue-management/hotel-kpis</a:t>
            </a:r>
            <a:endParaRPr/>
          </a:p>
          <a:p>
            <a:pPr indent="0" lvl="0" marL="0" rtl="0" algn="l">
              <a:spcBef>
                <a:spcPts val="0"/>
              </a:spcBef>
              <a:spcAft>
                <a:spcPts val="0"/>
              </a:spcAft>
              <a:buNone/>
            </a:pPr>
            <a:r>
              <a:rPr lang="en-US"/>
              <a:t>SevenRooms – Métricas de restaurantes y ticket medio</a:t>
            </a:r>
            <a:br>
              <a:rPr lang="en-US"/>
            </a:br>
            <a:r>
              <a:rPr lang="en-US"/>
              <a:t>https://sevenrooms.com/en/blog/restaurant-metrics-average-check/</a:t>
            </a:r>
            <a:endParaRPr/>
          </a:p>
          <a:p>
            <a:pPr indent="0" lvl="0" marL="0" rtl="0" algn="l">
              <a:spcBef>
                <a:spcPts val="0"/>
              </a:spcBef>
              <a:spcAft>
                <a:spcPts val="0"/>
              </a:spcAft>
              <a:buNone/>
            </a:pPr>
            <a:r>
              <a:rPr lang="en-US"/>
              <a:t>HospitalityNet – KPI de costes laborales y nóminas en hoteles</a:t>
            </a:r>
            <a:br>
              <a:rPr lang="en-US"/>
            </a:br>
            <a:r>
              <a:rPr lang="en-US" u="sng">
                <a:solidFill>
                  <a:schemeClr val="hlink"/>
                </a:solidFill>
                <a:hlinkClick r:id="rId2"/>
              </a:rPr>
              <a:t>https://www.hospitalitynet.org/opinion/4111384.html</a:t>
            </a:r>
            <a:endParaRPr/>
          </a:p>
          <a:p>
            <a:pPr indent="0" lvl="0" marL="0" rtl="0" algn="l">
              <a:spcBef>
                <a:spcPts val="0"/>
              </a:spcBef>
              <a:spcAft>
                <a:spcPts val="0"/>
              </a:spcAft>
              <a:buNone/>
            </a:pPr>
            <a:r>
              <a:t/>
            </a:r>
            <a:endParaRPr/>
          </a:p>
        </p:txBody>
      </p:sp>
      <p:sp>
        <p:nvSpPr>
          <p:cNvPr id="352" name="Google Shape;352;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2" name="Google Shape;362;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rPr lang="en-US"/>
              <a:t>EPA Irlanda – Desperdicio de alimentos en hoteles (referencia de desperdicio de alimentos por comensal)</a:t>
            </a:r>
            <a:br>
              <a:rPr lang="en-US"/>
            </a:br>
            <a:r>
              <a:rPr lang="en-US" u="sng">
                <a:solidFill>
                  <a:schemeClr val="hlink"/>
                </a:solidFill>
                <a:hlinkClick r:id="rId2"/>
              </a:rPr>
              <a:t>https://www.epa.ie/media/epa-2020/monitoring-amp-assessment/circular-economy/Food-waste-in-Hotels--Daily-v3.pdf</a:t>
            </a:r>
            <a:endParaRPr/>
          </a:p>
          <a:p>
            <a:pPr indent="0" lvl="0" marL="0" rtl="0" algn="l">
              <a:spcBef>
                <a:spcPts val="0"/>
              </a:spcBef>
              <a:spcAft>
                <a:spcPts val="0"/>
              </a:spcAft>
              <a:buClr>
                <a:schemeClr val="dk1"/>
              </a:buClr>
              <a:buSzPts val="1200"/>
              <a:buFont typeface="Calibri"/>
              <a:buNone/>
            </a:pPr>
            <a:r>
              <a:rPr lang="en-US"/>
              <a:t>Savour Food – Referencia sobre el desperdicio de alimentos en los servicios de catering de los hoteles</a:t>
            </a:r>
            <a:br>
              <a:rPr lang="en-US"/>
            </a:br>
            <a:r>
              <a:rPr lang="en-US" u="sng">
                <a:solidFill>
                  <a:schemeClr val="hlink"/>
                </a:solidFill>
                <a:hlinkClick r:id="rId3"/>
              </a:rPr>
              <a:t>https://savourfood.ie/wp-content/uploads/2023/01/Hotels-Function.pdf</a:t>
            </a:r>
            <a:endParaRPr/>
          </a:p>
          <a:p>
            <a:pPr indent="0" lvl="0" marL="0" rtl="0" algn="l">
              <a:spcBef>
                <a:spcPts val="0"/>
              </a:spcBef>
              <a:spcAft>
                <a:spcPts val="0"/>
              </a:spcAft>
              <a:buClr>
                <a:schemeClr val="dk1"/>
              </a:buClr>
              <a:buSzPts val="1200"/>
              <a:buFont typeface="Calibri"/>
              <a:buNone/>
            </a:pPr>
            <a:r>
              <a:rPr lang="en-US"/>
              <a:t>Coalición Internacional contra el Desperdicio Alimentario – El sector hotelero y de la restauración europeo informa de una reducción del 20 % en el desperdicio de alimentos</a:t>
            </a:r>
            <a:br>
              <a:rPr lang="en-US"/>
            </a:br>
            <a:r>
              <a:rPr lang="en-US" u="sng">
                <a:solidFill>
                  <a:schemeClr val="hlink"/>
                </a:solidFill>
                <a:hlinkClick r:id="rId4"/>
              </a:rPr>
              <a:t>https://internationalfoodwastecoalition.org/european-hospitality-and-food-service-sector-reports-20-reduction-in-food-waste/</a:t>
            </a:r>
            <a:endParaRPr/>
          </a:p>
          <a:p>
            <a:pPr indent="0" lvl="0" marL="0" rtl="0" algn="l">
              <a:spcBef>
                <a:spcPts val="0"/>
              </a:spcBef>
              <a:spcAft>
                <a:spcPts val="0"/>
              </a:spcAft>
              <a:buClr>
                <a:schemeClr val="dk1"/>
              </a:buClr>
              <a:buSzPts val="1200"/>
              <a:buFont typeface="Calibri"/>
              <a:buNone/>
            </a:pPr>
            <a:r>
              <a:rPr lang="en-US"/>
              <a:t>Coalición Internacional contra el Desperdicio Alimentario – Metodología de medición y presentación de informes sobre el desperdicio alimentario</a:t>
            </a:r>
            <a:br>
              <a:rPr lang="en-US"/>
            </a:br>
            <a:r>
              <a:rPr lang="en-US" u="sng">
                <a:solidFill>
                  <a:schemeClr val="hlink"/>
                </a:solidFill>
                <a:hlinkClick r:id="rId5"/>
              </a:rPr>
              <a:t>https://internationalfoodwastecoalition.org/wp-content/uploads/2023/06/IFWC-methodology-Final.pdf</a:t>
            </a:r>
            <a:endParaRPr/>
          </a:p>
          <a:p>
            <a:pPr indent="0" lvl="0" marL="0" rtl="0" algn="l">
              <a:spcBef>
                <a:spcPts val="0"/>
              </a:spcBef>
              <a:spcAft>
                <a:spcPts val="0"/>
              </a:spcAft>
              <a:buClr>
                <a:schemeClr val="dk1"/>
              </a:buClr>
              <a:buSzPts val="1200"/>
              <a:buFont typeface="Calibri"/>
              <a:buNone/>
            </a:pPr>
            <a:r>
              <a:rPr lang="en-US"/>
              <a:t>HospitalityNet / The PLEDGE on Food Waste – Estudio de caso sobre la reducción del desperdicio alimentario en hoteles</a:t>
            </a:r>
            <a:br>
              <a:rPr lang="en-US"/>
            </a:br>
            <a:r>
              <a:rPr lang="en-US" u="sng">
                <a:solidFill>
                  <a:schemeClr val="hlink"/>
                </a:solidFill>
                <a:hlinkClick r:id="rId6"/>
              </a:rPr>
              <a:t>https://www.hospitalitynet.org/news/4125394.html</a:t>
            </a:r>
            <a:endParaRPr/>
          </a:p>
          <a:p>
            <a:pPr indent="0" lvl="0" marL="0" rtl="0" algn="l">
              <a:spcBef>
                <a:spcPts val="0"/>
              </a:spcBef>
              <a:spcAft>
                <a:spcPts val="0"/>
              </a:spcAft>
              <a:buNone/>
            </a:pPr>
            <a:r>
              <a:t/>
            </a:r>
            <a:endParaRPr/>
          </a:p>
        </p:txBody>
      </p:sp>
      <p:sp>
        <p:nvSpPr>
          <p:cNvPr id="363" name="Google Shape;363;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6" name="Google Shape;376;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u="sng">
                <a:solidFill>
                  <a:schemeClr val="hlink"/>
                </a:solidFill>
                <a:hlinkClick r:id="rId2"/>
              </a:rPr>
              <a:t>El sector HaFS de la UE registra una reducción del 20 % en el desperdicio de alimentos | IFWC - WRAP EU</a:t>
            </a:r>
            <a:endParaRPr/>
          </a:p>
        </p:txBody>
      </p:sp>
      <p:sp>
        <p:nvSpPr>
          <p:cNvPr id="377" name="Google Shape;377;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2" name="Google Shape;392;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STR – Análisis del rendimiento hotelero en Europa</a:t>
            </a:r>
            <a:br>
              <a:rPr lang="en-US"/>
            </a:br>
            <a:r>
              <a:rPr lang="en-US"/>
              <a:t>https://str.com/data-insights/news/press-releases/europe-hotel-performance</a:t>
            </a:r>
            <a:endParaRPr/>
          </a:p>
          <a:p>
            <a:pPr indent="0" lvl="0" marL="0" rtl="0" algn="l">
              <a:spcBef>
                <a:spcPts val="0"/>
              </a:spcBef>
              <a:spcAft>
                <a:spcPts val="0"/>
              </a:spcAft>
              <a:buNone/>
            </a:pPr>
            <a:r>
              <a:rPr lang="en-US"/>
              <a:t>Savills – Informes sobre el mercado y el rendimiento hotelero en Europa</a:t>
            </a:r>
            <a:br>
              <a:rPr lang="en-US"/>
            </a:br>
            <a:r>
              <a:rPr lang="en-US"/>
              <a:t>https://www.savills.com/research_articles/255800/ (busque en el sitio «hoteles europeos» o «hostelería europea»)</a:t>
            </a:r>
            <a:endParaRPr/>
          </a:p>
          <a:p>
            <a:pPr indent="0" lvl="0" marL="0" rtl="0" algn="l">
              <a:spcBef>
                <a:spcPts val="0"/>
              </a:spcBef>
              <a:spcAft>
                <a:spcPts val="0"/>
              </a:spcAft>
              <a:buNone/>
            </a:pPr>
            <a:r>
              <a:t/>
            </a:r>
            <a:endParaRPr/>
          </a:p>
        </p:txBody>
      </p:sp>
      <p:sp>
        <p:nvSpPr>
          <p:cNvPr id="393" name="Google Shape;393;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6" name="Google Shape;406;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7" name="Google Shape;407;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6" name="Google Shape;416;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rPr lang="en-US"/>
              <a:t>Mews: una guía sobre la inteligencia empresarial en el sector hotelero</a:t>
            </a:r>
            <a:br>
              <a:rPr lang="en-US"/>
            </a:br>
            <a:r>
              <a:rPr lang="en-US" u="sng">
                <a:solidFill>
                  <a:schemeClr val="hlink"/>
                </a:solidFill>
                <a:hlinkClick r:id="rId2"/>
              </a:rPr>
              <a:t>https://www.mews.com/en/blog/hotel-business-intelligence</a:t>
            </a:r>
            <a:endParaRPr/>
          </a:p>
          <a:p>
            <a:pPr indent="0" lvl="0" marL="0" rtl="0" algn="l">
              <a:spcBef>
                <a:spcPts val="0"/>
              </a:spcBef>
              <a:spcAft>
                <a:spcPts val="0"/>
              </a:spcAft>
              <a:buClr>
                <a:schemeClr val="dk1"/>
              </a:buClr>
              <a:buSzPts val="1200"/>
              <a:buFont typeface="Calibri"/>
              <a:buNone/>
            </a:pPr>
            <a:r>
              <a:rPr lang="en-US"/>
              <a:t>STR – Indicadores clave de rendimiento hotelero</a:t>
            </a:r>
            <a:br>
              <a:rPr lang="en-US"/>
            </a:br>
            <a:r>
              <a:rPr lang="en-US"/>
              <a:t>https://str.com/data-insights/resources/hotel-key-performance-indicators</a:t>
            </a:r>
            <a:endParaRPr/>
          </a:p>
          <a:p>
            <a:pPr indent="0" lvl="0" marL="0" rtl="0" algn="l">
              <a:spcBef>
                <a:spcPts val="0"/>
              </a:spcBef>
              <a:spcAft>
                <a:spcPts val="0"/>
              </a:spcAft>
              <a:buNone/>
            </a:pPr>
            <a:r>
              <a:t/>
            </a:r>
            <a:endParaRPr/>
          </a:p>
        </p:txBody>
      </p:sp>
      <p:sp>
        <p:nvSpPr>
          <p:cNvPr id="417" name="Google Shape;417;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6" name="Google Shape;426;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rPr lang="en-US"/>
              <a:t>HospitalityNet – «Desmontando los mitos sobre la gestión de ingresos hoteleros basada en la inteligencia artificial»</a:t>
            </a:r>
            <a:br>
              <a:rPr lang="en-US"/>
            </a:br>
            <a:r>
              <a:rPr lang="en-US"/>
              <a:t>https://www.hospitalitynet.org/opinion/4118687.html</a:t>
            </a:r>
            <a:endParaRPr/>
          </a:p>
          <a:p>
            <a:pPr indent="0" lvl="0" marL="0" rtl="0" algn="l">
              <a:spcBef>
                <a:spcPts val="0"/>
              </a:spcBef>
              <a:spcAft>
                <a:spcPts val="0"/>
              </a:spcAft>
              <a:buClr>
                <a:schemeClr val="dk1"/>
              </a:buClr>
              <a:buSzPts val="1200"/>
              <a:buFont typeface="Calibri"/>
              <a:buNone/>
            </a:pPr>
            <a:r>
              <a:rPr lang="en-US"/>
              <a:t>hoteliQ – «¿Está su hotel preparado para la inteligencia empresarial?»</a:t>
            </a:r>
            <a:br>
              <a:rPr lang="en-US"/>
            </a:br>
            <a:r>
              <a:rPr lang="en-US" u="sng">
                <a:solidFill>
                  <a:schemeClr val="hlink"/>
                </a:solidFill>
                <a:hlinkClick r:id="rId2"/>
              </a:rPr>
              <a:t>https://www.hoteliq.io/hospitality-expertise/is-your-hotel-ready-for-business-intelligence</a:t>
            </a:r>
            <a:endParaRPr/>
          </a:p>
          <a:p>
            <a:pPr indent="0" lvl="0" marL="0" rtl="0" algn="l">
              <a:spcBef>
                <a:spcPts val="0"/>
              </a:spcBef>
              <a:spcAft>
                <a:spcPts val="0"/>
              </a:spcAft>
              <a:buClr>
                <a:schemeClr val="dk1"/>
              </a:buClr>
              <a:buSzPts val="1200"/>
              <a:buFont typeface="Calibri"/>
              <a:buNone/>
            </a:pPr>
            <a:r>
              <a:rPr lang="en-US"/>
              <a:t>Alvarez &amp; Marsal – </a:t>
            </a:r>
            <a:r>
              <a:rPr i="1" lang="en-US"/>
              <a:t>Capacidad de resistencia: optimización de la plantilla hotelera </a:t>
            </a:r>
            <a:r>
              <a:rPr lang="en-US"/>
              <a:t>(calidad de los datos y «si entran datos erróneos, salen datos erróneos»)</a:t>
            </a:r>
            <a:br>
              <a:rPr lang="en-US"/>
            </a:br>
            <a:r>
              <a:rPr lang="en-US" u="sng">
                <a:solidFill>
                  <a:schemeClr val="hlink"/>
                </a:solidFill>
                <a:hlinkClick r:id="rId3"/>
              </a:rPr>
              <a:t>https://www.alvarezandmarsal.com/sites/default/files/2022-09/410822_CPI_THL%20Thought%20Leadership%20Series%20-%20Article%202_Sept%202022_0.pdf</a:t>
            </a:r>
            <a:endParaRPr/>
          </a:p>
          <a:p>
            <a:pPr indent="0" lvl="0" marL="0" rtl="0" algn="l">
              <a:spcBef>
                <a:spcPts val="0"/>
              </a:spcBef>
              <a:spcAft>
                <a:spcPts val="0"/>
              </a:spcAft>
              <a:buClr>
                <a:schemeClr val="dk1"/>
              </a:buClr>
              <a:buSzPts val="1200"/>
              <a:buFont typeface="Calibri"/>
              <a:buNone/>
            </a:pPr>
            <a:r>
              <a:rPr lang="en-US"/>
              <a:t>Attune IT – «Análisis de datos en el sector hotelero: de ‘si entran datos erróneos, salen datos erróneos’ a decisiones inteligentes»</a:t>
            </a:r>
            <a:br>
              <a:rPr lang="en-US"/>
            </a:br>
            <a:r>
              <a:rPr lang="en-US" u="sng">
                <a:solidFill>
                  <a:schemeClr val="hlink"/>
                </a:solidFill>
                <a:hlinkClick r:id="rId4"/>
              </a:rPr>
              <a:t>https://attuneit.ai/blog/hospitality-data-analytics</a:t>
            </a:r>
            <a:endParaRPr/>
          </a:p>
          <a:p>
            <a:pPr indent="0" lvl="0" marL="0" rtl="0" algn="l">
              <a:spcBef>
                <a:spcPts val="0"/>
              </a:spcBef>
              <a:spcAft>
                <a:spcPts val="0"/>
              </a:spcAft>
              <a:buNone/>
            </a:pPr>
            <a:r>
              <a:t/>
            </a:r>
            <a:endParaRPr/>
          </a:p>
        </p:txBody>
      </p:sp>
      <p:sp>
        <p:nvSpPr>
          <p:cNvPr id="427" name="Google Shape;427;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6" name="Google Shape;436;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Calendario de demanda: el dilema de los datos: ¿se está quedando atrás el sector hotelero?</a:t>
            </a:r>
            <a:br>
              <a:rPr lang="en-US"/>
            </a:br>
            <a:r>
              <a:rPr lang="en-US" u="sng">
                <a:solidFill>
                  <a:schemeClr val="hlink"/>
                </a:solidFill>
                <a:hlinkClick r:id="rId2"/>
              </a:rPr>
              <a:t>https://www.demandcalendar.com/blog/data-dilemma-is-the-hospitality-industry-lagging-behind</a:t>
            </a:r>
            <a:endParaRPr/>
          </a:p>
        </p:txBody>
      </p:sp>
      <p:sp>
        <p:nvSpPr>
          <p:cNvPr id="437" name="Google Shape;437;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8" name="Google Shape;448;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7" name="Google Shape;457;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0" name="Google Shape;490;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Mews: todo lo que hay que saber sobre la inteligencia empresarial hotelera</a:t>
            </a:r>
            <a:br>
              <a:rPr lang="en-US"/>
            </a:br>
            <a:r>
              <a:rPr lang="en-US" u="sng">
                <a:solidFill>
                  <a:schemeClr val="hlink"/>
                </a:solidFill>
                <a:hlinkClick r:id="rId2"/>
              </a:rPr>
              <a:t>https://www.mews.com/en/blog/hotel-business-intelligence</a:t>
            </a:r>
            <a:endParaRPr/>
          </a:p>
          <a:p>
            <a:pPr indent="0" lvl="0" marL="0" rtl="0" algn="l">
              <a:spcBef>
                <a:spcPts val="0"/>
              </a:spcBef>
              <a:spcAft>
                <a:spcPts val="0"/>
              </a:spcAft>
              <a:buNone/>
            </a:pPr>
            <a:r>
              <a:rPr lang="en-US"/>
              <a:t>STR – Indicadores clave de rendimiento hotelero</a:t>
            </a:r>
            <a:br>
              <a:rPr lang="en-US"/>
            </a:br>
            <a:r>
              <a:rPr lang="en-US"/>
              <a:t>https://str.com/data-insights/resources/hotel-key-performance-indicators</a:t>
            </a:r>
            <a:endParaRPr/>
          </a:p>
          <a:p>
            <a:pPr indent="0" lvl="0" marL="0" rtl="0" algn="l">
              <a:spcBef>
                <a:spcPts val="0"/>
              </a:spcBef>
              <a:spcAft>
                <a:spcPts val="0"/>
              </a:spcAft>
              <a:buNone/>
            </a:pPr>
            <a:r>
              <a:rPr lang="en-US"/>
              <a:t>UNESCO-UNEVOC – Competencias ecológicas y digitales para la hostelería y el turismo</a:t>
            </a:r>
            <a:br>
              <a:rPr lang="en-US"/>
            </a:br>
            <a:r>
              <a:rPr lang="en-US" u="sng">
                <a:solidFill>
                  <a:schemeClr val="hlink"/>
                </a:solidFill>
                <a:hlinkClick r:id="rId3"/>
              </a:rPr>
              <a:t>https://unevoc.unesco.org/home/BILT%2BExpert%2Bgroup%2Breport%3A%2BGreen%2Band%2Bdigital%2Bskills%2Bfor%2Bhospitality%2Band%2Btourism</a:t>
            </a:r>
            <a:endParaRPr/>
          </a:p>
          <a:p>
            <a:pPr indent="0" lvl="0" marL="0" rtl="0" algn="l">
              <a:spcBef>
                <a:spcPts val="0"/>
              </a:spcBef>
              <a:spcAft>
                <a:spcPts val="0"/>
              </a:spcAft>
              <a:buNone/>
            </a:pPr>
            <a:r>
              <a:t/>
            </a:r>
            <a:endParaRPr/>
          </a:p>
        </p:txBody>
      </p:sp>
      <p:sp>
        <p:nvSpPr>
          <p:cNvPr id="491" name="Google Shape;491;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3" name="Google Shape;533;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4" name="Google Shape;534;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7" name="Google Shape;547;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8" name="Google Shape;548;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3" name="Google Shape;553;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rPr lang="en-US"/>
              <a:t>UNESCO-UNEVOC (2024), </a:t>
            </a:r>
            <a:r>
              <a:rPr i="1" lang="en-US"/>
              <a:t>Competencias ecológicas y digitales para la hostelería y el turismo</a:t>
            </a:r>
            <a:r>
              <a:rPr lang="en-US"/>
              <a:t>;</a:t>
            </a:r>
            <a:br>
              <a:rPr lang="en-US"/>
            </a:br>
            <a:r>
              <a:rPr lang="en-US"/>
              <a:t>Ministerio de Educación del Reino Unido (2019), </a:t>
            </a:r>
            <a:r>
              <a:rPr i="1" lang="en-US"/>
              <a:t>Marco de competencias digitales esenciales</a:t>
            </a:r>
            <a:r>
              <a:rPr lang="en-US"/>
              <a:t>.</a:t>
            </a:r>
            <a:br>
              <a:rPr lang="en-US"/>
            </a:br>
            <a:r>
              <a:rPr lang="en-US"/>
              <a:t>https://unesdoc.unesco.org/ark:/48223/pf0000391115</a:t>
            </a:r>
            <a:br>
              <a:rPr lang="en-US"/>
            </a:br>
            <a:r>
              <a:rPr lang="en-US" u="sng">
                <a:solidFill>
                  <a:schemeClr val="hlink"/>
                </a:solidFill>
                <a:hlinkClick r:id="rId2"/>
              </a:rPr>
              <a:t>https://www.gov.uk/government/publications/essential-digital-skills-framework</a:t>
            </a:r>
            <a:endParaRPr/>
          </a:p>
        </p:txBody>
      </p:sp>
      <p:sp>
        <p:nvSpPr>
          <p:cNvPr id="554" name="Google Shape;554;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9" name="Google Shape;569;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STR – Cómo interpretar tus informes STR: conceptos básicos</a:t>
            </a:r>
            <a:br>
              <a:rPr lang="en-US"/>
            </a:br>
            <a:r>
              <a:rPr lang="en-US" u="sng">
                <a:solidFill>
                  <a:schemeClr val="hlink"/>
                </a:solidFill>
                <a:hlinkClick r:id="rId2"/>
              </a:rPr>
              <a:t>https://str.com/data-insights-blog/understanding-your-str-reports-basics</a:t>
            </a:r>
            <a:br>
              <a:rPr lang="en-US"/>
            </a:br>
            <a:r>
              <a:rPr lang="en-US"/>
              <a:t>STR – ¿Qué es el RevPAR?</a:t>
            </a:r>
            <a:br>
              <a:rPr lang="en-US"/>
            </a:br>
            <a:r>
              <a:rPr lang="en-US" u="sng">
                <a:solidFill>
                  <a:schemeClr val="hlink"/>
                </a:solidFill>
                <a:hlinkClick r:id="rId3"/>
              </a:rPr>
              <a:t>https://str.com/data-insights-blog/what-is-revpar</a:t>
            </a:r>
            <a:endParaRPr/>
          </a:p>
        </p:txBody>
      </p:sp>
      <p:sp>
        <p:nvSpPr>
          <p:cNvPr id="570" name="Google Shape;570;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1" name="Google Shape;581;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2" name="Google Shape;582;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4" name="Google Shape;594;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AltexSoft – </a:t>
            </a:r>
            <a:r>
              <a:rPr i="1" lang="en-US"/>
              <a:t>RevPAR, tasa de ocupación y tarifa media diaria: indicadores hoteleros</a:t>
            </a:r>
            <a:br>
              <a:rPr lang="en-US"/>
            </a:br>
            <a:r>
              <a:rPr lang="en-US" u="sng">
                <a:solidFill>
                  <a:schemeClr val="hlink"/>
                </a:solidFill>
                <a:hlinkClick r:id="rId2"/>
              </a:rPr>
              <a:t>https://www.altexsoft.com/blog/revpar-occupancy-rate-adr-hotel-metrics/</a:t>
            </a:r>
            <a:br>
              <a:rPr lang="en-US"/>
            </a:br>
            <a:r>
              <a:rPr lang="en-US"/>
              <a:t>Mews – </a:t>
            </a:r>
            <a:r>
              <a:rPr i="1" lang="en-US"/>
              <a:t>Indicadores clave de rendimiento (KPI) del sector hotelero</a:t>
            </a:r>
            <a:br>
              <a:rPr lang="en-US"/>
            </a:br>
            <a:r>
              <a:rPr lang="en-US" u="sng">
                <a:solidFill>
                  <a:schemeClr val="hlink"/>
                </a:solidFill>
                <a:hlinkClick r:id="rId3"/>
              </a:rPr>
              <a:t>https://www.mews.com/en/blog/hotel-industry-kpis</a:t>
            </a:r>
            <a:endParaRPr/>
          </a:p>
        </p:txBody>
      </p:sp>
      <p:sp>
        <p:nvSpPr>
          <p:cNvPr id="595" name="Google Shape;595;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5" name="Shape 605"/>
        <p:cNvGrpSpPr/>
        <p:nvPr/>
      </p:nvGrpSpPr>
      <p:grpSpPr>
        <a:xfrm>
          <a:off x="0" y="0"/>
          <a:ext cx="0" cy="0"/>
          <a:chOff x="0" y="0"/>
          <a:chExt cx="0" cy="0"/>
        </a:xfrm>
      </p:grpSpPr>
      <p:sp>
        <p:nvSpPr>
          <p:cNvPr id="606" name="Google Shape;606;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7" name="Google Shape;607;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8" name="Google Shape;608;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9" name="Shape 619"/>
        <p:cNvGrpSpPr/>
        <p:nvPr/>
      </p:nvGrpSpPr>
      <p:grpSpPr>
        <a:xfrm>
          <a:off x="0" y="0"/>
          <a:ext cx="0" cy="0"/>
          <a:chOff x="0" y="0"/>
          <a:chExt cx="0" cy="0"/>
        </a:xfrm>
      </p:grpSpPr>
      <p:sp>
        <p:nvSpPr>
          <p:cNvPr id="620" name="Google Shape;620;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1" name="Google Shape;621;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rPr lang="en-US"/>
              <a:t>STR – Indicadores clave de rendimiento hotelero</a:t>
            </a:r>
            <a:br>
              <a:rPr lang="en-US"/>
            </a:br>
            <a:r>
              <a:rPr lang="en-US"/>
              <a:t>https://str.com/data-insights/resources/hotel-key-performance-indicators</a:t>
            </a:r>
            <a:br>
              <a:rPr lang="en-US"/>
            </a:br>
            <a:r>
              <a:rPr lang="en-US"/>
              <a:t>MavREV – </a:t>
            </a:r>
            <a:r>
              <a:rPr i="1" lang="en-US"/>
              <a:t>Indicadores clave de rendimiento (KPI) y métricas de gestión de ingresos hoteleros</a:t>
            </a:r>
            <a:br>
              <a:rPr lang="en-US"/>
            </a:br>
            <a:r>
              <a:rPr lang="en-US" u="sng">
                <a:solidFill>
                  <a:schemeClr val="hlink"/>
                </a:solidFill>
                <a:hlinkClick r:id="rId2"/>
              </a:rPr>
              <a:t>https://mavrev.co.uk/advice/hotel-revenue-management-kpis-and-metrics-for-measuring-succ/</a:t>
            </a:r>
            <a:endParaRPr/>
          </a:p>
          <a:p>
            <a:pPr indent="0" lvl="0" marL="0" rtl="0" algn="l">
              <a:spcBef>
                <a:spcPts val="0"/>
              </a:spcBef>
              <a:spcAft>
                <a:spcPts val="0"/>
              </a:spcAft>
              <a:buNone/>
            </a:pPr>
            <a:r>
              <a:t/>
            </a:r>
            <a:endParaRPr/>
          </a:p>
        </p:txBody>
      </p:sp>
      <p:sp>
        <p:nvSpPr>
          <p:cNvPr id="622" name="Google Shape;622;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5" name="Google Shape;635;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rPr lang="en-US"/>
              <a:t>HospitalityNet – </a:t>
            </a:r>
            <a:r>
              <a:rPr i="1" lang="en-US"/>
              <a:t>Cómo calcular y mejorar 12 indicadores de rendimiento hotelero</a:t>
            </a:r>
            <a:br>
              <a:rPr lang="en-US"/>
            </a:br>
            <a:r>
              <a:rPr lang="en-US" u="sng">
                <a:solidFill>
                  <a:schemeClr val="hlink"/>
                </a:solidFill>
                <a:hlinkClick r:id="rId2"/>
              </a:rPr>
              <a:t>https://www.hospitalitynet.org/news/4126420.html</a:t>
            </a:r>
            <a:endParaRPr/>
          </a:p>
          <a:p>
            <a:pPr indent="0" lvl="0" marL="0" rtl="0" algn="l">
              <a:spcBef>
                <a:spcPts val="0"/>
              </a:spcBef>
              <a:spcAft>
                <a:spcPts val="0"/>
              </a:spcAft>
              <a:buNone/>
            </a:pPr>
            <a:r>
              <a:t/>
            </a:r>
            <a:endParaRPr/>
          </a:p>
        </p:txBody>
      </p:sp>
      <p:sp>
        <p:nvSpPr>
          <p:cNvPr id="636" name="Google Shape;636;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7" name="Google Shape;647;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rPr lang="en-US"/>
              <a:t>Destinos turísticos inteligentes de la UE: </a:t>
            </a:r>
            <a:r>
              <a:rPr i="1" lang="en-US"/>
              <a:t>guía de la UE sobre datos para destinos turísticos</a:t>
            </a:r>
            <a:br>
              <a:rPr lang="en-US"/>
            </a:br>
            <a:r>
              <a:rPr lang="en-US" u="sng">
                <a:solidFill>
                  <a:schemeClr val="hlink"/>
                </a:solidFill>
                <a:hlinkClick r:id="rId2"/>
              </a:rPr>
              <a:t>https://smarttourismdestinations.eu/wp-content/uploads/2022/07/Smart-Tourism-Destinations_EU-guide_v1_EN.pdf</a:t>
            </a:r>
            <a:endParaRPr/>
          </a:p>
          <a:p>
            <a:pPr indent="0" lvl="0" marL="0" rtl="0" algn="l">
              <a:spcBef>
                <a:spcPts val="0"/>
              </a:spcBef>
              <a:spcAft>
                <a:spcPts val="0"/>
              </a:spcAft>
              <a:buNone/>
            </a:pPr>
            <a:r>
              <a:t/>
            </a:r>
            <a:endParaRPr/>
          </a:p>
        </p:txBody>
      </p:sp>
      <p:sp>
        <p:nvSpPr>
          <p:cNvPr id="648" name="Google Shape;648;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2" name="Google Shape;662;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rPr lang="en-US"/>
              <a:t>STR – Indicadores clave de rendimiento hotelero</a:t>
            </a:r>
            <a:br>
              <a:rPr lang="en-US"/>
            </a:br>
            <a:r>
              <a:rPr lang="en-US"/>
              <a:t>https://str.com/data-insights/resources/hotel-key-performance-indicators</a:t>
            </a:r>
            <a:br>
              <a:rPr lang="en-US"/>
            </a:br>
            <a:r>
              <a:rPr lang="en-US"/>
              <a:t>MavREV – </a:t>
            </a:r>
            <a:r>
              <a:rPr i="1" lang="en-US"/>
              <a:t>Indicadores clave de rendimiento (KPI) y métricas de gestión de ingresos hoteleros</a:t>
            </a:r>
            <a:br>
              <a:rPr lang="en-US"/>
            </a:br>
            <a:r>
              <a:rPr lang="en-US" u="sng">
                <a:solidFill>
                  <a:schemeClr val="hlink"/>
                </a:solidFill>
                <a:hlinkClick r:id="rId2"/>
              </a:rPr>
              <a:t>https://mavrev.co.uk/advice/hotel-revenue-management-kpis-and-metrics-for-measuring-succ/</a:t>
            </a:r>
            <a:endParaRPr/>
          </a:p>
          <a:p>
            <a:pPr indent="0" lvl="0" marL="0" rtl="0" algn="l">
              <a:spcBef>
                <a:spcPts val="0"/>
              </a:spcBef>
              <a:spcAft>
                <a:spcPts val="0"/>
              </a:spcAft>
              <a:buNone/>
            </a:pPr>
            <a:r>
              <a:t/>
            </a:r>
            <a:endParaRPr/>
          </a:p>
        </p:txBody>
      </p:sp>
      <p:sp>
        <p:nvSpPr>
          <p:cNvPr id="663" name="Google Shape;663;p3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9" name="Shape 669"/>
        <p:cNvGrpSpPr/>
        <p:nvPr/>
      </p:nvGrpSpPr>
      <p:grpSpPr>
        <a:xfrm>
          <a:off x="0" y="0"/>
          <a:ext cx="0" cy="0"/>
          <a:chOff x="0" y="0"/>
          <a:chExt cx="0" cy="0"/>
        </a:xfrm>
      </p:grpSpPr>
      <p:sp>
        <p:nvSpPr>
          <p:cNvPr id="670" name="Google Shape;670;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1" name="Google Shape;671;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2" name="Google Shape;672;p3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6" name="Shape 716"/>
        <p:cNvGrpSpPr/>
        <p:nvPr/>
      </p:nvGrpSpPr>
      <p:grpSpPr>
        <a:xfrm>
          <a:off x="0" y="0"/>
          <a:ext cx="0" cy="0"/>
          <a:chOff x="0" y="0"/>
          <a:chExt cx="0" cy="0"/>
        </a:xfrm>
      </p:grpSpPr>
      <p:sp>
        <p:nvSpPr>
          <p:cNvPr id="717" name="Google Shape;717;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8" name="Google Shape;718;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4" name="Shape 724"/>
        <p:cNvGrpSpPr/>
        <p:nvPr/>
      </p:nvGrpSpPr>
      <p:grpSpPr>
        <a:xfrm>
          <a:off x="0" y="0"/>
          <a:ext cx="0" cy="0"/>
          <a:chOff x="0" y="0"/>
          <a:chExt cx="0" cy="0"/>
        </a:xfrm>
      </p:grpSpPr>
      <p:sp>
        <p:nvSpPr>
          <p:cNvPr id="725" name="Google Shape;725;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6" name="Google Shape;726;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5" name="Shape 745"/>
        <p:cNvGrpSpPr/>
        <p:nvPr/>
      </p:nvGrpSpPr>
      <p:grpSpPr>
        <a:xfrm>
          <a:off x="0" y="0"/>
          <a:ext cx="0" cy="0"/>
          <a:chOff x="0" y="0"/>
          <a:chExt cx="0" cy="0"/>
        </a:xfrm>
      </p:grpSpPr>
      <p:sp>
        <p:nvSpPr>
          <p:cNvPr id="746" name="Google Shape;746;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7" name="Google Shape;747;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8" name="Google Shape;748;p3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1" name="Shape 751"/>
        <p:cNvGrpSpPr/>
        <p:nvPr/>
      </p:nvGrpSpPr>
      <p:grpSpPr>
        <a:xfrm>
          <a:off x="0" y="0"/>
          <a:ext cx="0" cy="0"/>
          <a:chOff x="0" y="0"/>
          <a:chExt cx="0" cy="0"/>
        </a:xfrm>
      </p:grpSpPr>
      <p:sp>
        <p:nvSpPr>
          <p:cNvPr id="752" name="Google Shape;752;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3" name="Google Shape;753;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STR – </a:t>
            </a:r>
            <a:r>
              <a:rPr i="1" lang="en-US"/>
              <a:t>Cómo interpretar tus informes de STR: conceptos básicos</a:t>
            </a:r>
            <a:br>
              <a:rPr lang="en-US"/>
            </a:br>
            <a:r>
              <a:rPr lang="en-US"/>
              <a:t>AltexSoft – </a:t>
            </a:r>
            <a:r>
              <a:rPr i="1" lang="en-US"/>
              <a:t>RevPAR, ADR y otras métricas y KPI principales del sector hotelero</a:t>
            </a:r>
            <a:endParaRPr/>
          </a:p>
        </p:txBody>
      </p:sp>
      <p:sp>
        <p:nvSpPr>
          <p:cNvPr id="754" name="Google Shape;754;p3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7" name="Shape 767"/>
        <p:cNvGrpSpPr/>
        <p:nvPr/>
      </p:nvGrpSpPr>
      <p:grpSpPr>
        <a:xfrm>
          <a:off x="0" y="0"/>
          <a:ext cx="0" cy="0"/>
          <a:chOff x="0" y="0"/>
          <a:chExt cx="0" cy="0"/>
        </a:xfrm>
      </p:grpSpPr>
      <p:sp>
        <p:nvSpPr>
          <p:cNvPr id="768" name="Google Shape;768;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9" name="Google Shape;769;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STR – </a:t>
            </a:r>
            <a:r>
              <a:rPr i="1" lang="en-US"/>
              <a:t>Cómo interpretar tus informes de STR: conceptos básicos</a:t>
            </a:r>
            <a:br>
              <a:rPr lang="en-US"/>
            </a:br>
            <a:r>
              <a:rPr lang="en-US"/>
              <a:t>AltexSoft – </a:t>
            </a:r>
            <a:r>
              <a:rPr i="1" lang="en-US"/>
              <a:t>RevPAR, ADR y otras métricas y KPI principales del sector hotelero</a:t>
            </a:r>
            <a:endParaRPr/>
          </a:p>
        </p:txBody>
      </p:sp>
      <p:sp>
        <p:nvSpPr>
          <p:cNvPr id="770" name="Google Shape;770;p3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0" name="Shape 780"/>
        <p:cNvGrpSpPr/>
        <p:nvPr/>
      </p:nvGrpSpPr>
      <p:grpSpPr>
        <a:xfrm>
          <a:off x="0" y="0"/>
          <a:ext cx="0" cy="0"/>
          <a:chOff x="0" y="0"/>
          <a:chExt cx="0" cy="0"/>
        </a:xfrm>
      </p:grpSpPr>
      <p:sp>
        <p:nvSpPr>
          <p:cNvPr id="781" name="Google Shape;781;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2" name="Google Shape;782;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rPr lang="en-US"/>
              <a:t>SiteMinder: </a:t>
            </a:r>
            <a:r>
              <a:rPr i="1" lang="en-US"/>
              <a:t>informes STAR para hoteles e indicadores clave de rendimiento</a:t>
            </a:r>
            <a:br>
              <a:rPr lang="en-US"/>
            </a:br>
            <a:r>
              <a:rPr lang="en-US"/>
              <a:t>AltexSoft – </a:t>
            </a:r>
            <a:r>
              <a:rPr i="1" lang="en-US"/>
              <a:t>La tarifa media diaria, explicada</a:t>
            </a:r>
            <a:endParaRPr/>
          </a:p>
        </p:txBody>
      </p:sp>
      <p:sp>
        <p:nvSpPr>
          <p:cNvPr id="783" name="Google Shape;783;p4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5" name="Shape 795"/>
        <p:cNvGrpSpPr/>
        <p:nvPr/>
      </p:nvGrpSpPr>
      <p:grpSpPr>
        <a:xfrm>
          <a:off x="0" y="0"/>
          <a:ext cx="0" cy="0"/>
          <a:chOff x="0" y="0"/>
          <a:chExt cx="0" cy="0"/>
        </a:xfrm>
      </p:grpSpPr>
      <p:sp>
        <p:nvSpPr>
          <p:cNvPr id="796" name="Google Shape;796;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7" name="Google Shape;797;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Lighthouse (Lighthouse de OTA Insight): </a:t>
            </a:r>
            <a:r>
              <a:rPr i="1" lang="en-US"/>
              <a:t>cómo calcular y mejorar 12 indicadores de rendimiento hotelero</a:t>
            </a:r>
            <a:endParaRPr/>
          </a:p>
        </p:txBody>
      </p:sp>
      <p:sp>
        <p:nvSpPr>
          <p:cNvPr id="798" name="Google Shape;798;p4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5" name="Shape 805"/>
        <p:cNvGrpSpPr/>
        <p:nvPr/>
      </p:nvGrpSpPr>
      <p:grpSpPr>
        <a:xfrm>
          <a:off x="0" y="0"/>
          <a:ext cx="0" cy="0"/>
          <a:chOff x="0" y="0"/>
          <a:chExt cx="0" cy="0"/>
        </a:xfrm>
      </p:grpSpPr>
      <p:sp>
        <p:nvSpPr>
          <p:cNvPr id="806" name="Google Shape;806;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07" name="Google Shape;807;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Lighthouse (Lighthouse de OTA Insight): </a:t>
            </a:r>
            <a:r>
              <a:rPr i="1" lang="en-US"/>
              <a:t>cómo calcular y mejorar 12 indicadores de rendimiento hotelero</a:t>
            </a:r>
            <a:endParaRPr/>
          </a:p>
        </p:txBody>
      </p:sp>
      <p:sp>
        <p:nvSpPr>
          <p:cNvPr id="808" name="Google Shape;808;p4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0" name="Shape 820"/>
        <p:cNvGrpSpPr/>
        <p:nvPr/>
      </p:nvGrpSpPr>
      <p:grpSpPr>
        <a:xfrm>
          <a:off x="0" y="0"/>
          <a:ext cx="0" cy="0"/>
          <a:chOff x="0" y="0"/>
          <a:chExt cx="0" cy="0"/>
        </a:xfrm>
      </p:grpSpPr>
      <p:sp>
        <p:nvSpPr>
          <p:cNvPr id="821" name="Google Shape;821;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22" name="Google Shape;822;p4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rPr lang="en-US"/>
              <a:t>Coalición Internacional contra el Desperdicio Alimentario: el sector europeo de la hostelería y la restauración informa de una reducción del 20 % en el desperdicio de alimentos</a:t>
            </a:r>
            <a:br>
              <a:rPr lang="en-US"/>
            </a:br>
            <a:r>
              <a:rPr lang="en-US" u="sng">
                <a:solidFill>
                  <a:schemeClr val="hlink"/>
                </a:solidFill>
                <a:hlinkClick r:id="rId2"/>
              </a:rPr>
              <a:t>https://internationalfoodwastecoalition.org/european-hospitality-and-food-service-sector-reports-20-reduction-in-food-waste/</a:t>
            </a:r>
            <a:endParaRPr/>
          </a:p>
          <a:p>
            <a:pPr indent="0" lvl="0" marL="0" rtl="0" algn="l">
              <a:spcBef>
                <a:spcPts val="0"/>
              </a:spcBef>
              <a:spcAft>
                <a:spcPts val="0"/>
              </a:spcAft>
              <a:buClr>
                <a:schemeClr val="dk1"/>
              </a:buClr>
              <a:buSzPts val="1200"/>
              <a:buFont typeface="Calibri"/>
              <a:buNone/>
            </a:pPr>
            <a:r>
              <a:rPr lang="en-US"/>
              <a:t>EPA Irlanda – Desperdicio alimentario en hoteles (referencia de desperdicio alimentario por comensal)</a:t>
            </a:r>
            <a:br>
              <a:rPr lang="en-US"/>
            </a:br>
            <a:r>
              <a:rPr lang="en-US" u="sng">
                <a:solidFill>
                  <a:schemeClr val="hlink"/>
                </a:solidFill>
                <a:hlinkClick r:id="rId3"/>
              </a:rPr>
              <a:t>https://www.epa.ie/media/epa-2020/monitoring-amp-assessment/circular-economy/Food-waste-in-Hotels--Daily-v3.pdf</a:t>
            </a:r>
            <a:endParaRPr/>
          </a:p>
          <a:p>
            <a:pPr indent="0" lvl="0" marL="0" rtl="0" algn="l">
              <a:spcBef>
                <a:spcPts val="0"/>
              </a:spcBef>
              <a:spcAft>
                <a:spcPts val="0"/>
              </a:spcAft>
              <a:buClr>
                <a:schemeClr val="dk1"/>
              </a:buClr>
              <a:buSzPts val="1200"/>
              <a:buFont typeface="Calibri"/>
              <a:buNone/>
            </a:pPr>
            <a:r>
              <a:rPr lang="en-US"/>
              <a:t>OMT – Recomendaciones para la transición hacia una economía verde del turismo y los viajes (indicadores clave de rendimiento de energía y recursos)</a:t>
            </a:r>
            <a:br>
              <a:rPr lang="en-US"/>
            </a:br>
            <a:r>
              <a:rPr lang="en-US" u="sng">
                <a:solidFill>
                  <a:schemeClr val="hlink"/>
                </a:solidFill>
                <a:hlinkClick r:id="rId4"/>
              </a:rPr>
              <a:t>https://www.unwto.org/sustainable-development </a:t>
            </a:r>
            <a:r>
              <a:rPr lang="en-US"/>
              <a:t>(busque en el documento las directrices sobre eficiencia energética y de recursos)</a:t>
            </a:r>
            <a:endParaRPr/>
          </a:p>
          <a:p>
            <a:pPr indent="0" lvl="0" marL="0" rtl="0" algn="l">
              <a:spcBef>
                <a:spcPts val="0"/>
              </a:spcBef>
              <a:spcAft>
                <a:spcPts val="0"/>
              </a:spcAft>
              <a:buNone/>
            </a:pPr>
            <a:r>
              <a:t/>
            </a:r>
            <a:endParaRPr/>
          </a:p>
        </p:txBody>
      </p:sp>
      <p:sp>
        <p:nvSpPr>
          <p:cNvPr id="823" name="Google Shape;823;p4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4" name="Shape 834"/>
        <p:cNvGrpSpPr/>
        <p:nvPr/>
      </p:nvGrpSpPr>
      <p:grpSpPr>
        <a:xfrm>
          <a:off x="0" y="0"/>
          <a:ext cx="0" cy="0"/>
          <a:chOff x="0" y="0"/>
          <a:chExt cx="0" cy="0"/>
        </a:xfrm>
      </p:grpSpPr>
      <p:sp>
        <p:nvSpPr>
          <p:cNvPr id="835" name="Google Shape;835;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36" name="Google Shape;836;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rPr lang="en-US"/>
              <a:t>Lighthouse: </a:t>
            </a:r>
            <a:r>
              <a:rPr i="1" lang="en-US"/>
              <a:t>cómo calcular y mejorar 12 indicadores de rendimiento hotelero</a:t>
            </a:r>
            <a:endParaRPr/>
          </a:p>
        </p:txBody>
      </p:sp>
      <p:sp>
        <p:nvSpPr>
          <p:cNvPr id="837" name="Google Shape;837;p4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7" name="Shape 847"/>
        <p:cNvGrpSpPr/>
        <p:nvPr/>
      </p:nvGrpSpPr>
      <p:grpSpPr>
        <a:xfrm>
          <a:off x="0" y="0"/>
          <a:ext cx="0" cy="0"/>
          <a:chOff x="0" y="0"/>
          <a:chExt cx="0" cy="0"/>
        </a:xfrm>
      </p:grpSpPr>
      <p:sp>
        <p:nvSpPr>
          <p:cNvPr id="848" name="Google Shape;848;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49" name="Google Shape;849;p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u="sng">
                <a:solidFill>
                  <a:schemeClr val="hlink"/>
                </a:solidFill>
                <a:hlinkClick r:id="rId2"/>
              </a:rPr>
              <a:t>El sector HaFS de la UE registra una reducción del 20 % en el desperdicio de alimentos | IFWC - WRAP EU</a:t>
            </a:r>
            <a:endParaRPr/>
          </a:p>
        </p:txBody>
      </p:sp>
      <p:sp>
        <p:nvSpPr>
          <p:cNvPr id="850" name="Google Shape;850;p4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2" name="Shape 862"/>
        <p:cNvGrpSpPr/>
        <p:nvPr/>
      </p:nvGrpSpPr>
      <p:grpSpPr>
        <a:xfrm>
          <a:off x="0" y="0"/>
          <a:ext cx="0" cy="0"/>
          <a:chOff x="0" y="0"/>
          <a:chExt cx="0" cy="0"/>
        </a:xfrm>
      </p:grpSpPr>
      <p:sp>
        <p:nvSpPr>
          <p:cNvPr id="863" name="Google Shape;863;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4" name="Google Shape;864;p4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rPr lang="en-US"/>
              <a:t>Destinos turísticos inteligentes de la UE: guía de la UE sobre datos para destinos turísticos</a:t>
            </a:r>
            <a:br>
              <a:rPr lang="en-US"/>
            </a:br>
            <a:r>
              <a:rPr lang="en-US" u="sng">
                <a:solidFill>
                  <a:schemeClr val="hlink"/>
                </a:solidFill>
                <a:hlinkClick r:id="rId2"/>
              </a:rPr>
              <a:t>https://smarttourismdestinations.eu/wp-content/uploads/2022/07/Smart-Tourism-Destinations_EU-guide_v1_EN.pdf</a:t>
            </a:r>
            <a:endParaRPr/>
          </a:p>
          <a:p>
            <a:pPr indent="0" lvl="0" marL="0" rtl="0" algn="l">
              <a:spcBef>
                <a:spcPts val="0"/>
              </a:spcBef>
              <a:spcAft>
                <a:spcPts val="0"/>
              </a:spcAft>
              <a:buClr>
                <a:schemeClr val="dk1"/>
              </a:buClr>
              <a:buSzPts val="1200"/>
              <a:buFont typeface="Calibri"/>
              <a:buNone/>
            </a:pPr>
            <a:r>
              <a:rPr lang="en-US"/>
              <a:t>STR – Indicadores clave de rendimiento hotelero</a:t>
            </a:r>
            <a:br>
              <a:rPr lang="en-US"/>
            </a:br>
            <a:r>
              <a:rPr lang="en-US"/>
              <a:t>https://str.com/data-insights/resources/hotel-key-performance-indicators</a:t>
            </a:r>
            <a:endParaRPr/>
          </a:p>
          <a:p>
            <a:pPr indent="0" lvl="0" marL="0" rtl="0" algn="l">
              <a:spcBef>
                <a:spcPts val="0"/>
              </a:spcBef>
              <a:spcAft>
                <a:spcPts val="0"/>
              </a:spcAft>
              <a:buNone/>
            </a:pPr>
            <a:r>
              <a:t/>
            </a:r>
            <a:endParaRPr/>
          </a:p>
        </p:txBody>
      </p:sp>
      <p:sp>
        <p:nvSpPr>
          <p:cNvPr id="865" name="Google Shape;865;p4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7" name="Shape 897"/>
        <p:cNvGrpSpPr/>
        <p:nvPr/>
      </p:nvGrpSpPr>
      <p:grpSpPr>
        <a:xfrm>
          <a:off x="0" y="0"/>
          <a:ext cx="0" cy="0"/>
          <a:chOff x="0" y="0"/>
          <a:chExt cx="0" cy="0"/>
        </a:xfrm>
      </p:grpSpPr>
      <p:sp>
        <p:nvSpPr>
          <p:cNvPr id="898" name="Google Shape;898;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9" name="Google Shape;899;p4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rPr lang="en-US"/>
              <a:t>Lighthouse: </a:t>
            </a:r>
            <a:r>
              <a:rPr i="1" lang="en-US"/>
              <a:t>Cómo calcular y mejorar 12 indicadores de rendimiento hotelero</a:t>
            </a:r>
            <a:endParaRPr/>
          </a:p>
          <a:p>
            <a:pPr indent="0" lvl="0" marL="0" rtl="0" algn="l">
              <a:spcBef>
                <a:spcPts val="0"/>
              </a:spcBef>
              <a:spcAft>
                <a:spcPts val="0"/>
              </a:spcAft>
              <a:buNone/>
            </a:pPr>
            <a:r>
              <a:t/>
            </a:r>
            <a:endParaRPr/>
          </a:p>
        </p:txBody>
      </p:sp>
      <p:sp>
        <p:nvSpPr>
          <p:cNvPr id="900" name="Google Shape;900;p4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5" name="Shape 915"/>
        <p:cNvGrpSpPr/>
        <p:nvPr/>
      </p:nvGrpSpPr>
      <p:grpSpPr>
        <a:xfrm>
          <a:off x="0" y="0"/>
          <a:ext cx="0" cy="0"/>
          <a:chOff x="0" y="0"/>
          <a:chExt cx="0" cy="0"/>
        </a:xfrm>
      </p:grpSpPr>
      <p:sp>
        <p:nvSpPr>
          <p:cNvPr id="916" name="Google Shape;916;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17" name="Google Shape;917;p4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8" name="Google Shape;918;p4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5" name="Shape 925"/>
        <p:cNvGrpSpPr/>
        <p:nvPr/>
      </p:nvGrpSpPr>
      <p:grpSpPr>
        <a:xfrm>
          <a:off x="0" y="0"/>
          <a:ext cx="0" cy="0"/>
          <a:chOff x="0" y="0"/>
          <a:chExt cx="0" cy="0"/>
        </a:xfrm>
      </p:grpSpPr>
      <p:sp>
        <p:nvSpPr>
          <p:cNvPr id="926" name="Google Shape;926;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27" name="Google Shape;927;p4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8" name="Google Shape;928;p4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8" name="Shape 938"/>
        <p:cNvGrpSpPr/>
        <p:nvPr/>
      </p:nvGrpSpPr>
      <p:grpSpPr>
        <a:xfrm>
          <a:off x="0" y="0"/>
          <a:ext cx="0" cy="0"/>
          <a:chOff x="0" y="0"/>
          <a:chExt cx="0" cy="0"/>
        </a:xfrm>
      </p:grpSpPr>
      <p:sp>
        <p:nvSpPr>
          <p:cNvPr id="939" name="Google Shape;939;p5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40" name="Google Shape;940;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7" name="Shape 947"/>
        <p:cNvGrpSpPr/>
        <p:nvPr/>
      </p:nvGrpSpPr>
      <p:grpSpPr>
        <a:xfrm>
          <a:off x="0" y="0"/>
          <a:ext cx="0" cy="0"/>
          <a:chOff x="0" y="0"/>
          <a:chExt cx="0" cy="0"/>
        </a:xfrm>
      </p:grpSpPr>
      <p:sp>
        <p:nvSpPr>
          <p:cNvPr id="948" name="Google Shape;948;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9" name="Google Shape;949;p5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0" name="Google Shape;950;p5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3" name="Shape 953"/>
        <p:cNvGrpSpPr/>
        <p:nvPr/>
      </p:nvGrpSpPr>
      <p:grpSpPr>
        <a:xfrm>
          <a:off x="0" y="0"/>
          <a:ext cx="0" cy="0"/>
          <a:chOff x="0" y="0"/>
          <a:chExt cx="0" cy="0"/>
        </a:xfrm>
      </p:grpSpPr>
      <p:sp>
        <p:nvSpPr>
          <p:cNvPr id="954" name="Google Shape;954;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55" name="Google Shape;955;p5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rPr lang="en-US"/>
              <a:t>Sorour Bros: </a:t>
            </a:r>
            <a:r>
              <a:rPr i="1" lang="en-US"/>
              <a:t>impulsando el éxito de la cultura de datos en el sector hotelero</a:t>
            </a:r>
            <a:br>
              <a:rPr lang="en-US"/>
            </a:br>
            <a:r>
              <a:rPr lang="en-US" u="sng">
                <a:solidFill>
                  <a:schemeClr val="hlink"/>
                </a:solidFill>
                <a:hlinkClick r:id="rId2"/>
              </a:rPr>
              <a:t>https://sorourbros.com/hospitality-data/</a:t>
            </a:r>
            <a:endParaRPr/>
          </a:p>
          <a:p>
            <a:pPr indent="0" lvl="0" marL="0" rtl="0" algn="l">
              <a:spcBef>
                <a:spcPts val="0"/>
              </a:spcBef>
              <a:spcAft>
                <a:spcPts val="0"/>
              </a:spcAft>
              <a:buClr>
                <a:schemeClr val="dk1"/>
              </a:buClr>
              <a:buSzPts val="1200"/>
              <a:buFont typeface="Calibri"/>
              <a:buNone/>
            </a:pPr>
            <a:r>
              <a:rPr lang="en-US"/>
              <a:t>Revfine – </a:t>
            </a:r>
            <a:r>
              <a:rPr i="1" lang="en-US"/>
              <a:t>Creación de una cultura basada en datos en los hoteles: por qué no basta con adquirir una plataforma de BI</a:t>
            </a:r>
            <a:br>
              <a:rPr lang="en-US"/>
            </a:br>
            <a:r>
              <a:rPr lang="en-US" u="sng">
                <a:solidFill>
                  <a:schemeClr val="hlink"/>
                </a:solidFill>
                <a:hlinkClick r:id="rId3"/>
              </a:rPr>
              <a:t>https://www.revfine.com/data-driven-culture-in-hotels-requires-more-than-bi-tools/</a:t>
            </a:r>
            <a:endParaRPr/>
          </a:p>
          <a:p>
            <a:pPr indent="0" lvl="0" marL="0" rtl="0" algn="l">
              <a:spcBef>
                <a:spcPts val="0"/>
              </a:spcBef>
              <a:spcAft>
                <a:spcPts val="0"/>
              </a:spcAft>
              <a:buNone/>
            </a:pPr>
            <a:r>
              <a:t/>
            </a:r>
            <a:endParaRPr/>
          </a:p>
        </p:txBody>
      </p:sp>
      <p:sp>
        <p:nvSpPr>
          <p:cNvPr id="956" name="Google Shape;956;p5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9" name="Shape 969"/>
        <p:cNvGrpSpPr/>
        <p:nvPr/>
      </p:nvGrpSpPr>
      <p:grpSpPr>
        <a:xfrm>
          <a:off x="0" y="0"/>
          <a:ext cx="0" cy="0"/>
          <a:chOff x="0" y="0"/>
          <a:chExt cx="0" cy="0"/>
        </a:xfrm>
      </p:grpSpPr>
      <p:sp>
        <p:nvSpPr>
          <p:cNvPr id="970" name="Google Shape;970;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71" name="Google Shape;971;p5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86D6E"/>
              </a:buClr>
              <a:buSzPts val="1800"/>
              <a:buFont typeface="Calibri"/>
              <a:buNone/>
            </a:pPr>
            <a:r>
              <a:rPr b="0" i="0" lang="en-US" sz="1800" u="none" cap="none" strike="noStrike">
                <a:solidFill>
                  <a:srgbClr val="086D6E"/>
                </a:solidFill>
                <a:latin typeface="Calibri"/>
                <a:ea typeface="Calibri"/>
                <a:cs typeface="Calibri"/>
                <a:sym typeface="Calibri"/>
              </a:rPr>
              <a:t>UNESCO-UNEVOC – </a:t>
            </a:r>
            <a:r>
              <a:rPr b="0" i="1" lang="en-US" sz="1800" u="none" cap="none" strike="noStrike">
                <a:solidFill>
                  <a:srgbClr val="086D6E"/>
                </a:solidFill>
                <a:latin typeface="Calibri"/>
                <a:ea typeface="Calibri"/>
                <a:cs typeface="Calibri"/>
                <a:sym typeface="Calibri"/>
              </a:rPr>
              <a:t>Competencias ecológicas y digitales para el sector hotelero y turístico</a:t>
            </a:r>
            <a:br>
              <a:rPr b="0" i="0" lang="en-US" sz="1800" u="none" cap="none" strike="noStrike">
                <a:solidFill>
                  <a:srgbClr val="086D6E"/>
                </a:solidFill>
                <a:latin typeface="Calibri"/>
                <a:ea typeface="Calibri"/>
                <a:cs typeface="Calibri"/>
                <a:sym typeface="Calibri"/>
              </a:rPr>
            </a:br>
            <a:r>
              <a:rPr b="0" i="0" lang="en-US" sz="1800" u="none" cap="none" strike="noStrike">
                <a:solidFill>
                  <a:srgbClr val="086D6E"/>
                </a:solidFill>
                <a:latin typeface="Calibri"/>
                <a:ea typeface="Calibri"/>
                <a:cs typeface="Calibri"/>
                <a:sym typeface="Calibri"/>
              </a:rPr>
              <a:t>https://unesdoc.unesco.org/ark:/48223/pf0000391115</a:t>
            </a:r>
            <a:endParaRPr/>
          </a:p>
          <a:p>
            <a:pPr indent="0" lvl="0" marL="0" marR="0" rtl="0" algn="l">
              <a:lnSpc>
                <a:spcPct val="100000"/>
              </a:lnSpc>
              <a:spcBef>
                <a:spcPts val="0"/>
              </a:spcBef>
              <a:spcAft>
                <a:spcPts val="0"/>
              </a:spcAft>
              <a:buClr>
                <a:srgbClr val="086D6E"/>
              </a:buClr>
              <a:buSzPts val="1800"/>
              <a:buFont typeface="Calibri"/>
              <a:buNone/>
            </a:pPr>
            <a:r>
              <a:rPr b="0" i="0" lang="en-US" sz="1800" u="none" cap="none" strike="noStrike">
                <a:solidFill>
                  <a:srgbClr val="086D6E"/>
                </a:solidFill>
                <a:latin typeface="Calibri"/>
                <a:ea typeface="Calibri"/>
                <a:cs typeface="Calibri"/>
                <a:sym typeface="Calibri"/>
              </a:rPr>
              <a:t>Comisión Europea – Competencias digitales en el turismo (Plataforma de Competencias Digitales y Empleo)</a:t>
            </a:r>
            <a:br>
              <a:rPr b="0" i="0" lang="en-US" sz="1800" u="none" cap="none" strike="noStrike">
                <a:solidFill>
                  <a:srgbClr val="086D6E"/>
                </a:solidFill>
                <a:latin typeface="Calibri"/>
                <a:ea typeface="Calibri"/>
                <a:cs typeface="Calibri"/>
                <a:sym typeface="Calibri"/>
              </a:rPr>
            </a:br>
            <a:r>
              <a:rPr b="0" i="0" lang="en-US" sz="1800" u="none" cap="none" strike="noStrike">
                <a:solidFill>
                  <a:srgbClr val="086D6E"/>
                </a:solidFill>
                <a:latin typeface="Calibri"/>
                <a:ea typeface="Calibri"/>
                <a:cs typeface="Calibri"/>
                <a:sym typeface="Calibri"/>
              </a:rPr>
              <a:t>https://digital-skills-jobs.europa.eu/en/topics/tourism</a:t>
            </a:r>
            <a:endParaRPr/>
          </a:p>
          <a:p>
            <a:pPr indent="0" lvl="0" marL="0" marR="0" rtl="0" algn="l">
              <a:lnSpc>
                <a:spcPct val="100000"/>
              </a:lnSpc>
              <a:spcBef>
                <a:spcPts val="0"/>
              </a:spcBef>
              <a:spcAft>
                <a:spcPts val="0"/>
              </a:spcAft>
              <a:buClr>
                <a:srgbClr val="086D6E"/>
              </a:buClr>
              <a:buSzPts val="1800"/>
              <a:buFont typeface="Calibri"/>
              <a:buNone/>
            </a:pPr>
            <a:r>
              <a:rPr b="0" i="0" lang="en-US" sz="1800" u="none" cap="none" strike="noStrike">
                <a:solidFill>
                  <a:srgbClr val="086D6E"/>
                </a:solidFill>
                <a:latin typeface="Calibri"/>
                <a:ea typeface="Calibri"/>
                <a:cs typeface="Calibri"/>
                <a:sym typeface="Calibri"/>
              </a:rPr>
              <a:t>OMT – Turismo sostenible y medición (recursos sobre eficiencia energética y de recursos)</a:t>
            </a:r>
            <a:br>
              <a:rPr b="0" i="0" lang="en-US" sz="1800" u="none" cap="none" strike="noStrike">
                <a:solidFill>
                  <a:srgbClr val="086D6E"/>
                </a:solidFill>
                <a:latin typeface="Calibri"/>
                <a:ea typeface="Calibri"/>
                <a:cs typeface="Calibri"/>
                <a:sym typeface="Calibri"/>
              </a:rPr>
            </a:br>
            <a:r>
              <a:rPr b="0" i="0" lang="en-US" sz="1800" u="sng" cap="none" strike="noStrike">
                <a:solidFill>
                  <a:srgbClr val="086D6E"/>
                </a:solidFill>
                <a:latin typeface="Calibri"/>
                <a:ea typeface="Calibri"/>
                <a:cs typeface="Calibri"/>
                <a:sym typeface="Calibri"/>
                <a:hlinkClick r:id="rId2">
                  <a:extLst>
                    <a:ext uri="{A12FA001-AC4F-418D-AE19-62706E023703}">
                      <ahyp:hlinkClr val="tx"/>
                    </a:ext>
                  </a:extLst>
                </a:hlinkClick>
              </a:rPr>
              <a:t>https://www.unwto.org/sustainable-development</a:t>
            </a:r>
            <a:endParaRPr b="0" i="0" sz="1800" u="none" cap="none" strike="noStrike">
              <a:solidFill>
                <a:srgbClr val="086D6E"/>
              </a:solidFill>
              <a:latin typeface="Calibri"/>
              <a:ea typeface="Calibri"/>
              <a:cs typeface="Calibri"/>
              <a:sym typeface="Calibri"/>
            </a:endParaRPr>
          </a:p>
          <a:p>
            <a:pPr indent="0" lvl="0" marL="0" rtl="0" algn="l">
              <a:spcBef>
                <a:spcPts val="0"/>
              </a:spcBef>
              <a:spcAft>
                <a:spcPts val="0"/>
              </a:spcAft>
              <a:buNone/>
            </a:pPr>
            <a:r>
              <a:t/>
            </a:r>
            <a:endParaRPr/>
          </a:p>
        </p:txBody>
      </p:sp>
      <p:sp>
        <p:nvSpPr>
          <p:cNvPr id="972" name="Google Shape;972;p5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6" name="Shape 986"/>
        <p:cNvGrpSpPr/>
        <p:nvPr/>
      </p:nvGrpSpPr>
      <p:grpSpPr>
        <a:xfrm>
          <a:off x="0" y="0"/>
          <a:ext cx="0" cy="0"/>
          <a:chOff x="0" y="0"/>
          <a:chExt cx="0" cy="0"/>
        </a:xfrm>
      </p:grpSpPr>
      <p:sp>
        <p:nvSpPr>
          <p:cNvPr id="987" name="Google Shape;987;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88" name="Google Shape;988;p5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rPr lang="en-US"/>
              <a:t>UNESCO-UNEVOC – </a:t>
            </a:r>
            <a:r>
              <a:rPr i="1" lang="en-US"/>
              <a:t>Competencias ecológicas y digitales para la hostelería y el turismo</a:t>
            </a:r>
            <a:br>
              <a:rPr lang="en-US"/>
            </a:br>
            <a:r>
              <a:rPr lang="en-US"/>
              <a:t>Competencias digitales y empleo en la UE: iniciativas de competencias digitales relacionadas con el turismo</a:t>
            </a:r>
            <a:endParaRPr/>
          </a:p>
        </p:txBody>
      </p:sp>
      <p:sp>
        <p:nvSpPr>
          <p:cNvPr id="989" name="Google Shape;989;p5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3" name="Shape 1003"/>
        <p:cNvGrpSpPr/>
        <p:nvPr/>
      </p:nvGrpSpPr>
      <p:grpSpPr>
        <a:xfrm>
          <a:off x="0" y="0"/>
          <a:ext cx="0" cy="0"/>
          <a:chOff x="0" y="0"/>
          <a:chExt cx="0" cy="0"/>
        </a:xfrm>
      </p:grpSpPr>
      <p:sp>
        <p:nvSpPr>
          <p:cNvPr id="1004" name="Google Shape;1004;p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05" name="Google Shape;1005;p5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Sorour Bros: impulsando el éxito de la cultura de datos en el sector hotelero</a:t>
            </a:r>
            <a:endParaRPr/>
          </a:p>
          <a:p>
            <a:pPr indent="0" lvl="0" marL="0" rtl="0" algn="l">
              <a:spcBef>
                <a:spcPts val="0"/>
              </a:spcBef>
              <a:spcAft>
                <a:spcPts val="0"/>
              </a:spcAft>
              <a:buNone/>
            </a:pPr>
            <a:r>
              <a:rPr lang="en-US"/>
              <a:t>Revfine: creando una cultura basada en los datos en los hoteles</a:t>
            </a:r>
            <a:endParaRPr/>
          </a:p>
        </p:txBody>
      </p:sp>
      <p:sp>
        <p:nvSpPr>
          <p:cNvPr id="1006" name="Google Shape;1006;p5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4" name="Shape 1024"/>
        <p:cNvGrpSpPr/>
        <p:nvPr/>
      </p:nvGrpSpPr>
      <p:grpSpPr>
        <a:xfrm>
          <a:off x="0" y="0"/>
          <a:ext cx="0" cy="0"/>
          <a:chOff x="0" y="0"/>
          <a:chExt cx="0" cy="0"/>
        </a:xfrm>
      </p:grpSpPr>
      <p:sp>
        <p:nvSpPr>
          <p:cNvPr id="1025" name="Google Shape;1025;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26" name="Google Shape;1026;p5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Destinos turísticos inteligentes de la UE: </a:t>
            </a:r>
            <a:r>
              <a:rPr i="1" lang="en-US"/>
              <a:t>conjunto de herramientas para el manejo de datos</a:t>
            </a:r>
            <a:br>
              <a:rPr lang="en-US"/>
            </a:br>
            <a:r>
              <a:rPr lang="en-US"/>
              <a:t>UNESCO-UNEVOC: recomendaciones sobre competencias ecológicas y digitales para el lugar de trabajo</a:t>
            </a:r>
            <a:endParaRPr/>
          </a:p>
        </p:txBody>
      </p:sp>
      <p:sp>
        <p:nvSpPr>
          <p:cNvPr id="1027" name="Google Shape;1027;p5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2" name="Shape 1042"/>
        <p:cNvGrpSpPr/>
        <p:nvPr/>
      </p:nvGrpSpPr>
      <p:grpSpPr>
        <a:xfrm>
          <a:off x="0" y="0"/>
          <a:ext cx="0" cy="0"/>
          <a:chOff x="0" y="0"/>
          <a:chExt cx="0" cy="0"/>
        </a:xfrm>
      </p:grpSpPr>
      <p:sp>
        <p:nvSpPr>
          <p:cNvPr id="1043" name="Google Shape;1043;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44" name="Google Shape;1044;p5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UNESCO-UNEVOC – Competencias ecológicas y digitales para el sector de la hostelería y el turismo UE – Estudio sobre el manejo de datos para el turismo en los destinos de la UE</a:t>
            </a:r>
            <a:endParaRPr/>
          </a:p>
        </p:txBody>
      </p:sp>
      <p:sp>
        <p:nvSpPr>
          <p:cNvPr id="1045" name="Google Shape;1045;p5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8" name="Shape 1058"/>
        <p:cNvGrpSpPr/>
        <p:nvPr/>
      </p:nvGrpSpPr>
      <p:grpSpPr>
        <a:xfrm>
          <a:off x="0" y="0"/>
          <a:ext cx="0" cy="0"/>
          <a:chOff x="0" y="0"/>
          <a:chExt cx="0" cy="0"/>
        </a:xfrm>
      </p:grpSpPr>
      <p:sp>
        <p:nvSpPr>
          <p:cNvPr id="1059" name="Google Shape;1059;p5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60" name="Google Shape;1060;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7" name="Shape 1067"/>
        <p:cNvGrpSpPr/>
        <p:nvPr/>
      </p:nvGrpSpPr>
      <p:grpSpPr>
        <a:xfrm>
          <a:off x="0" y="0"/>
          <a:ext cx="0" cy="0"/>
          <a:chOff x="0" y="0"/>
          <a:chExt cx="0" cy="0"/>
        </a:xfrm>
      </p:grpSpPr>
      <p:sp>
        <p:nvSpPr>
          <p:cNvPr id="1068" name="Google Shape;1068;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69" name="Google Shape;1069;p5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70" name="Google Shape;1070;p5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1" name="Shape 1081"/>
        <p:cNvGrpSpPr/>
        <p:nvPr/>
      </p:nvGrpSpPr>
      <p:grpSpPr>
        <a:xfrm>
          <a:off x="0" y="0"/>
          <a:ext cx="0" cy="0"/>
          <a:chOff x="0" y="0"/>
          <a:chExt cx="0" cy="0"/>
        </a:xfrm>
      </p:grpSpPr>
      <p:sp>
        <p:nvSpPr>
          <p:cNvPr id="1082" name="Google Shape;1082;p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83" name="Google Shape;1083;p6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84" name="Google Shape;1084;p6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9" name="Shape 1109"/>
        <p:cNvGrpSpPr/>
        <p:nvPr/>
      </p:nvGrpSpPr>
      <p:grpSpPr>
        <a:xfrm>
          <a:off x="0" y="0"/>
          <a:ext cx="0" cy="0"/>
          <a:chOff x="0" y="0"/>
          <a:chExt cx="0" cy="0"/>
        </a:xfrm>
      </p:grpSpPr>
      <p:sp>
        <p:nvSpPr>
          <p:cNvPr id="1110" name="Google Shape;1110;p6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11" name="Google Shape;1111;p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Slide">
  <p:cSld name="Quote Slide">
    <p:spTree>
      <p:nvGrpSpPr>
        <p:cNvPr id="12" name="Shape 12"/>
        <p:cNvGrpSpPr/>
        <p:nvPr/>
      </p:nvGrpSpPr>
      <p:grpSpPr>
        <a:xfrm>
          <a:off x="0" y="0"/>
          <a:ext cx="0" cy="0"/>
          <a:chOff x="0" y="0"/>
          <a:chExt cx="0" cy="0"/>
        </a:xfrm>
      </p:grpSpPr>
      <p:sp>
        <p:nvSpPr>
          <p:cNvPr id="13" name="Google Shape;13;p63"/>
          <p:cNvSpPr/>
          <p:nvPr/>
        </p:nvSpPr>
        <p:spPr>
          <a:xfrm>
            <a:off x="5774267" y="1175708"/>
            <a:ext cx="6417733" cy="5604021"/>
          </a:xfrm>
          <a:custGeom>
            <a:rect b="b" l="l" r="r" t="t"/>
            <a:pathLst>
              <a:path extrusionOk="0" h="961650" w="852645">
                <a:moveTo>
                  <a:pt x="0" y="0"/>
                </a:moveTo>
                <a:lnTo>
                  <a:pt x="852646" y="0"/>
                </a:lnTo>
                <a:lnTo>
                  <a:pt x="852646" y="961651"/>
                </a:lnTo>
                <a:lnTo>
                  <a:pt x="0" y="961651"/>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4" name="Google Shape;14;p63"/>
          <p:cNvSpPr/>
          <p:nvPr/>
        </p:nvSpPr>
        <p:spPr>
          <a:xfrm>
            <a:off x="5360151" y="0"/>
            <a:ext cx="6417733" cy="5604021"/>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5" name="Google Shape;15;p63"/>
          <p:cNvSpPr/>
          <p:nvPr>
            <p:ph idx="2" type="pic"/>
          </p:nvPr>
        </p:nvSpPr>
        <p:spPr>
          <a:xfrm>
            <a:off x="414116" y="352414"/>
            <a:ext cx="5497412" cy="6099184"/>
          </a:xfrm>
          <a:prstGeom prst="rect">
            <a:avLst/>
          </a:prstGeom>
          <a:solidFill>
            <a:srgbClr val="F2F2F2"/>
          </a:solidFill>
          <a:ln>
            <a:noFill/>
          </a:ln>
        </p:spPr>
      </p:sp>
      <p:sp>
        <p:nvSpPr>
          <p:cNvPr id="16" name="Google Shape;16;p63"/>
          <p:cNvSpPr/>
          <p:nvPr/>
        </p:nvSpPr>
        <p:spPr>
          <a:xfrm>
            <a:off x="8160541" y="2351418"/>
            <a:ext cx="3617343" cy="3252603"/>
          </a:xfrm>
          <a:prstGeom prst="rect">
            <a:avLst/>
          </a:prstGeom>
          <a:noFill/>
          <a:ln>
            <a:noFill/>
          </a:ln>
        </p:spPr>
      </p:sp>
      <p:sp>
        <p:nvSpPr>
          <p:cNvPr id="17" name="Google Shape;17;p63"/>
          <p:cNvSpPr txBox="1"/>
          <p:nvPr>
            <p:ph idx="1" type="body"/>
          </p:nvPr>
        </p:nvSpPr>
        <p:spPr>
          <a:xfrm>
            <a:off x="6096001" y="593579"/>
            <a:ext cx="4724400" cy="5604021"/>
          </a:xfrm>
          <a:prstGeom prst="rect">
            <a:avLst/>
          </a:prstGeom>
          <a:noFill/>
          <a:ln>
            <a:noFill/>
          </a:ln>
        </p:spPr>
        <p:txBody>
          <a:bodyPr anchorCtr="0" anchor="ctr" bIns="45700" lIns="91425" spcFirstLastPara="1" rIns="91425" wrap="square" tIns="45700">
            <a:normAutofit/>
          </a:bodyPr>
          <a:lstStyle>
            <a:lvl1pPr indent="-228600" lvl="0" marL="457200" marR="0" rtl="0" algn="ctr">
              <a:lnSpc>
                <a:spcPct val="90000"/>
              </a:lnSpc>
              <a:spcBef>
                <a:spcPts val="1000"/>
              </a:spcBef>
              <a:spcAft>
                <a:spcPts val="0"/>
              </a:spcAft>
              <a:buClr>
                <a:schemeClr val="lt1"/>
              </a:buClr>
              <a:buSzPts val="3000"/>
              <a:buFont typeface="Arial"/>
              <a:buNone/>
              <a:defRPr b="0" i="1" sz="30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ext Slide 1">
  <p:cSld name="1_Text Slide 1">
    <p:spTree>
      <p:nvGrpSpPr>
        <p:cNvPr id="18" name="Shape 18"/>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 showMasterSp="0">
  <p:cSld name="Divider ">
    <p:spTree>
      <p:nvGrpSpPr>
        <p:cNvPr id="19" name="Shape 19"/>
        <p:cNvGrpSpPr/>
        <p:nvPr/>
      </p:nvGrpSpPr>
      <p:grpSpPr>
        <a:xfrm>
          <a:off x="0" y="0"/>
          <a:ext cx="0" cy="0"/>
          <a:chOff x="0" y="0"/>
          <a:chExt cx="0" cy="0"/>
        </a:xfrm>
      </p:grpSpPr>
      <p:sp>
        <p:nvSpPr>
          <p:cNvPr id="20" name="Google Shape;20;p65"/>
          <p:cNvSpPr/>
          <p:nvPr/>
        </p:nvSpPr>
        <p:spPr>
          <a:xfrm>
            <a:off x="3776133" y="644599"/>
            <a:ext cx="8415867" cy="5509455"/>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 name="Google Shape;21;p65"/>
          <p:cNvSpPr/>
          <p:nvPr/>
        </p:nvSpPr>
        <p:spPr>
          <a:xfrm>
            <a:off x="23805" y="9076427"/>
            <a:ext cx="7535870" cy="161538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 name="Google Shape;22;p65"/>
          <p:cNvSpPr txBox="1"/>
          <p:nvPr>
            <p:ph idx="1" type="body"/>
          </p:nvPr>
        </p:nvSpPr>
        <p:spPr>
          <a:xfrm>
            <a:off x="5297322" y="2639356"/>
            <a:ext cx="6484268" cy="2253043"/>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chemeClr val="lt1"/>
              </a:buClr>
              <a:buSzPts val="4800"/>
              <a:buFont typeface="Arial"/>
              <a:buNone/>
              <a:defRPr b="0" i="0" sz="4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3" name="Google Shape;23;p65"/>
          <p:cNvSpPr txBox="1"/>
          <p:nvPr>
            <p:ph idx="2" type="body"/>
          </p:nvPr>
        </p:nvSpPr>
        <p:spPr>
          <a:xfrm>
            <a:off x="891654" y="1020928"/>
            <a:ext cx="2066906" cy="582221"/>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0289AE"/>
              </a:buClr>
              <a:buSzPts val="13000"/>
              <a:buFont typeface="Arial"/>
              <a:buNone/>
              <a:defRPr b="0" i="0" sz="13000" u="none" cap="none" strike="noStrike">
                <a:solidFill>
                  <a:srgbClr val="0289AE"/>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4" name="Google Shape;24;p65"/>
          <p:cNvSpPr/>
          <p:nvPr/>
        </p:nvSpPr>
        <p:spPr>
          <a:xfrm>
            <a:off x="0" y="2892987"/>
            <a:ext cx="5040000" cy="72000"/>
          </a:xfrm>
          <a:custGeom>
            <a:rect b="b" l="l" r="r" t="t"/>
            <a:pathLst>
              <a:path extrusionOk="0" h="71215" w="2963330">
                <a:moveTo>
                  <a:pt x="0" y="0"/>
                </a:moveTo>
                <a:lnTo>
                  <a:pt x="2963330" y="0"/>
                </a:lnTo>
                <a:cubicBezTo>
                  <a:pt x="2963330" y="23739"/>
                  <a:pt x="2963330" y="47477"/>
                  <a:pt x="2963330" y="71215"/>
                </a:cubicBezTo>
                <a:lnTo>
                  <a:pt x="0" y="71215"/>
                </a:lnTo>
                <a:lnTo>
                  <a:pt x="0" y="0"/>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5" name="Google Shape;25;p65"/>
          <p:cNvSpPr/>
          <p:nvPr/>
        </p:nvSpPr>
        <p:spPr>
          <a:xfrm>
            <a:off x="8574657" y="2880779"/>
            <a:ext cx="3617343" cy="3252603"/>
          </a:xfrm>
          <a:prstGeom prst="rect">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cons">
  <p:cSld name="Icons">
    <p:spTree>
      <p:nvGrpSpPr>
        <p:cNvPr id="26" name="Shape 26"/>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nt Typecae &amp; Size">
  <p:cSld name="Font Typecae &amp; Size">
    <p:spTree>
      <p:nvGrpSpPr>
        <p:cNvPr id="27" name="Shape 27"/>
        <p:cNvGrpSpPr/>
        <p:nvPr/>
      </p:nvGrpSpPr>
      <p:grpSpPr>
        <a:xfrm>
          <a:off x="0" y="0"/>
          <a:ext cx="0" cy="0"/>
          <a:chOff x="0" y="0"/>
          <a:chExt cx="0" cy="0"/>
        </a:xfrm>
      </p:grpSpPr>
      <p:sp>
        <p:nvSpPr>
          <p:cNvPr id="28" name="Google Shape;28;p67"/>
          <p:cNvSpPr/>
          <p:nvPr/>
        </p:nvSpPr>
        <p:spPr>
          <a:xfrm>
            <a:off x="0" y="0"/>
            <a:ext cx="12192000" cy="6858001"/>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 name="Google Shape;29;p67"/>
          <p:cNvSpPr/>
          <p:nvPr/>
        </p:nvSpPr>
        <p:spPr>
          <a:xfrm>
            <a:off x="7315200" y="2472933"/>
            <a:ext cx="4876800" cy="4385068"/>
          </a:xfrm>
          <a:prstGeom prst="rect">
            <a:avLst/>
          </a:prstGeom>
          <a:noFill/>
          <a:ln>
            <a:noFill/>
          </a:ln>
        </p:spPr>
      </p:sp>
      <p:sp>
        <p:nvSpPr>
          <p:cNvPr id="30" name="Google Shape;30;p67"/>
          <p:cNvSpPr/>
          <p:nvPr/>
        </p:nvSpPr>
        <p:spPr>
          <a:xfrm>
            <a:off x="424669" y="528535"/>
            <a:ext cx="6498645"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4400" u="none" strike="noStrike">
                <a:solidFill>
                  <a:schemeClr val="lt1"/>
                </a:solidFill>
                <a:latin typeface="Calibri"/>
                <a:ea typeface="Calibri"/>
                <a:cs typeface="Calibri"/>
                <a:sym typeface="Calibri"/>
              </a:rPr>
              <a:t>FONT TYPEFACE &amp; SIZE</a:t>
            </a:r>
            <a:endParaRPr sz="3600">
              <a:solidFill>
                <a:schemeClr val="lt1"/>
              </a:solidFill>
              <a:latin typeface="Calibri"/>
              <a:ea typeface="Calibri"/>
              <a:cs typeface="Calibri"/>
              <a:sym typeface="Calibri"/>
            </a:endParaRPr>
          </a:p>
        </p:txBody>
      </p:sp>
      <p:sp>
        <p:nvSpPr>
          <p:cNvPr id="31" name="Google Shape;31;p67"/>
          <p:cNvSpPr/>
          <p:nvPr/>
        </p:nvSpPr>
        <p:spPr>
          <a:xfrm>
            <a:off x="7347983" y="564843"/>
            <a:ext cx="4589207" cy="470898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3000" u="none" strike="noStrike">
                <a:solidFill>
                  <a:schemeClr val="lt1"/>
                </a:solidFill>
                <a:latin typeface="Calibri"/>
                <a:ea typeface="Calibri"/>
                <a:cs typeface="Calibri"/>
                <a:sym typeface="Calibri"/>
              </a:rPr>
              <a:t>PLEASE</a:t>
            </a:r>
            <a:r>
              <a:rPr b="0" i="0" lang="en-US" sz="3000" u="none" strike="noStrike">
                <a:solidFill>
                  <a:schemeClr val="lt1"/>
                </a:solidFill>
                <a:latin typeface="Calibri"/>
                <a:ea typeface="Calibri"/>
                <a:cs typeface="Calibri"/>
                <a:sym typeface="Calibri"/>
              </a:rPr>
              <a:t> ENSURE TO KEEP FONTS AS PER THE LAYOUT</a:t>
            </a:r>
            <a:endParaRPr b="0" i="0" sz="3000" u="none" strike="noStrike">
              <a:solidFill>
                <a:schemeClr val="lt1"/>
              </a:solidFill>
              <a:latin typeface="Calibri"/>
              <a:ea typeface="Calibri"/>
              <a:cs typeface="Calibri"/>
              <a:sym typeface="Calibri"/>
            </a:endParaRPr>
          </a:p>
          <a:p>
            <a:pPr indent="0" lvl="0" marL="0" marR="0" rtl="0" algn="l">
              <a:spcBef>
                <a:spcPts val="0"/>
              </a:spcBef>
              <a:spcAft>
                <a:spcPts val="0"/>
              </a:spcAft>
              <a:buNone/>
            </a:pPr>
            <a:r>
              <a:t/>
            </a:r>
            <a:endParaRPr b="0" i="0" sz="3000" u="none" strike="noStrike">
              <a:solidFill>
                <a:schemeClr val="lt1"/>
              </a:solidFill>
              <a:latin typeface="Calibri"/>
              <a:ea typeface="Calibri"/>
              <a:cs typeface="Calibri"/>
              <a:sym typeface="Calibri"/>
            </a:endParaRPr>
          </a:p>
          <a:p>
            <a:pPr indent="0" lvl="0" marL="0" marR="0" rtl="0" algn="l">
              <a:spcBef>
                <a:spcPts val="0"/>
              </a:spcBef>
              <a:spcAft>
                <a:spcPts val="0"/>
              </a:spcAft>
              <a:buClr>
                <a:schemeClr val="dk1"/>
              </a:buClr>
              <a:buSzPts val="1100"/>
              <a:buFont typeface="Arial"/>
              <a:buNone/>
            </a:pPr>
            <a:r>
              <a:rPr b="0" i="0" lang="en-US" sz="3000" u="none" strike="noStrike">
                <a:solidFill>
                  <a:schemeClr val="lt1"/>
                </a:solidFill>
                <a:latin typeface="Calibri"/>
                <a:ea typeface="Calibri"/>
                <a:cs typeface="Calibri"/>
                <a:sym typeface="Calibri"/>
              </a:rPr>
              <a:t>48 point </a:t>
            </a:r>
            <a:r>
              <a:rPr b="0" i="0" lang="en-US" sz="3000" u="none" strike="noStrike">
                <a:solidFill>
                  <a:schemeClr val="lt1"/>
                </a:solidFill>
                <a:latin typeface="Calibri"/>
                <a:ea typeface="Calibri"/>
                <a:cs typeface="Calibri"/>
                <a:sym typeface="Calibri"/>
              </a:rPr>
              <a:t> -  </a:t>
            </a:r>
            <a:r>
              <a:rPr b="0" i="0" lang="en-US" sz="3000" u="none" strike="noStrike">
                <a:solidFill>
                  <a:schemeClr val="lt1"/>
                </a:solidFill>
                <a:latin typeface="Calibri"/>
                <a:ea typeface="Calibri"/>
                <a:cs typeface="Calibri"/>
                <a:sym typeface="Calibri"/>
              </a:rPr>
              <a:t>Divider</a:t>
            </a:r>
            <a:r>
              <a:rPr b="0" i="0" lang="en-US" sz="3000" u="none" strike="noStrike">
                <a:solidFill>
                  <a:schemeClr val="lt1"/>
                </a:solidFill>
                <a:latin typeface="Calibri"/>
                <a:ea typeface="Calibri"/>
                <a:cs typeface="Calibri"/>
                <a:sym typeface="Calibri"/>
              </a:rPr>
              <a:t> Slides</a:t>
            </a:r>
            <a:endParaRPr/>
          </a:p>
          <a:p>
            <a:pPr indent="0" lvl="0" marL="0" marR="0" rtl="0" algn="l">
              <a:spcBef>
                <a:spcPts val="0"/>
              </a:spcBef>
              <a:spcAft>
                <a:spcPts val="0"/>
              </a:spcAft>
              <a:buClr>
                <a:schemeClr val="dk1"/>
              </a:buClr>
              <a:buSzPts val="1100"/>
              <a:buFont typeface="Arial"/>
              <a:buNone/>
            </a:pPr>
            <a:r>
              <a:t/>
            </a:r>
            <a:endParaRPr b="1" sz="1000">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0" i="0" lang="en-US" sz="3000" u="none" strike="noStrike">
                <a:solidFill>
                  <a:schemeClr val="lt1"/>
                </a:solidFill>
                <a:latin typeface="Calibri"/>
                <a:ea typeface="Calibri"/>
                <a:cs typeface="Calibri"/>
                <a:sym typeface="Calibri"/>
              </a:rPr>
              <a:t>36 point</a:t>
            </a:r>
            <a:r>
              <a:rPr b="0" i="0" lang="en-US" sz="3000" u="none" strike="noStrike">
                <a:solidFill>
                  <a:schemeClr val="lt1"/>
                </a:solidFill>
                <a:latin typeface="Calibri"/>
                <a:ea typeface="Calibri"/>
                <a:cs typeface="Calibri"/>
                <a:sym typeface="Calibri"/>
              </a:rPr>
              <a:t>  -  </a:t>
            </a:r>
            <a:r>
              <a:rPr b="0" i="0" lang="en-US" sz="3000" u="none" strike="noStrike">
                <a:solidFill>
                  <a:schemeClr val="lt1"/>
                </a:solidFill>
                <a:latin typeface="Calibri"/>
                <a:ea typeface="Calibri"/>
                <a:cs typeface="Calibri"/>
                <a:sym typeface="Calibri"/>
              </a:rPr>
              <a:t>Title Heading</a:t>
            </a:r>
            <a:endParaRPr/>
          </a:p>
          <a:p>
            <a:pPr indent="0" lvl="0" marL="0" marR="0" rtl="0" algn="l">
              <a:lnSpc>
                <a:spcPct val="100000"/>
              </a:lnSpc>
              <a:spcBef>
                <a:spcPts val="0"/>
              </a:spcBef>
              <a:spcAft>
                <a:spcPts val="0"/>
              </a:spcAft>
              <a:buClr>
                <a:schemeClr val="dk1"/>
              </a:buClr>
              <a:buSzPts val="1100"/>
              <a:buFont typeface="Arial"/>
              <a:buNone/>
            </a:pPr>
            <a:r>
              <a:t/>
            </a:r>
            <a:endParaRPr b="0" i="0" sz="1000" u="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0" i="0" lang="en-US" sz="3000" u="none" strike="noStrike">
                <a:solidFill>
                  <a:schemeClr val="lt1"/>
                </a:solidFill>
                <a:latin typeface="Calibri"/>
                <a:ea typeface="Calibri"/>
                <a:cs typeface="Calibri"/>
                <a:sym typeface="Calibri"/>
              </a:rPr>
              <a:t>30 point</a:t>
            </a:r>
            <a:r>
              <a:rPr b="0" i="0" lang="en-US" sz="3000" u="none" strike="noStrike">
                <a:solidFill>
                  <a:schemeClr val="lt1"/>
                </a:solidFill>
                <a:latin typeface="Calibri"/>
                <a:ea typeface="Calibri"/>
                <a:cs typeface="Calibri"/>
                <a:sym typeface="Calibri"/>
              </a:rPr>
              <a:t>  -  </a:t>
            </a:r>
            <a:r>
              <a:rPr b="0" i="0" lang="en-US" sz="3000" u="none" strike="noStrike">
                <a:solidFill>
                  <a:schemeClr val="lt1"/>
                </a:solidFill>
                <a:latin typeface="Calibri"/>
                <a:ea typeface="Calibri"/>
                <a:cs typeface="Calibri"/>
                <a:sym typeface="Calibri"/>
              </a:rPr>
              <a:t>Sub-Titles</a:t>
            </a:r>
            <a:endParaRPr/>
          </a:p>
          <a:p>
            <a:pPr indent="0" lvl="0" marL="0" marR="0" rtl="0" algn="l">
              <a:lnSpc>
                <a:spcPct val="100000"/>
              </a:lnSpc>
              <a:spcBef>
                <a:spcPts val="0"/>
              </a:spcBef>
              <a:spcAft>
                <a:spcPts val="0"/>
              </a:spcAft>
              <a:buClr>
                <a:schemeClr val="dk1"/>
              </a:buClr>
              <a:buSzPts val="1100"/>
              <a:buFont typeface="Arial"/>
              <a:buNone/>
            </a:pPr>
            <a:r>
              <a:rPr b="0" i="0" lang="en-US" sz="3000" u="none" strike="noStrike">
                <a:solidFill>
                  <a:schemeClr val="lt1"/>
                </a:solidFill>
                <a:latin typeface="Calibri"/>
                <a:ea typeface="Calibri"/>
                <a:cs typeface="Calibri"/>
                <a:sym typeface="Calibri"/>
              </a:rPr>
              <a:t>	</a:t>
            </a:r>
            <a:r>
              <a:rPr b="0" i="0" lang="en-US" sz="3000" u="none" strike="noStrike">
                <a:solidFill>
                  <a:schemeClr val="lt1"/>
                </a:solidFill>
                <a:latin typeface="Calibri"/>
                <a:ea typeface="Calibri"/>
                <a:cs typeface="Calibri"/>
                <a:sym typeface="Calibri"/>
              </a:rPr>
              <a:t>       </a:t>
            </a:r>
            <a:r>
              <a:rPr b="0" i="0" lang="en-US" sz="3000" u="none" strike="noStrike">
                <a:solidFill>
                  <a:schemeClr val="lt1"/>
                </a:solidFill>
                <a:latin typeface="Calibri"/>
                <a:ea typeface="Calibri"/>
                <a:cs typeface="Calibri"/>
                <a:sym typeface="Calibri"/>
              </a:rPr>
              <a:t>- Quotes	</a:t>
            </a:r>
            <a:endParaRPr/>
          </a:p>
          <a:p>
            <a:pPr indent="0" lvl="0" marL="0" marR="0" rtl="0" algn="l">
              <a:lnSpc>
                <a:spcPct val="100000"/>
              </a:lnSpc>
              <a:spcBef>
                <a:spcPts val="0"/>
              </a:spcBef>
              <a:spcAft>
                <a:spcPts val="0"/>
              </a:spcAft>
              <a:buClr>
                <a:schemeClr val="dk1"/>
              </a:buClr>
              <a:buSzPts val="1100"/>
              <a:buFont typeface="Arial"/>
              <a:buNone/>
            </a:pPr>
            <a:r>
              <a:t/>
            </a:r>
            <a:endParaRPr b="0" i="0" sz="1000" u="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0" i="0" lang="en-US" sz="3000" u="none" strike="noStrike">
                <a:solidFill>
                  <a:schemeClr val="lt1"/>
                </a:solidFill>
                <a:latin typeface="Calibri"/>
                <a:ea typeface="Calibri"/>
                <a:cs typeface="Calibri"/>
                <a:sym typeface="Calibri"/>
              </a:rPr>
              <a:t>24 point</a:t>
            </a:r>
            <a:r>
              <a:rPr b="0" i="0" lang="en-US" sz="3000" u="none" strike="noStrike">
                <a:solidFill>
                  <a:schemeClr val="lt1"/>
                </a:solidFill>
                <a:latin typeface="Calibri"/>
                <a:ea typeface="Calibri"/>
                <a:cs typeface="Calibri"/>
                <a:sym typeface="Calibri"/>
              </a:rPr>
              <a:t>  -  Main </a:t>
            </a:r>
            <a:r>
              <a:rPr b="0" i="0" lang="en-US" sz="3000" u="none" strike="noStrike">
                <a:solidFill>
                  <a:schemeClr val="lt1"/>
                </a:solidFill>
                <a:latin typeface="Calibri"/>
                <a:ea typeface="Calibri"/>
                <a:cs typeface="Calibri"/>
                <a:sym typeface="Calibri"/>
              </a:rPr>
              <a:t>Text Body </a:t>
            </a:r>
            <a:endParaRPr sz="3000">
              <a:solidFill>
                <a:schemeClr val="lt1"/>
              </a:solidFill>
              <a:latin typeface="Calibri"/>
              <a:ea typeface="Calibri"/>
              <a:cs typeface="Calibri"/>
              <a:sym typeface="Calibri"/>
            </a:endParaRPr>
          </a:p>
          <a:p>
            <a:pPr indent="0" lvl="0" marL="0" marR="0" rtl="0" algn="l">
              <a:spcBef>
                <a:spcPts val="0"/>
              </a:spcBef>
              <a:spcAft>
                <a:spcPts val="0"/>
              </a:spcAft>
              <a:buNone/>
            </a:pPr>
            <a:r>
              <a:t/>
            </a:r>
            <a:endParaRPr b="0" i="0" sz="3000" u="none" strike="noStrike">
              <a:solidFill>
                <a:schemeClr val="lt1"/>
              </a:solidFill>
              <a:latin typeface="Calibri"/>
              <a:ea typeface="Calibri"/>
              <a:cs typeface="Calibri"/>
              <a:sym typeface="Calibri"/>
            </a:endParaRPr>
          </a:p>
        </p:txBody>
      </p:sp>
      <p:sp>
        <p:nvSpPr>
          <p:cNvPr id="32" name="Google Shape;32;p67"/>
          <p:cNvSpPr/>
          <p:nvPr/>
        </p:nvSpPr>
        <p:spPr>
          <a:xfrm>
            <a:off x="424669" y="2014904"/>
            <a:ext cx="5845501" cy="249299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2400"/>
              <a:buFont typeface="Calibri"/>
              <a:buNone/>
            </a:pPr>
            <a:r>
              <a:rPr b="0" i="0" lang="en-US" sz="2400" u="none" strike="noStrike">
                <a:solidFill>
                  <a:schemeClr val="lt1"/>
                </a:solidFill>
                <a:latin typeface="Calibri"/>
                <a:ea typeface="Calibri"/>
                <a:cs typeface="Calibri"/>
                <a:sym typeface="Calibri"/>
              </a:rPr>
              <a:t>Please ensure to keep the font sizes set as per the slide layouts. The font used throughout the </a:t>
            </a:r>
            <a:r>
              <a:rPr b="1" i="0" lang="en-US" sz="2400" u="none" strike="noStrike">
                <a:solidFill>
                  <a:schemeClr val="lt1"/>
                </a:solidFill>
                <a:latin typeface="Calibri"/>
                <a:ea typeface="Calibri"/>
                <a:cs typeface="Calibri"/>
                <a:sym typeface="Calibri"/>
              </a:rPr>
              <a:t>Eco Smart </a:t>
            </a:r>
            <a:r>
              <a:rPr b="0" i="0" lang="en-US" sz="2400" u="none" strike="noStrike">
                <a:solidFill>
                  <a:schemeClr val="lt1"/>
                </a:solidFill>
                <a:latin typeface="Calibri"/>
                <a:ea typeface="Calibri"/>
                <a:cs typeface="Calibri"/>
                <a:sym typeface="Calibri"/>
              </a:rPr>
              <a:t>PowerPoint is….</a:t>
            </a:r>
            <a:endParaRPr/>
          </a:p>
          <a:p>
            <a:pPr indent="0" lvl="0" marL="0" marR="0" rtl="0" algn="l">
              <a:lnSpc>
                <a:spcPct val="100000"/>
              </a:lnSpc>
              <a:spcBef>
                <a:spcPts val="0"/>
              </a:spcBef>
              <a:spcAft>
                <a:spcPts val="0"/>
              </a:spcAft>
              <a:buClr>
                <a:schemeClr val="dk1"/>
              </a:buClr>
              <a:buSzPts val="2400"/>
              <a:buFont typeface="Calibri"/>
              <a:buNone/>
            </a:pPr>
            <a:r>
              <a:t/>
            </a:r>
            <a:endParaRPr b="0" i="0" sz="2400" u="none" strike="noStrike">
              <a:solidFill>
                <a:schemeClr val="lt1"/>
              </a:solidFill>
              <a:latin typeface="Calibri"/>
              <a:ea typeface="Calibri"/>
              <a:cs typeface="Calibri"/>
              <a:sym typeface="Calibri"/>
            </a:endParaRPr>
          </a:p>
          <a:p>
            <a:pPr indent="0" lvl="0" marL="0" marR="0" rtl="0" algn="l">
              <a:spcBef>
                <a:spcPts val="0"/>
              </a:spcBef>
              <a:spcAft>
                <a:spcPts val="0"/>
              </a:spcAft>
              <a:buNone/>
            </a:pPr>
            <a:r>
              <a:t/>
            </a:r>
            <a:endParaRPr b="0" i="0" sz="2400" u="none" strike="noStrike">
              <a:solidFill>
                <a:schemeClr val="lt1"/>
              </a:solidFill>
              <a:latin typeface="Calibri"/>
              <a:ea typeface="Calibri"/>
              <a:cs typeface="Calibri"/>
              <a:sym typeface="Calibri"/>
            </a:endParaRPr>
          </a:p>
          <a:p>
            <a:pPr indent="0" lvl="0" marL="0" marR="0" rtl="0" algn="l">
              <a:spcBef>
                <a:spcPts val="0"/>
              </a:spcBef>
              <a:spcAft>
                <a:spcPts val="0"/>
              </a:spcAft>
              <a:buNone/>
            </a:pPr>
            <a:r>
              <a:rPr b="1" i="1" lang="en-US" sz="3600">
                <a:solidFill>
                  <a:schemeClr val="lt1"/>
                </a:solidFill>
                <a:latin typeface="Calibri"/>
                <a:ea typeface="Calibri"/>
                <a:cs typeface="Calibri"/>
                <a:sym typeface="Calibri"/>
              </a:rPr>
              <a:t>Calibri</a:t>
            </a:r>
            <a:endParaRPr sz="3600">
              <a:solidFill>
                <a:schemeClr val="lt1"/>
              </a:solidFill>
              <a:latin typeface="Calibri"/>
              <a:ea typeface="Calibri"/>
              <a:cs typeface="Calibri"/>
              <a:sym typeface="Calibri"/>
            </a:endParaRPr>
          </a:p>
        </p:txBody>
      </p:sp>
      <p:cxnSp>
        <p:nvCxnSpPr>
          <p:cNvPr id="33" name="Google Shape;33;p67"/>
          <p:cNvCxnSpPr/>
          <p:nvPr/>
        </p:nvCxnSpPr>
        <p:spPr>
          <a:xfrm>
            <a:off x="7098716" y="-1"/>
            <a:ext cx="0" cy="5540408"/>
          </a:xfrm>
          <a:prstGeom prst="straightConnector1">
            <a:avLst/>
          </a:prstGeom>
          <a:noFill/>
          <a:ln cap="flat" cmpd="sng" w="9525">
            <a:solidFill>
              <a:schemeClr val="lt1"/>
            </a:solidFill>
            <a:prstDash val="solid"/>
            <a:miter lim="8000"/>
            <a:headEnd len="sm" w="sm" type="none"/>
            <a:tailEnd len="sm" w="sm" type="none"/>
          </a:ln>
        </p:spPr>
      </p:cxnSp>
      <p:cxnSp>
        <p:nvCxnSpPr>
          <p:cNvPr id="34" name="Google Shape;34;p67"/>
          <p:cNvCxnSpPr/>
          <p:nvPr/>
        </p:nvCxnSpPr>
        <p:spPr>
          <a:xfrm rot="10800000">
            <a:off x="1" y="1620217"/>
            <a:ext cx="7098715" cy="0"/>
          </a:xfrm>
          <a:prstGeom prst="straightConnector1">
            <a:avLst/>
          </a:prstGeom>
          <a:noFill/>
          <a:ln cap="flat" cmpd="sng" w="9525">
            <a:solidFill>
              <a:schemeClr val="lt1"/>
            </a:solidFill>
            <a:prstDash val="solid"/>
            <a:miter lim="8000"/>
            <a:headEnd len="sm" w="sm" type="none"/>
            <a:tailEnd len="sm" w="sm" type="none"/>
          </a:ln>
        </p:spPr>
      </p:cxnSp>
      <p:sp>
        <p:nvSpPr>
          <p:cNvPr id="35" name="Google Shape;35;p67"/>
          <p:cNvSpPr/>
          <p:nvPr/>
        </p:nvSpPr>
        <p:spPr>
          <a:xfrm>
            <a:off x="0" y="5968370"/>
            <a:ext cx="12192000"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chemeClr val="lt1"/>
                </a:solidFill>
                <a:latin typeface="Calibri"/>
                <a:ea typeface="Calibri"/>
                <a:cs typeface="Calibri"/>
                <a:sym typeface="Calibri"/>
              </a:rPr>
              <a:t>*** </a:t>
            </a:r>
            <a:r>
              <a:rPr b="1" lang="en-US" sz="2400">
                <a:solidFill>
                  <a:schemeClr val="lt1"/>
                </a:solidFill>
                <a:latin typeface="Calibri"/>
                <a:ea typeface="Calibri"/>
                <a:cs typeface="Calibri"/>
                <a:sym typeface="Calibri"/>
              </a:rPr>
              <a:t>PLEASE DELETE THIS INSTRUCTION SLIDE BEFORE PRESENTING FINAL PRESENTATION </a:t>
            </a:r>
            <a:r>
              <a:rPr lang="en-US" sz="2400">
                <a:solidFill>
                  <a:schemeClr val="lt1"/>
                </a:solidFill>
                <a:latin typeface="Calibri"/>
                <a:ea typeface="Calibri"/>
                <a:cs typeface="Calibri"/>
                <a:sym typeface="Calibri"/>
              </a:rPr>
              <a:t>*** </a:t>
            </a:r>
            <a:endParaRPr sz="2400">
              <a:solidFill>
                <a:schemeClr val="lt1"/>
              </a:solidFill>
              <a:latin typeface="Calibri"/>
              <a:ea typeface="Calibri"/>
              <a:cs typeface="Calibri"/>
              <a:sym typeface="Calibri"/>
            </a:endParaRPr>
          </a:p>
        </p:txBody>
      </p:sp>
      <p:cxnSp>
        <p:nvCxnSpPr>
          <p:cNvPr id="36" name="Google Shape;36;p67"/>
          <p:cNvCxnSpPr/>
          <p:nvPr/>
        </p:nvCxnSpPr>
        <p:spPr>
          <a:xfrm rot="10800000">
            <a:off x="2" y="5540407"/>
            <a:ext cx="12191998" cy="0"/>
          </a:xfrm>
          <a:prstGeom prst="straightConnector1">
            <a:avLst/>
          </a:prstGeom>
          <a:noFill/>
          <a:ln cap="flat" cmpd="sng" w="9525">
            <a:solidFill>
              <a:schemeClr val="lt1"/>
            </a:solidFill>
            <a:prstDash val="solid"/>
            <a:miter lim="8000"/>
            <a:headEnd len="sm" w="sm" type="none"/>
            <a:tailEnd len="sm" w="sm" type="none"/>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lide " showMasterSp="0">
  <p:cSld name="Cover Slide ">
    <p:spTree>
      <p:nvGrpSpPr>
        <p:cNvPr id="37" name="Shape 37"/>
        <p:cNvGrpSpPr/>
        <p:nvPr/>
      </p:nvGrpSpPr>
      <p:grpSpPr>
        <a:xfrm>
          <a:off x="0" y="0"/>
          <a:ext cx="0" cy="0"/>
          <a:chOff x="0" y="0"/>
          <a:chExt cx="0" cy="0"/>
        </a:xfrm>
      </p:grpSpPr>
      <p:sp>
        <p:nvSpPr>
          <p:cNvPr id="38" name="Google Shape;38;p68"/>
          <p:cNvSpPr/>
          <p:nvPr/>
        </p:nvSpPr>
        <p:spPr>
          <a:xfrm>
            <a:off x="-1" y="3305907"/>
            <a:ext cx="12172692" cy="2438952"/>
          </a:xfrm>
          <a:custGeom>
            <a:rect b="b" l="l" r="r" t="t"/>
            <a:pathLst>
              <a:path extrusionOk="0" h="6806308" w="7600392">
                <a:moveTo>
                  <a:pt x="0" y="0"/>
                </a:moveTo>
                <a:lnTo>
                  <a:pt x="7600393" y="0"/>
                </a:lnTo>
                <a:lnTo>
                  <a:pt x="7600393" y="6806308"/>
                </a:lnTo>
                <a:lnTo>
                  <a:pt x="0" y="6806308"/>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069">
              <a:solidFill>
                <a:schemeClr val="dk1"/>
              </a:solidFill>
              <a:latin typeface="Calibri"/>
              <a:ea typeface="Calibri"/>
              <a:cs typeface="Calibri"/>
              <a:sym typeface="Calibri"/>
            </a:endParaRPr>
          </a:p>
        </p:txBody>
      </p:sp>
      <p:sp>
        <p:nvSpPr>
          <p:cNvPr id="39" name="Google Shape;39;p68"/>
          <p:cNvSpPr/>
          <p:nvPr/>
        </p:nvSpPr>
        <p:spPr>
          <a:xfrm>
            <a:off x="4986068" y="3105178"/>
            <a:ext cx="7205932" cy="2633460"/>
          </a:xfrm>
          <a:prstGeom prst="rect">
            <a:avLst/>
          </a:prstGeom>
          <a:noFill/>
          <a:ln>
            <a:noFill/>
          </a:ln>
        </p:spPr>
      </p:sp>
      <p:sp>
        <p:nvSpPr>
          <p:cNvPr id="40" name="Google Shape;40;p68"/>
          <p:cNvSpPr txBox="1"/>
          <p:nvPr>
            <p:ph idx="1" type="body"/>
          </p:nvPr>
        </p:nvSpPr>
        <p:spPr>
          <a:xfrm>
            <a:off x="679403" y="4388340"/>
            <a:ext cx="3354126" cy="100839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8850"/>
              </a:lnSpc>
              <a:spcBef>
                <a:spcPts val="0"/>
              </a:spcBef>
              <a:spcAft>
                <a:spcPts val="0"/>
              </a:spcAft>
              <a:buClr>
                <a:schemeClr val="lt1"/>
              </a:buClr>
              <a:buSzPts val="4000"/>
              <a:buFont typeface="Arial"/>
              <a:buNone/>
              <a:defRPr b="0" i="0" sz="4000" u="none" cap="none" strike="noStrike">
                <a:solidFill>
                  <a:schemeClr val="lt1"/>
                </a:solidFill>
                <a:latin typeface="Calibri"/>
                <a:ea typeface="Calibri"/>
                <a:cs typeface="Calibri"/>
                <a:sym typeface="Calibri"/>
              </a:defRPr>
            </a:lvl1pPr>
            <a:lvl2pPr indent="-228600" lvl="1" marL="9144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1" name="Google Shape;41;p68"/>
          <p:cNvSpPr txBox="1"/>
          <p:nvPr>
            <p:ph idx="2" type="body"/>
          </p:nvPr>
        </p:nvSpPr>
        <p:spPr>
          <a:xfrm>
            <a:off x="721528" y="3508096"/>
            <a:ext cx="3311988" cy="5331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chemeClr val="lt1"/>
              </a:buClr>
              <a:buSzPts val="3200"/>
              <a:buFont typeface="Arial"/>
              <a:buNone/>
              <a:defRPr b="0" i="0" sz="3200" u="none" cap="none" strike="noStrike">
                <a:solidFill>
                  <a:schemeClr val="lt1"/>
                </a:solidFill>
                <a:latin typeface="Calibri"/>
                <a:ea typeface="Calibri"/>
                <a:cs typeface="Calibri"/>
                <a:sym typeface="Calibri"/>
              </a:defRPr>
            </a:lvl1pPr>
            <a:lvl2pPr indent="-228600" lvl="1" marL="9144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2pPr>
            <a:lvl3pPr indent="-228600" lvl="2" marL="13716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3pPr>
            <a:lvl4pPr indent="-228600" lvl="3" marL="18288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4pPr>
            <a:lvl5pPr indent="-228600" lvl="4" marL="2286000" marR="0" rtl="0" algn="l">
              <a:lnSpc>
                <a:spcPct val="90000"/>
              </a:lnSpc>
              <a:spcBef>
                <a:spcPts val="500"/>
              </a:spcBef>
              <a:spcAft>
                <a:spcPts val="0"/>
              </a:spcAft>
              <a:buClr>
                <a:srgbClr val="011E3B"/>
              </a:buClr>
              <a:buSzPts val="5161"/>
              <a:buFont typeface="Arial"/>
              <a:buNone/>
              <a:defRPr b="0" i="0" sz="5161" u="none" cap="none" strike="noStrike">
                <a:solidFill>
                  <a:srgbClr val="011E3B"/>
                </a:solidFill>
                <a:latin typeface="Montserrat"/>
                <a:ea typeface="Montserrat"/>
                <a:cs typeface="Montserrat"/>
                <a:sym typeface="Montserra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2" name="Google Shape;42;p68"/>
          <p:cNvSpPr/>
          <p:nvPr/>
        </p:nvSpPr>
        <p:spPr>
          <a:xfrm>
            <a:off x="12192000" y="153500"/>
            <a:ext cx="3690980" cy="7687732"/>
          </a:xfrm>
          <a:custGeom>
            <a:rect b="b" l="l" r="r" t="t"/>
            <a:pathLst>
              <a:path extrusionOk="0" h="6806308" w="7600392">
                <a:moveTo>
                  <a:pt x="0" y="0"/>
                </a:moveTo>
                <a:lnTo>
                  <a:pt x="7600393" y="0"/>
                </a:lnTo>
                <a:lnTo>
                  <a:pt x="7600393" y="6806308"/>
                </a:lnTo>
                <a:lnTo>
                  <a:pt x="0" y="6806308"/>
                </a:lnTo>
                <a:close/>
              </a:path>
            </a:pathLst>
          </a:custGeom>
          <a:solidFill>
            <a:srgbClr val="EBEBEB"/>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069">
              <a:solidFill>
                <a:schemeClr val="dk1"/>
              </a:solidFill>
              <a:latin typeface="Calibri"/>
              <a:ea typeface="Calibri"/>
              <a:cs typeface="Calibri"/>
              <a:sym typeface="Calibri"/>
            </a:endParaRPr>
          </a:p>
        </p:txBody>
      </p:sp>
      <p:sp>
        <p:nvSpPr>
          <p:cNvPr id="43" name="Google Shape;43;p68"/>
          <p:cNvSpPr/>
          <p:nvPr/>
        </p:nvSpPr>
        <p:spPr>
          <a:xfrm>
            <a:off x="8022566" y="5585903"/>
            <a:ext cx="4138530" cy="756631"/>
          </a:xfrm>
          <a:custGeom>
            <a:rect b="b" l="l" r="r" t="t"/>
            <a:pathLst>
              <a:path extrusionOk="0" h="6806308" w="7600392">
                <a:moveTo>
                  <a:pt x="0" y="0"/>
                </a:moveTo>
                <a:lnTo>
                  <a:pt x="7600393" y="0"/>
                </a:lnTo>
                <a:lnTo>
                  <a:pt x="7600393" y="6806308"/>
                </a:lnTo>
                <a:lnTo>
                  <a:pt x="0" y="6806308"/>
                </a:ln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069">
              <a:solidFill>
                <a:schemeClr val="dk1"/>
              </a:solidFill>
              <a:latin typeface="Calibri"/>
              <a:ea typeface="Calibri"/>
              <a:cs typeface="Calibri"/>
              <a:sym typeface="Calibri"/>
            </a:endParaRPr>
          </a:p>
        </p:txBody>
      </p:sp>
      <p:sp>
        <p:nvSpPr>
          <p:cNvPr id="44" name="Google Shape;44;p68"/>
          <p:cNvSpPr txBox="1"/>
          <p:nvPr>
            <p:ph idx="3" type="body"/>
          </p:nvPr>
        </p:nvSpPr>
        <p:spPr>
          <a:xfrm>
            <a:off x="8345333" y="5611394"/>
            <a:ext cx="3195486" cy="731140"/>
          </a:xfrm>
          <a:prstGeom prst="rect">
            <a:avLst/>
          </a:prstGeom>
          <a:noFill/>
          <a:ln>
            <a:noFill/>
          </a:ln>
        </p:spPr>
        <p:txBody>
          <a:bodyPr anchorCtr="0" anchor="ctr" bIns="45700" lIns="91425" spcFirstLastPara="1" rIns="91425" wrap="square" tIns="45700">
            <a:normAutofit/>
          </a:bodyPr>
          <a:lstStyle>
            <a:lvl1pPr indent="-228600" lvl="0" marL="457200" marR="0" rtl="0" algn="r">
              <a:lnSpc>
                <a:spcPct val="90000"/>
              </a:lnSpc>
              <a:spcBef>
                <a:spcPts val="1000"/>
              </a:spcBef>
              <a:spcAft>
                <a:spcPts val="0"/>
              </a:spcAft>
              <a:buClr>
                <a:schemeClr val="lt1"/>
              </a:buClr>
              <a:buSzPts val="3000"/>
              <a:buFont typeface="Arial"/>
              <a:buNone/>
              <a:defRPr b="1" i="0" sz="30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5" name="Google Shape;45;p68"/>
          <p:cNvSpPr/>
          <p:nvPr>
            <p:ph idx="4" type="pic"/>
          </p:nvPr>
        </p:nvSpPr>
        <p:spPr>
          <a:xfrm>
            <a:off x="5736127" y="561497"/>
            <a:ext cx="5982506" cy="4551482"/>
          </a:xfrm>
          <a:prstGeom prst="rect">
            <a:avLst/>
          </a:prstGeom>
          <a:solidFill>
            <a:srgbClr val="F2F2F2"/>
          </a:solidFill>
          <a:ln>
            <a:noFill/>
          </a:ln>
        </p:spPr>
      </p:sp>
      <p:pic>
        <p:nvPicPr>
          <p:cNvPr id="46" name="Google Shape;46;p68"/>
          <p:cNvPicPr preferRelativeResize="0"/>
          <p:nvPr/>
        </p:nvPicPr>
        <p:blipFill rotWithShape="1">
          <a:blip r:embed="rId2">
            <a:alphaModFix/>
          </a:blip>
          <a:srcRect b="0" l="0" r="0" t="0"/>
          <a:stretch/>
        </p:blipFill>
        <p:spPr>
          <a:xfrm>
            <a:off x="464066" y="509686"/>
            <a:ext cx="4125188" cy="2499202"/>
          </a:xfrm>
          <a:prstGeom prst="rect">
            <a:avLst/>
          </a:prstGeom>
          <a:noFill/>
          <a:ln>
            <a:noFill/>
          </a:ln>
        </p:spPr>
      </p:pic>
      <p:pic>
        <p:nvPicPr>
          <p:cNvPr id="47" name="Google Shape;47;p68"/>
          <p:cNvPicPr preferRelativeResize="0"/>
          <p:nvPr/>
        </p:nvPicPr>
        <p:blipFill rotWithShape="1">
          <a:blip r:embed="rId3">
            <a:alphaModFix/>
          </a:blip>
          <a:srcRect b="0" l="0" r="0" t="0"/>
          <a:stretch/>
        </p:blipFill>
        <p:spPr>
          <a:xfrm>
            <a:off x="637636" y="5993335"/>
            <a:ext cx="6024421" cy="606937"/>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verview/Content Slide">
  <p:cSld name="Overview/Content Slide">
    <p:spTree>
      <p:nvGrpSpPr>
        <p:cNvPr id="48" name="Shape 48"/>
        <p:cNvGrpSpPr/>
        <p:nvPr/>
      </p:nvGrpSpPr>
      <p:grpSpPr>
        <a:xfrm>
          <a:off x="0" y="0"/>
          <a:ext cx="0" cy="0"/>
          <a:chOff x="0" y="0"/>
          <a:chExt cx="0" cy="0"/>
        </a:xfrm>
      </p:grpSpPr>
      <p:sp>
        <p:nvSpPr>
          <p:cNvPr id="49" name="Google Shape;49;p69"/>
          <p:cNvSpPr txBox="1"/>
          <p:nvPr>
            <p:ph idx="1" type="body"/>
          </p:nvPr>
        </p:nvSpPr>
        <p:spPr>
          <a:xfrm>
            <a:off x="772707" y="1786741"/>
            <a:ext cx="700387" cy="689518"/>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0289AE"/>
              </a:buClr>
              <a:buSzPts val="3200"/>
              <a:buFont typeface="Arial"/>
              <a:buNone/>
              <a:defRPr b="1" i="0" sz="3200" u="none" cap="none" strike="noStrike">
                <a:solidFill>
                  <a:srgbClr val="0289AE"/>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0" name="Google Shape;50;p69"/>
          <p:cNvSpPr txBox="1"/>
          <p:nvPr>
            <p:ph idx="2" type="body"/>
          </p:nvPr>
        </p:nvSpPr>
        <p:spPr>
          <a:xfrm>
            <a:off x="1608004" y="1786741"/>
            <a:ext cx="6874660" cy="689519"/>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1" name="Google Shape;51;p69"/>
          <p:cNvSpPr txBox="1"/>
          <p:nvPr>
            <p:ph idx="3" type="body"/>
          </p:nvPr>
        </p:nvSpPr>
        <p:spPr>
          <a:xfrm>
            <a:off x="772707" y="2498531"/>
            <a:ext cx="700387" cy="689518"/>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0289AE"/>
              </a:buClr>
              <a:buSzPts val="3200"/>
              <a:buFont typeface="Arial"/>
              <a:buNone/>
              <a:defRPr b="1" i="0" sz="3200" u="none" cap="none" strike="noStrike">
                <a:solidFill>
                  <a:srgbClr val="0289AE"/>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2" name="Google Shape;52;p69"/>
          <p:cNvSpPr txBox="1"/>
          <p:nvPr>
            <p:ph idx="4" type="body"/>
          </p:nvPr>
        </p:nvSpPr>
        <p:spPr>
          <a:xfrm>
            <a:off x="1608004" y="2498531"/>
            <a:ext cx="6874660" cy="689519"/>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69"/>
          <p:cNvSpPr txBox="1"/>
          <p:nvPr>
            <p:ph idx="5" type="body"/>
          </p:nvPr>
        </p:nvSpPr>
        <p:spPr>
          <a:xfrm>
            <a:off x="772707" y="3210318"/>
            <a:ext cx="700387" cy="689518"/>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0289AE"/>
              </a:buClr>
              <a:buSzPts val="3200"/>
              <a:buFont typeface="Arial"/>
              <a:buNone/>
              <a:defRPr b="1" i="0" sz="3200" u="none" cap="none" strike="noStrike">
                <a:solidFill>
                  <a:srgbClr val="0289AE"/>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4" name="Google Shape;54;p69"/>
          <p:cNvSpPr txBox="1"/>
          <p:nvPr>
            <p:ph idx="6" type="body"/>
          </p:nvPr>
        </p:nvSpPr>
        <p:spPr>
          <a:xfrm>
            <a:off x="1608004" y="3210318"/>
            <a:ext cx="6874660" cy="689519"/>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5" name="Google Shape;55;p69"/>
          <p:cNvSpPr txBox="1"/>
          <p:nvPr>
            <p:ph idx="7" type="body"/>
          </p:nvPr>
        </p:nvSpPr>
        <p:spPr>
          <a:xfrm>
            <a:off x="772707" y="3922110"/>
            <a:ext cx="700387" cy="689518"/>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0289AE"/>
              </a:buClr>
              <a:buSzPts val="3200"/>
              <a:buFont typeface="Arial"/>
              <a:buNone/>
              <a:defRPr b="1" i="0" sz="3200" u="none" cap="none" strike="noStrike">
                <a:solidFill>
                  <a:srgbClr val="0289AE"/>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6" name="Google Shape;56;p69"/>
          <p:cNvSpPr txBox="1"/>
          <p:nvPr>
            <p:ph idx="8" type="body"/>
          </p:nvPr>
        </p:nvSpPr>
        <p:spPr>
          <a:xfrm>
            <a:off x="1608004" y="3922110"/>
            <a:ext cx="6874660" cy="689519"/>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7" name="Google Shape;57;p69"/>
          <p:cNvSpPr txBox="1"/>
          <p:nvPr>
            <p:ph idx="9" type="body"/>
          </p:nvPr>
        </p:nvSpPr>
        <p:spPr>
          <a:xfrm>
            <a:off x="772707" y="4616963"/>
            <a:ext cx="700387" cy="689518"/>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00"/>
              </a:spcBef>
              <a:spcAft>
                <a:spcPts val="0"/>
              </a:spcAft>
              <a:buClr>
                <a:srgbClr val="0289AE"/>
              </a:buClr>
              <a:buSzPts val="3200"/>
              <a:buFont typeface="Arial"/>
              <a:buNone/>
              <a:defRPr b="1" i="0" sz="3200" u="none" cap="none" strike="noStrike">
                <a:solidFill>
                  <a:srgbClr val="0289AE"/>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8" name="Google Shape;58;p69"/>
          <p:cNvSpPr txBox="1"/>
          <p:nvPr>
            <p:ph idx="13" type="body"/>
          </p:nvPr>
        </p:nvSpPr>
        <p:spPr>
          <a:xfrm>
            <a:off x="1608004" y="4616963"/>
            <a:ext cx="6874660" cy="689519"/>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228600" lvl="1" marL="9144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2pPr>
            <a:lvl3pPr indent="-228600" lvl="2" marL="13716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3pPr>
            <a:lvl4pPr indent="-228600" lvl="3" marL="18288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4pPr>
            <a:lvl5pPr indent="-228600" lvl="4" marL="2286000" marR="0" rtl="0" algn="ctr">
              <a:lnSpc>
                <a:spcPct val="90000"/>
              </a:lnSpc>
              <a:spcBef>
                <a:spcPts val="500"/>
              </a:spcBef>
              <a:spcAft>
                <a:spcPts val="0"/>
              </a:spcAft>
              <a:buClr>
                <a:srgbClr val="4D4D4C"/>
              </a:buClr>
              <a:buSzPts val="2400"/>
              <a:buFont typeface="Arial"/>
              <a:buNone/>
              <a:defRPr b="0" i="0" sz="2400" u="none" cap="none" strike="noStrike">
                <a:solidFill>
                  <a:srgbClr val="4D4D4C"/>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9" name="Google Shape;59;p69"/>
          <p:cNvSpPr/>
          <p:nvPr/>
        </p:nvSpPr>
        <p:spPr>
          <a:xfrm rot="10800000">
            <a:off x="-4454" y="0"/>
            <a:ext cx="12189954" cy="1303382"/>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Calibri"/>
              <a:ea typeface="Calibri"/>
              <a:cs typeface="Calibri"/>
              <a:sym typeface="Calibri"/>
            </a:endParaRPr>
          </a:p>
        </p:txBody>
      </p:sp>
      <p:sp>
        <p:nvSpPr>
          <p:cNvPr id="60" name="Google Shape;60;p69"/>
          <p:cNvSpPr txBox="1"/>
          <p:nvPr>
            <p:ph idx="14" type="body"/>
          </p:nvPr>
        </p:nvSpPr>
        <p:spPr>
          <a:xfrm>
            <a:off x="548420" y="195206"/>
            <a:ext cx="5041923" cy="720752"/>
          </a:xfrm>
          <a:prstGeom prst="rect">
            <a:avLst/>
          </a:prstGeom>
          <a:noFill/>
          <a:ln>
            <a:noFill/>
          </a:ln>
        </p:spPr>
        <p:txBody>
          <a:bodyPr anchorCtr="0" anchor="ctr"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3600"/>
              <a:buFont typeface="Arial"/>
              <a:buNone/>
              <a:defRPr b="0" i="0" sz="36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1" name="Google Shape;61;p69"/>
          <p:cNvSpPr/>
          <p:nvPr/>
        </p:nvSpPr>
        <p:spPr>
          <a:xfrm rot="5400000">
            <a:off x="1314218" y="462088"/>
            <a:ext cx="108000" cy="1685648"/>
          </a:xfrm>
          <a:custGeom>
            <a:rect b="b" l="l" r="r" t="t"/>
            <a:pathLst>
              <a:path extrusionOk="0" h="260044" w="30700">
                <a:moveTo>
                  <a:pt x="0" y="0"/>
                </a:moveTo>
                <a:lnTo>
                  <a:pt x="30701" y="0"/>
                </a:lnTo>
                <a:lnTo>
                  <a:pt x="30701" y="260044"/>
                </a:lnTo>
                <a:lnTo>
                  <a:pt x="0" y="260044"/>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2" name="Google Shape;62;p69"/>
          <p:cNvSpPr/>
          <p:nvPr/>
        </p:nvSpPr>
        <p:spPr>
          <a:xfrm>
            <a:off x="8660921" y="14515"/>
            <a:ext cx="3531079" cy="1280818"/>
          </a:xfrm>
          <a:prstGeom prst="rect">
            <a:avLst/>
          </a:prstGeom>
          <a:noFill/>
          <a:ln>
            <a:noFill/>
          </a:ln>
        </p:spPr>
      </p:sp>
      <p:pic>
        <p:nvPicPr>
          <p:cNvPr id="63" name="Google Shape;63;p69"/>
          <p:cNvPicPr preferRelativeResize="0"/>
          <p:nvPr/>
        </p:nvPicPr>
        <p:blipFill rotWithShape="1">
          <a:blip r:embed="rId2">
            <a:alphaModFix/>
          </a:blip>
          <a:srcRect b="0" l="0" r="0" t="0"/>
          <a:stretch/>
        </p:blipFill>
        <p:spPr>
          <a:xfrm>
            <a:off x="637636" y="5848192"/>
            <a:ext cx="6024421" cy="606937"/>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Slide 2" showMasterSp="0">
  <p:cSld name="Quote Slide 2">
    <p:spTree>
      <p:nvGrpSpPr>
        <p:cNvPr id="64" name="Shape 64"/>
        <p:cNvGrpSpPr/>
        <p:nvPr/>
      </p:nvGrpSpPr>
      <p:grpSpPr>
        <a:xfrm>
          <a:off x="0" y="0"/>
          <a:ext cx="0" cy="0"/>
          <a:chOff x="0" y="0"/>
          <a:chExt cx="0" cy="0"/>
        </a:xfrm>
      </p:grpSpPr>
      <p:sp>
        <p:nvSpPr>
          <p:cNvPr id="65" name="Google Shape;65;p70"/>
          <p:cNvSpPr/>
          <p:nvPr/>
        </p:nvSpPr>
        <p:spPr>
          <a:xfrm>
            <a:off x="0" y="1352385"/>
            <a:ext cx="6096000" cy="4388015"/>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66" name="Google Shape;66;p70"/>
          <p:cNvSpPr/>
          <p:nvPr>
            <p:ph idx="2" type="pic"/>
          </p:nvPr>
        </p:nvSpPr>
        <p:spPr>
          <a:xfrm>
            <a:off x="0" y="0"/>
            <a:ext cx="12192000" cy="6858000"/>
          </a:xfrm>
          <a:prstGeom prst="rect">
            <a:avLst/>
          </a:prstGeom>
          <a:solidFill>
            <a:srgbClr val="F2F2F2"/>
          </a:solidFill>
          <a:ln>
            <a:noFill/>
          </a:ln>
        </p:spPr>
      </p:sp>
      <p:sp>
        <p:nvSpPr>
          <p:cNvPr id="67" name="Google Shape;67;p70"/>
          <p:cNvSpPr/>
          <p:nvPr/>
        </p:nvSpPr>
        <p:spPr>
          <a:xfrm flipH="1">
            <a:off x="0" y="2483963"/>
            <a:ext cx="3617343" cy="3252603"/>
          </a:xfrm>
          <a:prstGeom prst="rect">
            <a:avLst/>
          </a:prstGeom>
          <a:noFill/>
          <a:ln>
            <a:noFill/>
          </a:ln>
        </p:spPr>
      </p:sp>
      <p:sp>
        <p:nvSpPr>
          <p:cNvPr id="68" name="Google Shape;68;p70"/>
          <p:cNvSpPr txBox="1"/>
          <p:nvPr>
            <p:ph idx="1" type="body"/>
          </p:nvPr>
        </p:nvSpPr>
        <p:spPr>
          <a:xfrm>
            <a:off x="427670" y="1747126"/>
            <a:ext cx="5126463" cy="3565651"/>
          </a:xfrm>
          <a:prstGeom prst="rect">
            <a:avLst/>
          </a:prstGeom>
          <a:noFill/>
          <a:ln>
            <a:noFill/>
          </a:ln>
        </p:spPr>
        <p:txBody>
          <a:bodyPr anchorCtr="0" anchor="ctr" bIns="45700" lIns="91425" spcFirstLastPara="1" rIns="91425" wrap="square" tIns="45700">
            <a:normAutofit/>
          </a:bodyPr>
          <a:lstStyle>
            <a:lvl1pPr indent="-228600" lvl="0" marL="457200" marR="0" rtl="0" algn="ctr">
              <a:lnSpc>
                <a:spcPct val="90000"/>
              </a:lnSpc>
              <a:spcBef>
                <a:spcPts val="1000"/>
              </a:spcBef>
              <a:spcAft>
                <a:spcPts val="0"/>
              </a:spcAft>
              <a:buClr>
                <a:schemeClr val="lt1"/>
              </a:buClr>
              <a:buSzPts val="3000"/>
              <a:buFont typeface="Arial"/>
              <a:buNone/>
              <a:defRPr b="0" i="1" sz="30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 Point x3 slide with photo">
  <p:cSld name="Bullet Point x3 slide with photo">
    <p:spTree>
      <p:nvGrpSpPr>
        <p:cNvPr id="69" name="Shape 69"/>
        <p:cNvGrpSpPr/>
        <p:nvPr/>
      </p:nvGrpSpPr>
      <p:grpSpPr>
        <a:xfrm>
          <a:off x="0" y="0"/>
          <a:ext cx="0" cy="0"/>
          <a:chOff x="0" y="0"/>
          <a:chExt cx="0" cy="0"/>
        </a:xfrm>
      </p:grpSpPr>
      <p:sp>
        <p:nvSpPr>
          <p:cNvPr id="70" name="Google Shape;70;p71"/>
          <p:cNvSpPr/>
          <p:nvPr/>
        </p:nvSpPr>
        <p:spPr>
          <a:xfrm>
            <a:off x="-110112" y="-776"/>
            <a:ext cx="4885857" cy="6858776"/>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1" name="Google Shape;71;p71"/>
          <p:cNvSpPr txBox="1"/>
          <p:nvPr>
            <p:ph idx="1" type="body"/>
          </p:nvPr>
        </p:nvSpPr>
        <p:spPr>
          <a:xfrm>
            <a:off x="4912293" y="846903"/>
            <a:ext cx="6562677" cy="339415"/>
          </a:xfrm>
          <a:prstGeom prst="rect">
            <a:avLst/>
          </a:prstGeom>
          <a:noFill/>
          <a:ln>
            <a:noFill/>
          </a:ln>
        </p:spPr>
        <p:txBody>
          <a:bodyPr anchorCtr="0" anchor="t" bIns="45700" lIns="91425" spcFirstLastPara="1" rIns="91425" wrap="square" tIns="45700">
            <a:noAutofit/>
          </a:bodyPr>
          <a:lstStyle>
            <a:lvl1pPr indent="-228600" lvl="0" marL="457200" marR="0" rtl="0" algn="r">
              <a:lnSpc>
                <a:spcPct val="100000"/>
              </a:lnSpc>
              <a:spcBef>
                <a:spcPts val="1000"/>
              </a:spcBef>
              <a:spcAft>
                <a:spcPts val="0"/>
              </a:spcAft>
              <a:buClr>
                <a:srgbClr val="0289AE"/>
              </a:buClr>
              <a:buSzPts val="2400"/>
              <a:buFont typeface="Arial"/>
              <a:buNone/>
              <a:defRPr b="1" i="0" sz="2400" u="none" cap="none" strike="noStrike">
                <a:solidFill>
                  <a:srgbClr val="0289AE"/>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2" name="Google Shape;72;p71"/>
          <p:cNvSpPr txBox="1"/>
          <p:nvPr>
            <p:ph idx="2" type="body"/>
          </p:nvPr>
        </p:nvSpPr>
        <p:spPr>
          <a:xfrm>
            <a:off x="4912294" y="1345616"/>
            <a:ext cx="6553234" cy="99938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10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3" name="Google Shape;73;p71"/>
          <p:cNvSpPr txBox="1"/>
          <p:nvPr>
            <p:ph idx="3" type="body"/>
          </p:nvPr>
        </p:nvSpPr>
        <p:spPr>
          <a:xfrm>
            <a:off x="3431555" y="986640"/>
            <a:ext cx="1096215" cy="955625"/>
          </a:xfrm>
          <a:prstGeom prst="rect">
            <a:avLst/>
          </a:prstGeom>
          <a:noFill/>
          <a:ln>
            <a:noFill/>
          </a:ln>
        </p:spPr>
        <p:txBody>
          <a:bodyPr anchorCtr="0" anchor="ctr" bIns="45700" lIns="91425" spcFirstLastPara="1" rIns="91425" wrap="square" tIns="45700">
            <a:noAutofit/>
          </a:bodyPr>
          <a:lstStyle>
            <a:lvl1pPr indent="-228600" lvl="0" marL="457200" marR="0" rtl="0" algn="r">
              <a:lnSpc>
                <a:spcPct val="130000"/>
              </a:lnSpc>
              <a:spcBef>
                <a:spcPts val="1000"/>
              </a:spcBef>
              <a:spcAft>
                <a:spcPts val="0"/>
              </a:spcAft>
              <a:buClr>
                <a:schemeClr val="lt1"/>
              </a:buClr>
              <a:buSzPts val="5400"/>
              <a:buFont typeface="Arial"/>
              <a:buNone/>
              <a:defRPr b="0" i="0" sz="54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4" name="Google Shape;74;p71"/>
          <p:cNvSpPr/>
          <p:nvPr>
            <p:ph idx="4" type="pic"/>
          </p:nvPr>
        </p:nvSpPr>
        <p:spPr>
          <a:xfrm>
            <a:off x="-126342" y="0"/>
            <a:ext cx="3669321" cy="6858000"/>
          </a:xfrm>
          <a:prstGeom prst="rect">
            <a:avLst/>
          </a:prstGeom>
          <a:solidFill>
            <a:srgbClr val="D8D8D8"/>
          </a:solidFill>
          <a:ln>
            <a:noFill/>
          </a:ln>
        </p:spPr>
      </p:sp>
      <p:sp>
        <p:nvSpPr>
          <p:cNvPr id="75" name="Google Shape;75;p71"/>
          <p:cNvSpPr txBox="1"/>
          <p:nvPr>
            <p:ph idx="5" type="body"/>
          </p:nvPr>
        </p:nvSpPr>
        <p:spPr>
          <a:xfrm>
            <a:off x="4912292" y="2770036"/>
            <a:ext cx="6562677" cy="339415"/>
          </a:xfrm>
          <a:prstGeom prst="rect">
            <a:avLst/>
          </a:prstGeom>
          <a:noFill/>
          <a:ln>
            <a:noFill/>
          </a:ln>
        </p:spPr>
        <p:txBody>
          <a:bodyPr anchorCtr="0" anchor="t" bIns="45700" lIns="91425" spcFirstLastPara="1" rIns="91425" wrap="square" tIns="45700">
            <a:noAutofit/>
          </a:bodyPr>
          <a:lstStyle>
            <a:lvl1pPr indent="-228600" lvl="0" marL="457200" marR="0" rtl="0" algn="r">
              <a:lnSpc>
                <a:spcPct val="100000"/>
              </a:lnSpc>
              <a:spcBef>
                <a:spcPts val="1000"/>
              </a:spcBef>
              <a:spcAft>
                <a:spcPts val="0"/>
              </a:spcAft>
              <a:buClr>
                <a:srgbClr val="0289AE"/>
              </a:buClr>
              <a:buSzPts val="2400"/>
              <a:buFont typeface="Arial"/>
              <a:buNone/>
              <a:defRPr b="1" i="0" sz="2400" u="none" cap="none" strike="noStrike">
                <a:solidFill>
                  <a:srgbClr val="0289AE"/>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6" name="Google Shape;76;p71"/>
          <p:cNvSpPr txBox="1"/>
          <p:nvPr>
            <p:ph idx="6" type="body"/>
          </p:nvPr>
        </p:nvSpPr>
        <p:spPr>
          <a:xfrm>
            <a:off x="4912293" y="3268749"/>
            <a:ext cx="6553234" cy="99938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10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7" name="Google Shape;77;p71"/>
          <p:cNvSpPr txBox="1"/>
          <p:nvPr>
            <p:ph idx="7" type="body"/>
          </p:nvPr>
        </p:nvSpPr>
        <p:spPr>
          <a:xfrm>
            <a:off x="3431554" y="2940769"/>
            <a:ext cx="1096215" cy="955625"/>
          </a:xfrm>
          <a:prstGeom prst="rect">
            <a:avLst/>
          </a:prstGeom>
          <a:noFill/>
          <a:ln>
            <a:noFill/>
          </a:ln>
        </p:spPr>
        <p:txBody>
          <a:bodyPr anchorCtr="0" anchor="ctr" bIns="45700" lIns="91425" spcFirstLastPara="1" rIns="91425" wrap="square" tIns="45700">
            <a:noAutofit/>
          </a:bodyPr>
          <a:lstStyle>
            <a:lvl1pPr indent="-228600" lvl="0" marL="457200" marR="0" rtl="0" algn="r">
              <a:lnSpc>
                <a:spcPct val="130000"/>
              </a:lnSpc>
              <a:spcBef>
                <a:spcPts val="1000"/>
              </a:spcBef>
              <a:spcAft>
                <a:spcPts val="0"/>
              </a:spcAft>
              <a:buClr>
                <a:schemeClr val="lt1"/>
              </a:buClr>
              <a:buSzPts val="5400"/>
              <a:buFont typeface="Arial"/>
              <a:buNone/>
              <a:defRPr b="0" i="0" sz="54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8" name="Google Shape;78;p71"/>
          <p:cNvSpPr txBox="1"/>
          <p:nvPr>
            <p:ph idx="8" type="body"/>
          </p:nvPr>
        </p:nvSpPr>
        <p:spPr>
          <a:xfrm>
            <a:off x="4927790" y="4633833"/>
            <a:ext cx="6562677" cy="339415"/>
          </a:xfrm>
          <a:prstGeom prst="rect">
            <a:avLst/>
          </a:prstGeom>
          <a:noFill/>
          <a:ln>
            <a:noFill/>
          </a:ln>
        </p:spPr>
        <p:txBody>
          <a:bodyPr anchorCtr="0" anchor="t" bIns="45700" lIns="91425" spcFirstLastPara="1" rIns="91425" wrap="square" tIns="45700">
            <a:noAutofit/>
          </a:bodyPr>
          <a:lstStyle>
            <a:lvl1pPr indent="-228600" lvl="0" marL="457200" marR="0" rtl="0" algn="r">
              <a:lnSpc>
                <a:spcPct val="100000"/>
              </a:lnSpc>
              <a:spcBef>
                <a:spcPts val="1000"/>
              </a:spcBef>
              <a:spcAft>
                <a:spcPts val="0"/>
              </a:spcAft>
              <a:buClr>
                <a:srgbClr val="0289AE"/>
              </a:buClr>
              <a:buSzPts val="2400"/>
              <a:buFont typeface="Arial"/>
              <a:buNone/>
              <a:defRPr b="1" i="0" sz="2400" u="none" cap="none" strike="noStrike">
                <a:solidFill>
                  <a:srgbClr val="0289AE"/>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9" name="Google Shape;79;p71"/>
          <p:cNvSpPr txBox="1"/>
          <p:nvPr>
            <p:ph idx="9" type="body"/>
          </p:nvPr>
        </p:nvSpPr>
        <p:spPr>
          <a:xfrm>
            <a:off x="4927791" y="5132546"/>
            <a:ext cx="6553234" cy="99938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100000"/>
              </a:lnSpc>
              <a:spcBef>
                <a:spcPts val="1000"/>
              </a:spcBef>
              <a:spcAft>
                <a:spcPts val="0"/>
              </a:spcAft>
              <a:buClr>
                <a:srgbClr val="262626"/>
              </a:buClr>
              <a:buSzPts val="2200"/>
              <a:buFont typeface="Arial"/>
              <a:buNone/>
              <a:defRPr b="0" i="0" sz="2200" u="none" cap="none" strike="noStrike">
                <a:solidFill>
                  <a:srgbClr val="262626"/>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0" name="Google Shape;80;p71"/>
          <p:cNvSpPr txBox="1"/>
          <p:nvPr>
            <p:ph idx="13" type="body"/>
          </p:nvPr>
        </p:nvSpPr>
        <p:spPr>
          <a:xfrm>
            <a:off x="3447052" y="4804566"/>
            <a:ext cx="1096215" cy="955625"/>
          </a:xfrm>
          <a:prstGeom prst="rect">
            <a:avLst/>
          </a:prstGeom>
          <a:noFill/>
          <a:ln>
            <a:noFill/>
          </a:ln>
        </p:spPr>
        <p:txBody>
          <a:bodyPr anchorCtr="0" anchor="ctr" bIns="45700" lIns="91425" spcFirstLastPara="1" rIns="91425" wrap="square" tIns="45700">
            <a:noAutofit/>
          </a:bodyPr>
          <a:lstStyle>
            <a:lvl1pPr indent="-228600" lvl="0" marL="457200" marR="0" rtl="0" algn="r">
              <a:lnSpc>
                <a:spcPct val="130000"/>
              </a:lnSpc>
              <a:spcBef>
                <a:spcPts val="1000"/>
              </a:spcBef>
              <a:spcAft>
                <a:spcPts val="0"/>
              </a:spcAft>
              <a:buClr>
                <a:schemeClr val="lt1"/>
              </a:buClr>
              <a:buSzPts val="5400"/>
              <a:buFont typeface="Arial"/>
              <a:buNone/>
              <a:defRPr b="0" i="0" sz="54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grpSp>
        <p:nvGrpSpPr>
          <p:cNvPr id="81" name="Google Shape;81;p71"/>
          <p:cNvGrpSpPr/>
          <p:nvPr/>
        </p:nvGrpSpPr>
        <p:grpSpPr>
          <a:xfrm>
            <a:off x="4054159" y="721803"/>
            <a:ext cx="7578908" cy="5461417"/>
            <a:chOff x="4054159" y="721803"/>
            <a:chExt cx="7578908" cy="5461417"/>
          </a:xfrm>
        </p:grpSpPr>
        <p:grpSp>
          <p:nvGrpSpPr>
            <p:cNvPr id="82" name="Google Shape;82;p71"/>
            <p:cNvGrpSpPr/>
            <p:nvPr/>
          </p:nvGrpSpPr>
          <p:grpSpPr>
            <a:xfrm>
              <a:off x="4054161" y="721803"/>
              <a:ext cx="7547911" cy="1674487"/>
              <a:chOff x="4061909" y="1565906"/>
              <a:chExt cx="7547911" cy="1882781"/>
            </a:xfrm>
          </p:grpSpPr>
          <p:cxnSp>
            <p:nvCxnSpPr>
              <p:cNvPr id="83" name="Google Shape;83;p71"/>
              <p:cNvCxnSpPr/>
              <p:nvPr/>
            </p:nvCxnSpPr>
            <p:spPr>
              <a:xfrm>
                <a:off x="11609820" y="1582845"/>
                <a:ext cx="0" cy="1865842"/>
              </a:xfrm>
              <a:prstGeom prst="straightConnector1">
                <a:avLst/>
              </a:prstGeom>
              <a:solidFill>
                <a:srgbClr val="0AA3A4"/>
              </a:solidFill>
              <a:ln cap="flat" cmpd="sng" w="28575">
                <a:solidFill>
                  <a:srgbClr val="0289AE"/>
                </a:solidFill>
                <a:prstDash val="solid"/>
                <a:miter lim="8000"/>
                <a:headEnd len="sm" w="sm" type="none"/>
                <a:tailEnd len="sm" w="sm" type="none"/>
              </a:ln>
            </p:spPr>
          </p:cxnSp>
          <p:cxnSp>
            <p:nvCxnSpPr>
              <p:cNvPr id="84" name="Google Shape;84;p71"/>
              <p:cNvCxnSpPr/>
              <p:nvPr/>
            </p:nvCxnSpPr>
            <p:spPr>
              <a:xfrm>
                <a:off x="4061909" y="1577903"/>
                <a:ext cx="7547911" cy="0"/>
              </a:xfrm>
              <a:prstGeom prst="straightConnector1">
                <a:avLst/>
              </a:prstGeom>
              <a:solidFill>
                <a:srgbClr val="0AA3A4"/>
              </a:solidFill>
              <a:ln cap="flat" cmpd="sng" w="28575">
                <a:solidFill>
                  <a:srgbClr val="0289AE"/>
                </a:solidFill>
                <a:prstDash val="solid"/>
                <a:miter lim="8000"/>
                <a:headEnd len="sm" w="sm" type="none"/>
                <a:tailEnd len="sm" w="sm" type="none"/>
              </a:ln>
            </p:spPr>
          </p:cxnSp>
          <p:cxnSp>
            <p:nvCxnSpPr>
              <p:cNvPr id="85" name="Google Shape;85;p71"/>
              <p:cNvCxnSpPr/>
              <p:nvPr/>
            </p:nvCxnSpPr>
            <p:spPr>
              <a:xfrm>
                <a:off x="4061909" y="1565906"/>
                <a:ext cx="0" cy="445260"/>
              </a:xfrm>
              <a:prstGeom prst="straightConnector1">
                <a:avLst/>
              </a:prstGeom>
              <a:solidFill>
                <a:srgbClr val="0AA3A4"/>
              </a:solidFill>
              <a:ln cap="flat" cmpd="sng" w="28575">
                <a:solidFill>
                  <a:srgbClr val="0289AE"/>
                </a:solidFill>
                <a:prstDash val="solid"/>
                <a:miter lim="8000"/>
                <a:headEnd len="sm" w="sm" type="none"/>
                <a:tailEnd len="sm" w="sm" type="none"/>
              </a:ln>
            </p:spPr>
          </p:cxnSp>
        </p:grpSp>
        <p:cxnSp>
          <p:nvCxnSpPr>
            <p:cNvPr id="86" name="Google Shape;86;p71"/>
            <p:cNvCxnSpPr/>
            <p:nvPr/>
          </p:nvCxnSpPr>
          <p:spPr>
            <a:xfrm>
              <a:off x="4054160" y="2000290"/>
              <a:ext cx="0" cy="396000"/>
            </a:xfrm>
            <a:prstGeom prst="straightConnector1">
              <a:avLst/>
            </a:prstGeom>
            <a:solidFill>
              <a:srgbClr val="0AA3A4"/>
            </a:solidFill>
            <a:ln cap="flat" cmpd="sng" w="28575">
              <a:solidFill>
                <a:srgbClr val="0289AE"/>
              </a:solidFill>
              <a:prstDash val="solid"/>
              <a:miter lim="8000"/>
              <a:headEnd len="sm" w="sm" type="none"/>
              <a:tailEnd len="sm" w="sm" type="none"/>
            </a:ln>
          </p:spPr>
        </p:cxnSp>
        <p:cxnSp>
          <p:nvCxnSpPr>
            <p:cNvPr id="87" name="Google Shape;87;p71"/>
            <p:cNvCxnSpPr/>
            <p:nvPr/>
          </p:nvCxnSpPr>
          <p:spPr>
            <a:xfrm>
              <a:off x="4069659" y="2388245"/>
              <a:ext cx="7547911" cy="0"/>
            </a:xfrm>
            <a:prstGeom prst="straightConnector1">
              <a:avLst/>
            </a:prstGeom>
            <a:solidFill>
              <a:srgbClr val="0AA3A4"/>
            </a:solidFill>
            <a:ln cap="flat" cmpd="sng" w="28575">
              <a:solidFill>
                <a:srgbClr val="0289AE"/>
              </a:solidFill>
              <a:prstDash val="solid"/>
              <a:miter lim="8000"/>
              <a:headEnd len="sm" w="sm" type="none"/>
              <a:tailEnd len="sm" w="sm" type="none"/>
            </a:ln>
          </p:spPr>
        </p:cxnSp>
        <p:grpSp>
          <p:nvGrpSpPr>
            <p:cNvPr id="88" name="Google Shape;88;p71"/>
            <p:cNvGrpSpPr/>
            <p:nvPr/>
          </p:nvGrpSpPr>
          <p:grpSpPr>
            <a:xfrm>
              <a:off x="4054160" y="2644936"/>
              <a:ext cx="7547911" cy="1674487"/>
              <a:chOff x="4061909" y="1565906"/>
              <a:chExt cx="7547911" cy="1882781"/>
            </a:xfrm>
          </p:grpSpPr>
          <p:cxnSp>
            <p:nvCxnSpPr>
              <p:cNvPr id="89" name="Google Shape;89;p71"/>
              <p:cNvCxnSpPr/>
              <p:nvPr/>
            </p:nvCxnSpPr>
            <p:spPr>
              <a:xfrm>
                <a:off x="11609820" y="1582845"/>
                <a:ext cx="0" cy="1865842"/>
              </a:xfrm>
              <a:prstGeom prst="straightConnector1">
                <a:avLst/>
              </a:prstGeom>
              <a:solidFill>
                <a:srgbClr val="0AA3A4"/>
              </a:solidFill>
              <a:ln cap="flat" cmpd="sng" w="28575">
                <a:solidFill>
                  <a:srgbClr val="0289AE"/>
                </a:solidFill>
                <a:prstDash val="solid"/>
                <a:miter lim="8000"/>
                <a:headEnd len="sm" w="sm" type="none"/>
                <a:tailEnd len="sm" w="sm" type="none"/>
              </a:ln>
            </p:spPr>
          </p:cxnSp>
          <p:cxnSp>
            <p:nvCxnSpPr>
              <p:cNvPr id="90" name="Google Shape;90;p71"/>
              <p:cNvCxnSpPr/>
              <p:nvPr/>
            </p:nvCxnSpPr>
            <p:spPr>
              <a:xfrm>
                <a:off x="4061909" y="1577903"/>
                <a:ext cx="7547911" cy="0"/>
              </a:xfrm>
              <a:prstGeom prst="straightConnector1">
                <a:avLst/>
              </a:prstGeom>
              <a:solidFill>
                <a:srgbClr val="0AA3A4"/>
              </a:solidFill>
              <a:ln cap="flat" cmpd="sng" w="28575">
                <a:solidFill>
                  <a:srgbClr val="0289AE"/>
                </a:solidFill>
                <a:prstDash val="solid"/>
                <a:miter lim="8000"/>
                <a:headEnd len="sm" w="sm" type="none"/>
                <a:tailEnd len="sm" w="sm" type="none"/>
              </a:ln>
            </p:spPr>
          </p:cxnSp>
          <p:cxnSp>
            <p:nvCxnSpPr>
              <p:cNvPr id="91" name="Google Shape;91;p71"/>
              <p:cNvCxnSpPr/>
              <p:nvPr/>
            </p:nvCxnSpPr>
            <p:spPr>
              <a:xfrm>
                <a:off x="4061909" y="1565906"/>
                <a:ext cx="0" cy="445260"/>
              </a:xfrm>
              <a:prstGeom prst="straightConnector1">
                <a:avLst/>
              </a:prstGeom>
              <a:solidFill>
                <a:srgbClr val="0AA3A4"/>
              </a:solidFill>
              <a:ln cap="flat" cmpd="sng" w="28575">
                <a:solidFill>
                  <a:srgbClr val="0289AE"/>
                </a:solidFill>
                <a:prstDash val="solid"/>
                <a:miter lim="8000"/>
                <a:headEnd len="sm" w="sm" type="none"/>
                <a:tailEnd len="sm" w="sm" type="none"/>
              </a:ln>
            </p:spPr>
          </p:cxnSp>
        </p:grpSp>
        <p:cxnSp>
          <p:nvCxnSpPr>
            <p:cNvPr id="92" name="Google Shape;92;p71"/>
            <p:cNvCxnSpPr/>
            <p:nvPr/>
          </p:nvCxnSpPr>
          <p:spPr>
            <a:xfrm>
              <a:off x="4054159" y="3923423"/>
              <a:ext cx="0" cy="396000"/>
            </a:xfrm>
            <a:prstGeom prst="straightConnector1">
              <a:avLst/>
            </a:prstGeom>
            <a:solidFill>
              <a:srgbClr val="0AA3A4"/>
            </a:solidFill>
            <a:ln cap="flat" cmpd="sng" w="28575">
              <a:solidFill>
                <a:srgbClr val="0289AE"/>
              </a:solidFill>
              <a:prstDash val="solid"/>
              <a:miter lim="8000"/>
              <a:headEnd len="sm" w="sm" type="none"/>
              <a:tailEnd len="sm" w="sm" type="none"/>
            </a:ln>
          </p:spPr>
        </p:cxnSp>
        <p:cxnSp>
          <p:nvCxnSpPr>
            <p:cNvPr id="93" name="Google Shape;93;p71"/>
            <p:cNvCxnSpPr/>
            <p:nvPr/>
          </p:nvCxnSpPr>
          <p:spPr>
            <a:xfrm>
              <a:off x="4069658" y="4311378"/>
              <a:ext cx="7547911" cy="0"/>
            </a:xfrm>
            <a:prstGeom prst="straightConnector1">
              <a:avLst/>
            </a:prstGeom>
            <a:solidFill>
              <a:srgbClr val="0AA3A4"/>
            </a:solidFill>
            <a:ln cap="flat" cmpd="sng" w="28575">
              <a:solidFill>
                <a:srgbClr val="0289AE"/>
              </a:solidFill>
              <a:prstDash val="solid"/>
              <a:miter lim="8000"/>
              <a:headEnd len="sm" w="sm" type="none"/>
              <a:tailEnd len="sm" w="sm" type="none"/>
            </a:ln>
          </p:spPr>
        </p:cxnSp>
        <p:grpSp>
          <p:nvGrpSpPr>
            <p:cNvPr id="94" name="Google Shape;94;p71"/>
            <p:cNvGrpSpPr/>
            <p:nvPr/>
          </p:nvGrpSpPr>
          <p:grpSpPr>
            <a:xfrm>
              <a:off x="4069658" y="4508733"/>
              <a:ext cx="7547911" cy="1674487"/>
              <a:chOff x="4061909" y="1565906"/>
              <a:chExt cx="7547911" cy="1882781"/>
            </a:xfrm>
          </p:grpSpPr>
          <p:cxnSp>
            <p:nvCxnSpPr>
              <p:cNvPr id="95" name="Google Shape;95;p71"/>
              <p:cNvCxnSpPr/>
              <p:nvPr/>
            </p:nvCxnSpPr>
            <p:spPr>
              <a:xfrm>
                <a:off x="11609820" y="1582845"/>
                <a:ext cx="0" cy="1865842"/>
              </a:xfrm>
              <a:prstGeom prst="straightConnector1">
                <a:avLst/>
              </a:prstGeom>
              <a:solidFill>
                <a:srgbClr val="0AA3A4"/>
              </a:solidFill>
              <a:ln cap="flat" cmpd="sng" w="28575">
                <a:solidFill>
                  <a:srgbClr val="0289AE"/>
                </a:solidFill>
                <a:prstDash val="solid"/>
                <a:miter lim="8000"/>
                <a:headEnd len="sm" w="sm" type="none"/>
                <a:tailEnd len="sm" w="sm" type="none"/>
              </a:ln>
            </p:spPr>
          </p:cxnSp>
          <p:cxnSp>
            <p:nvCxnSpPr>
              <p:cNvPr id="96" name="Google Shape;96;p71"/>
              <p:cNvCxnSpPr/>
              <p:nvPr/>
            </p:nvCxnSpPr>
            <p:spPr>
              <a:xfrm>
                <a:off x="4061909" y="1577903"/>
                <a:ext cx="7547911" cy="0"/>
              </a:xfrm>
              <a:prstGeom prst="straightConnector1">
                <a:avLst/>
              </a:prstGeom>
              <a:solidFill>
                <a:srgbClr val="0AA3A4"/>
              </a:solidFill>
              <a:ln cap="flat" cmpd="sng" w="28575">
                <a:solidFill>
                  <a:srgbClr val="0289AE"/>
                </a:solidFill>
                <a:prstDash val="solid"/>
                <a:miter lim="8000"/>
                <a:headEnd len="sm" w="sm" type="none"/>
                <a:tailEnd len="sm" w="sm" type="none"/>
              </a:ln>
            </p:spPr>
          </p:cxnSp>
          <p:cxnSp>
            <p:nvCxnSpPr>
              <p:cNvPr id="97" name="Google Shape;97;p71"/>
              <p:cNvCxnSpPr/>
              <p:nvPr/>
            </p:nvCxnSpPr>
            <p:spPr>
              <a:xfrm>
                <a:off x="4061909" y="1565906"/>
                <a:ext cx="0" cy="445260"/>
              </a:xfrm>
              <a:prstGeom prst="straightConnector1">
                <a:avLst/>
              </a:prstGeom>
              <a:solidFill>
                <a:srgbClr val="0AA3A4"/>
              </a:solidFill>
              <a:ln cap="flat" cmpd="sng" w="28575">
                <a:solidFill>
                  <a:srgbClr val="0289AE"/>
                </a:solidFill>
                <a:prstDash val="solid"/>
                <a:miter lim="8000"/>
                <a:headEnd len="sm" w="sm" type="none"/>
                <a:tailEnd len="sm" w="sm" type="none"/>
              </a:ln>
            </p:spPr>
          </p:cxnSp>
        </p:grpSp>
        <p:cxnSp>
          <p:nvCxnSpPr>
            <p:cNvPr id="98" name="Google Shape;98;p71"/>
            <p:cNvCxnSpPr/>
            <p:nvPr/>
          </p:nvCxnSpPr>
          <p:spPr>
            <a:xfrm>
              <a:off x="4069657" y="5787220"/>
              <a:ext cx="0" cy="396000"/>
            </a:xfrm>
            <a:prstGeom prst="straightConnector1">
              <a:avLst/>
            </a:prstGeom>
            <a:solidFill>
              <a:srgbClr val="0AA3A4"/>
            </a:solidFill>
            <a:ln cap="flat" cmpd="sng" w="28575">
              <a:solidFill>
                <a:srgbClr val="0289AE"/>
              </a:solidFill>
              <a:prstDash val="solid"/>
              <a:miter lim="8000"/>
              <a:headEnd len="sm" w="sm" type="none"/>
              <a:tailEnd len="sm" w="sm" type="none"/>
            </a:ln>
          </p:spPr>
        </p:cxnSp>
        <p:cxnSp>
          <p:nvCxnSpPr>
            <p:cNvPr id="99" name="Google Shape;99;p71"/>
            <p:cNvCxnSpPr/>
            <p:nvPr/>
          </p:nvCxnSpPr>
          <p:spPr>
            <a:xfrm>
              <a:off x="4085156" y="6175175"/>
              <a:ext cx="7547911" cy="0"/>
            </a:xfrm>
            <a:prstGeom prst="straightConnector1">
              <a:avLst/>
            </a:prstGeom>
            <a:solidFill>
              <a:srgbClr val="0AA3A4"/>
            </a:solidFill>
            <a:ln cap="flat" cmpd="sng" w="28575">
              <a:solidFill>
                <a:srgbClr val="0289AE"/>
              </a:solidFill>
              <a:prstDash val="solid"/>
              <a:miter lim="8000"/>
              <a:headEnd len="sm" w="sm" type="none"/>
              <a:tailEnd len="sm" w="sm" type="none"/>
            </a:ln>
          </p:spPr>
        </p:cxn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Slide">
  <p:cSld name="Photo Slide">
    <p:spTree>
      <p:nvGrpSpPr>
        <p:cNvPr id="100" name="Shape 100"/>
        <p:cNvGrpSpPr/>
        <p:nvPr/>
      </p:nvGrpSpPr>
      <p:grpSpPr>
        <a:xfrm>
          <a:off x="0" y="0"/>
          <a:ext cx="0" cy="0"/>
          <a:chOff x="0" y="0"/>
          <a:chExt cx="0" cy="0"/>
        </a:xfrm>
      </p:grpSpPr>
      <p:sp>
        <p:nvSpPr>
          <p:cNvPr id="101" name="Google Shape;101;p72"/>
          <p:cNvSpPr/>
          <p:nvPr/>
        </p:nvSpPr>
        <p:spPr>
          <a:xfrm>
            <a:off x="0" y="0"/>
            <a:ext cx="6417733" cy="6858000"/>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2" name="Google Shape;102;p72"/>
          <p:cNvSpPr/>
          <p:nvPr>
            <p:ph idx="2" type="pic"/>
          </p:nvPr>
        </p:nvSpPr>
        <p:spPr>
          <a:xfrm>
            <a:off x="5888002" y="439730"/>
            <a:ext cx="5660531" cy="6045736"/>
          </a:xfrm>
          <a:prstGeom prst="rect">
            <a:avLst/>
          </a:prstGeom>
          <a:solidFill>
            <a:srgbClr val="F2F2F2"/>
          </a:solidFill>
          <a:ln>
            <a:noFill/>
          </a:ln>
        </p:spPr>
      </p:sp>
      <p:sp>
        <p:nvSpPr>
          <p:cNvPr id="103" name="Google Shape;103;p72"/>
          <p:cNvSpPr/>
          <p:nvPr/>
        </p:nvSpPr>
        <p:spPr>
          <a:xfrm flipH="1">
            <a:off x="0" y="3605397"/>
            <a:ext cx="3617343" cy="3252603"/>
          </a:xfrm>
          <a:prstGeom prst="rect">
            <a:avLst/>
          </a:prstGeom>
          <a:noFill/>
          <a:ln>
            <a:noFill/>
          </a:ln>
        </p:spPr>
      </p:sp>
      <p:sp>
        <p:nvSpPr>
          <p:cNvPr id="104" name="Google Shape;104;p72"/>
          <p:cNvSpPr txBox="1"/>
          <p:nvPr>
            <p:ph idx="1" type="body"/>
          </p:nvPr>
        </p:nvSpPr>
        <p:spPr>
          <a:xfrm>
            <a:off x="898358" y="2107770"/>
            <a:ext cx="4639192" cy="437769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2400"/>
              <a:buFont typeface="Arial"/>
              <a:buNone/>
              <a:defRPr b="0" i="0" sz="2400" u="none" cap="none" strike="noStrike">
                <a:solidFill>
                  <a:schemeClr val="lt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3pPr>
            <a:lvl4pPr indent="-228600" lvl="3" marL="18288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4pPr>
            <a:lvl5pPr indent="-228600" lvl="4" marL="22860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05" name="Google Shape;105;p72"/>
          <p:cNvSpPr txBox="1"/>
          <p:nvPr>
            <p:ph idx="3" type="body"/>
          </p:nvPr>
        </p:nvSpPr>
        <p:spPr>
          <a:xfrm>
            <a:off x="898358" y="890242"/>
            <a:ext cx="4757375" cy="99265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3600"/>
              <a:buFont typeface="Arial"/>
              <a:buNone/>
              <a:defRPr b="1" i="0" sz="36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1">
  <p:cSld name="Text Slide 1">
    <p:spTree>
      <p:nvGrpSpPr>
        <p:cNvPr id="106" name="Shape 106"/>
        <p:cNvGrpSpPr/>
        <p:nvPr/>
      </p:nvGrpSpPr>
      <p:grpSpPr>
        <a:xfrm>
          <a:off x="0" y="0"/>
          <a:ext cx="0" cy="0"/>
          <a:chOff x="0" y="0"/>
          <a:chExt cx="0" cy="0"/>
        </a:xfrm>
      </p:grpSpPr>
      <p:sp>
        <p:nvSpPr>
          <p:cNvPr id="107" name="Google Shape;107;p73"/>
          <p:cNvSpPr/>
          <p:nvPr/>
        </p:nvSpPr>
        <p:spPr>
          <a:xfrm>
            <a:off x="0" y="0"/>
            <a:ext cx="12192000" cy="6858000"/>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8" name="Google Shape;108;p73"/>
          <p:cNvSpPr/>
          <p:nvPr/>
        </p:nvSpPr>
        <p:spPr>
          <a:xfrm flipH="1">
            <a:off x="-1" y="2536167"/>
            <a:ext cx="4806475" cy="4321834"/>
          </a:xfrm>
          <a:prstGeom prst="rect">
            <a:avLst/>
          </a:prstGeom>
          <a:noFill/>
          <a:ln>
            <a:noFill/>
          </a:ln>
        </p:spPr>
      </p:sp>
      <p:sp>
        <p:nvSpPr>
          <p:cNvPr id="109" name="Google Shape;109;p73"/>
          <p:cNvSpPr/>
          <p:nvPr/>
        </p:nvSpPr>
        <p:spPr>
          <a:xfrm>
            <a:off x="12192000" y="-287867"/>
            <a:ext cx="1185333" cy="7145867"/>
          </a:xfrm>
          <a:prstGeom prst="rect">
            <a:avLst/>
          </a:prstGeom>
          <a:solidFill>
            <a:srgbClr val="ECECE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0" name="Google Shape;110;p73"/>
          <p:cNvSpPr/>
          <p:nvPr/>
        </p:nvSpPr>
        <p:spPr>
          <a:xfrm>
            <a:off x="370688" y="323520"/>
            <a:ext cx="11450624" cy="6210961"/>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1" name="Google Shape;111;p73"/>
          <p:cNvSpPr txBox="1"/>
          <p:nvPr>
            <p:ph idx="1" type="body"/>
          </p:nvPr>
        </p:nvSpPr>
        <p:spPr>
          <a:xfrm>
            <a:off x="798380" y="2045704"/>
            <a:ext cx="10595237" cy="384991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400"/>
              <a:buFont typeface="Arial"/>
              <a:buNone/>
              <a:defRPr b="0" i="0" sz="2400" u="none" cap="none" strike="noStrike">
                <a:solidFill>
                  <a:srgbClr val="262626"/>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3pPr>
            <a:lvl4pPr indent="-228600" lvl="3" marL="18288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4pPr>
            <a:lvl5pPr indent="-228600" lvl="4" marL="22860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2" name="Google Shape;112;p73"/>
          <p:cNvSpPr txBox="1"/>
          <p:nvPr>
            <p:ph idx="2" type="body"/>
          </p:nvPr>
        </p:nvSpPr>
        <p:spPr>
          <a:xfrm>
            <a:off x="798381" y="761603"/>
            <a:ext cx="10595237" cy="80365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009AC1"/>
              </a:buClr>
              <a:buSzPts val="3600"/>
              <a:buFont typeface="Arial"/>
              <a:buNone/>
              <a:defRPr b="1" i="0" sz="3600" u="none" cap="none" strike="noStrike">
                <a:solidFill>
                  <a:srgbClr val="009AC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2">
  <p:cSld name="Text Slide 2">
    <p:spTree>
      <p:nvGrpSpPr>
        <p:cNvPr id="113" name="Shape 113"/>
        <p:cNvGrpSpPr/>
        <p:nvPr/>
      </p:nvGrpSpPr>
      <p:grpSpPr>
        <a:xfrm>
          <a:off x="0" y="0"/>
          <a:ext cx="0" cy="0"/>
          <a:chOff x="0" y="0"/>
          <a:chExt cx="0" cy="0"/>
        </a:xfrm>
      </p:grpSpPr>
      <p:sp>
        <p:nvSpPr>
          <p:cNvPr id="114" name="Google Shape;114;p74"/>
          <p:cNvSpPr txBox="1"/>
          <p:nvPr>
            <p:ph idx="1" type="body"/>
          </p:nvPr>
        </p:nvSpPr>
        <p:spPr>
          <a:xfrm>
            <a:off x="1553583" y="1623405"/>
            <a:ext cx="9778140" cy="489592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400"/>
              <a:buFont typeface="Arial"/>
              <a:buNone/>
              <a:defRPr b="0" i="0" sz="2400" u="none" cap="none" strike="noStrike">
                <a:solidFill>
                  <a:srgbClr val="262626"/>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3pPr>
            <a:lvl4pPr indent="-228600" lvl="3" marL="18288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4pPr>
            <a:lvl5pPr indent="-228600" lvl="4" marL="22860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5" name="Google Shape;115;p74"/>
          <p:cNvSpPr txBox="1"/>
          <p:nvPr>
            <p:ph idx="2" type="body"/>
          </p:nvPr>
        </p:nvSpPr>
        <p:spPr>
          <a:xfrm>
            <a:off x="1503336" y="604434"/>
            <a:ext cx="9886397" cy="1018971"/>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0289AE"/>
              </a:buClr>
              <a:buSzPts val="3600"/>
              <a:buFont typeface="Arial"/>
              <a:buNone/>
              <a:defRPr b="1" i="0" sz="3600" u="none" cap="none" strike="noStrike">
                <a:solidFill>
                  <a:srgbClr val="0289AE"/>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6" name="Google Shape;116;p74"/>
          <p:cNvSpPr/>
          <p:nvPr/>
        </p:nvSpPr>
        <p:spPr>
          <a:xfrm>
            <a:off x="12192000" y="-287867"/>
            <a:ext cx="1185333" cy="7145867"/>
          </a:xfrm>
          <a:prstGeom prst="rect">
            <a:avLst/>
          </a:prstGeom>
          <a:solidFill>
            <a:srgbClr val="ECECE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7" name="Google Shape;117;p74"/>
          <p:cNvSpPr/>
          <p:nvPr/>
        </p:nvSpPr>
        <p:spPr>
          <a:xfrm>
            <a:off x="1" y="0"/>
            <a:ext cx="1242204" cy="6858000"/>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18" name="Google Shape;118;p74"/>
          <p:cNvSpPr/>
          <p:nvPr/>
        </p:nvSpPr>
        <p:spPr>
          <a:xfrm flipH="1">
            <a:off x="-1" y="3605397"/>
            <a:ext cx="1224951" cy="3252603"/>
          </a:xfrm>
          <a:prstGeom prst="rect">
            <a:avLst/>
          </a:prstGeom>
          <a:no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ptop Slide">
  <p:cSld name="Laptop Slide">
    <p:spTree>
      <p:nvGrpSpPr>
        <p:cNvPr id="119" name="Shape 119"/>
        <p:cNvGrpSpPr/>
        <p:nvPr/>
      </p:nvGrpSpPr>
      <p:grpSpPr>
        <a:xfrm>
          <a:off x="0" y="0"/>
          <a:ext cx="0" cy="0"/>
          <a:chOff x="0" y="0"/>
          <a:chExt cx="0" cy="0"/>
        </a:xfrm>
      </p:grpSpPr>
      <p:sp>
        <p:nvSpPr>
          <p:cNvPr id="120" name="Google Shape;120;p75"/>
          <p:cNvSpPr/>
          <p:nvPr/>
        </p:nvSpPr>
        <p:spPr>
          <a:xfrm>
            <a:off x="3058634" y="1"/>
            <a:ext cx="8439100" cy="6858000"/>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1" name="Google Shape;121;p75"/>
          <p:cNvSpPr/>
          <p:nvPr/>
        </p:nvSpPr>
        <p:spPr>
          <a:xfrm flipH="1">
            <a:off x="3053750" y="2684947"/>
            <a:ext cx="4641011" cy="4173054"/>
          </a:xfrm>
          <a:prstGeom prst="rect">
            <a:avLst/>
          </a:prstGeom>
          <a:noFill/>
          <a:ln>
            <a:noFill/>
          </a:ln>
        </p:spPr>
      </p:sp>
      <p:sp>
        <p:nvSpPr>
          <p:cNvPr id="122" name="Google Shape;122;p75"/>
          <p:cNvSpPr txBox="1"/>
          <p:nvPr>
            <p:ph idx="1" type="body"/>
          </p:nvPr>
        </p:nvSpPr>
        <p:spPr>
          <a:xfrm>
            <a:off x="5943600" y="2076098"/>
            <a:ext cx="4867011" cy="39131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2400"/>
              <a:buFont typeface="Arial"/>
              <a:buNone/>
              <a:defRPr b="0" i="0" sz="2400" u="none" cap="none" strike="noStrike">
                <a:solidFill>
                  <a:schemeClr val="lt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3pPr>
            <a:lvl4pPr indent="-228600" lvl="3" marL="18288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4pPr>
            <a:lvl5pPr indent="-228600" lvl="4" marL="22860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3" name="Google Shape;123;p75"/>
          <p:cNvSpPr txBox="1"/>
          <p:nvPr>
            <p:ph idx="2" type="body"/>
          </p:nvPr>
        </p:nvSpPr>
        <p:spPr>
          <a:xfrm>
            <a:off x="5943601" y="647039"/>
            <a:ext cx="4990998" cy="992652"/>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3600"/>
              <a:buFont typeface="Arial"/>
              <a:buNone/>
              <a:defRPr b="1" i="0" sz="36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id="124" name="Google Shape;124;p75"/>
          <p:cNvPicPr preferRelativeResize="0"/>
          <p:nvPr/>
        </p:nvPicPr>
        <p:blipFill rotWithShape="1">
          <a:blip r:embed="rId2">
            <a:alphaModFix/>
          </a:blip>
          <a:srcRect b="11083" l="-18315" r="29196" t="15976"/>
          <a:stretch/>
        </p:blipFill>
        <p:spPr>
          <a:xfrm flipH="1">
            <a:off x="0" y="1333922"/>
            <a:ext cx="8439100" cy="5375657"/>
          </a:xfrm>
          <a:prstGeom prst="rect">
            <a:avLst/>
          </a:prstGeom>
          <a:noFill/>
          <a:ln>
            <a:noFill/>
          </a:ln>
        </p:spPr>
      </p:pic>
      <p:sp>
        <p:nvSpPr>
          <p:cNvPr id="125" name="Google Shape;125;p75"/>
          <p:cNvSpPr/>
          <p:nvPr>
            <p:ph idx="3" type="pic"/>
          </p:nvPr>
        </p:nvSpPr>
        <p:spPr>
          <a:xfrm>
            <a:off x="0" y="1561018"/>
            <a:ext cx="5130800" cy="3913188"/>
          </a:xfrm>
          <a:prstGeom prst="rect">
            <a:avLst/>
          </a:prstGeom>
          <a:solidFill>
            <a:srgbClr val="D8D8D8"/>
          </a:solid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ne Slide">
  <p:cSld name="Phone Slide">
    <p:spTree>
      <p:nvGrpSpPr>
        <p:cNvPr id="126" name="Shape 126"/>
        <p:cNvGrpSpPr/>
        <p:nvPr/>
      </p:nvGrpSpPr>
      <p:grpSpPr>
        <a:xfrm>
          <a:off x="0" y="0"/>
          <a:ext cx="0" cy="0"/>
          <a:chOff x="0" y="0"/>
          <a:chExt cx="0" cy="0"/>
        </a:xfrm>
      </p:grpSpPr>
      <p:sp>
        <p:nvSpPr>
          <p:cNvPr id="127" name="Google Shape;127;p76"/>
          <p:cNvSpPr/>
          <p:nvPr/>
        </p:nvSpPr>
        <p:spPr>
          <a:xfrm>
            <a:off x="0" y="882027"/>
            <a:ext cx="12192000" cy="1437274"/>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28" name="Google Shape;128;p76"/>
          <p:cNvSpPr txBox="1"/>
          <p:nvPr>
            <p:ph idx="1" type="body"/>
          </p:nvPr>
        </p:nvSpPr>
        <p:spPr>
          <a:xfrm>
            <a:off x="835671" y="2727702"/>
            <a:ext cx="7178174" cy="3311641"/>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262626"/>
              </a:buClr>
              <a:buSzPts val="2400"/>
              <a:buFont typeface="Arial"/>
              <a:buNone/>
              <a:defRPr b="0" i="0" sz="2400" u="none" cap="none" strike="noStrike">
                <a:solidFill>
                  <a:srgbClr val="262626"/>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2pPr>
            <a:lvl3pPr indent="-228600" lvl="2" marL="13716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3pPr>
            <a:lvl4pPr indent="-228600" lvl="3" marL="18288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4pPr>
            <a:lvl5pPr indent="-228600" lvl="4" marL="2286000" marR="0" rtl="0" algn="l">
              <a:lnSpc>
                <a:spcPct val="90000"/>
              </a:lnSpc>
              <a:spcBef>
                <a:spcPts val="500"/>
              </a:spcBef>
              <a:spcAft>
                <a:spcPts val="0"/>
              </a:spcAft>
              <a:buClr>
                <a:schemeClr val="lt1"/>
              </a:buClr>
              <a:buSzPts val="2000"/>
              <a:buFont typeface="Arial"/>
              <a:buNone/>
              <a:defRPr b="0" i="0" sz="2000" u="none" cap="none" strike="noStrike">
                <a:solidFill>
                  <a:schemeClr val="lt1"/>
                </a:solidFill>
                <a:latin typeface="Montserrat Light"/>
                <a:ea typeface="Montserrat Light"/>
                <a:cs typeface="Montserrat Light"/>
                <a:sym typeface="Montserrat Light"/>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9" name="Google Shape;129;p76"/>
          <p:cNvSpPr txBox="1"/>
          <p:nvPr>
            <p:ph idx="2" type="body"/>
          </p:nvPr>
        </p:nvSpPr>
        <p:spPr>
          <a:xfrm>
            <a:off x="835671" y="1104337"/>
            <a:ext cx="7178174" cy="1031625"/>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lt1"/>
              </a:buClr>
              <a:buSzPts val="3600"/>
              <a:buFont typeface="Arial"/>
              <a:buNone/>
              <a:defRPr b="1" i="0" sz="36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descr="iPhone6_mockup_front_white.png" id="130" name="Google Shape;130;p76"/>
          <p:cNvPicPr preferRelativeResize="0"/>
          <p:nvPr/>
        </p:nvPicPr>
        <p:blipFill rotWithShape="1">
          <a:blip r:embed="rId2">
            <a:alphaModFix/>
          </a:blip>
          <a:srcRect b="0" l="0" r="0" t="0"/>
          <a:stretch/>
        </p:blipFill>
        <p:spPr>
          <a:xfrm>
            <a:off x="7768850" y="226918"/>
            <a:ext cx="4094254" cy="6404164"/>
          </a:xfrm>
          <a:prstGeom prst="rect">
            <a:avLst/>
          </a:prstGeom>
          <a:noFill/>
          <a:ln>
            <a:noFill/>
          </a:ln>
        </p:spPr>
      </p:pic>
      <p:sp>
        <p:nvSpPr>
          <p:cNvPr id="131" name="Google Shape;131;p76"/>
          <p:cNvSpPr/>
          <p:nvPr>
            <p:ph idx="3" type="pic"/>
          </p:nvPr>
        </p:nvSpPr>
        <p:spPr>
          <a:xfrm>
            <a:off x="8583306" y="1246695"/>
            <a:ext cx="2444127" cy="4336988"/>
          </a:xfrm>
          <a:prstGeom prst="rect">
            <a:avLst/>
          </a:prstGeom>
          <a:solidFill>
            <a:srgbClr val="D8D8D8"/>
          </a:solidFill>
          <a:ln>
            <a:no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nal Slide" showMasterSp="0">
  <p:cSld name="Final Slide">
    <p:spTree>
      <p:nvGrpSpPr>
        <p:cNvPr id="132" name="Shape 132"/>
        <p:cNvGrpSpPr/>
        <p:nvPr/>
      </p:nvGrpSpPr>
      <p:grpSpPr>
        <a:xfrm>
          <a:off x="0" y="0"/>
          <a:ext cx="0" cy="0"/>
          <a:chOff x="0" y="0"/>
          <a:chExt cx="0" cy="0"/>
        </a:xfrm>
      </p:grpSpPr>
      <p:sp>
        <p:nvSpPr>
          <p:cNvPr id="133" name="Google Shape;133;p77"/>
          <p:cNvSpPr/>
          <p:nvPr/>
        </p:nvSpPr>
        <p:spPr>
          <a:xfrm>
            <a:off x="0" y="3088257"/>
            <a:ext cx="12172692" cy="2674188"/>
          </a:xfrm>
          <a:custGeom>
            <a:rect b="b" l="l" r="r" t="t"/>
            <a:pathLst>
              <a:path extrusionOk="0" h="6806308" w="7600392">
                <a:moveTo>
                  <a:pt x="0" y="0"/>
                </a:moveTo>
                <a:lnTo>
                  <a:pt x="7600393" y="0"/>
                </a:lnTo>
                <a:lnTo>
                  <a:pt x="7600393" y="6806308"/>
                </a:lnTo>
                <a:lnTo>
                  <a:pt x="0" y="6806308"/>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069">
              <a:solidFill>
                <a:schemeClr val="dk1"/>
              </a:solidFill>
              <a:latin typeface="Calibri"/>
              <a:ea typeface="Calibri"/>
              <a:cs typeface="Calibri"/>
              <a:sym typeface="Calibri"/>
            </a:endParaRPr>
          </a:p>
        </p:txBody>
      </p:sp>
      <p:sp>
        <p:nvSpPr>
          <p:cNvPr id="134" name="Google Shape;134;p77"/>
          <p:cNvSpPr/>
          <p:nvPr/>
        </p:nvSpPr>
        <p:spPr>
          <a:xfrm>
            <a:off x="8574657" y="3092939"/>
            <a:ext cx="3617343" cy="3252603"/>
          </a:xfrm>
          <a:prstGeom prst="rect">
            <a:avLst/>
          </a:prstGeom>
          <a:noFill/>
          <a:ln>
            <a:noFill/>
          </a:ln>
        </p:spPr>
      </p:sp>
      <p:sp>
        <p:nvSpPr>
          <p:cNvPr id="135" name="Google Shape;135;p77"/>
          <p:cNvSpPr/>
          <p:nvPr/>
        </p:nvSpPr>
        <p:spPr>
          <a:xfrm>
            <a:off x="8022566" y="5585903"/>
            <a:ext cx="4138530" cy="756631"/>
          </a:xfrm>
          <a:custGeom>
            <a:rect b="b" l="l" r="r" t="t"/>
            <a:pathLst>
              <a:path extrusionOk="0" h="6806308" w="7600392">
                <a:moveTo>
                  <a:pt x="0" y="0"/>
                </a:moveTo>
                <a:lnTo>
                  <a:pt x="7600393" y="0"/>
                </a:lnTo>
                <a:lnTo>
                  <a:pt x="7600393" y="6806308"/>
                </a:lnTo>
                <a:lnTo>
                  <a:pt x="0" y="6806308"/>
                </a:ln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2069">
              <a:solidFill>
                <a:schemeClr val="dk1"/>
              </a:solidFill>
              <a:latin typeface="Calibri"/>
              <a:ea typeface="Calibri"/>
              <a:cs typeface="Calibri"/>
              <a:sym typeface="Calibri"/>
            </a:endParaRPr>
          </a:p>
        </p:txBody>
      </p:sp>
      <p:sp>
        <p:nvSpPr>
          <p:cNvPr id="136" name="Google Shape;136;p77"/>
          <p:cNvSpPr txBox="1"/>
          <p:nvPr>
            <p:ph idx="1" type="body"/>
          </p:nvPr>
        </p:nvSpPr>
        <p:spPr>
          <a:xfrm>
            <a:off x="8345333" y="5611394"/>
            <a:ext cx="3195486" cy="731140"/>
          </a:xfrm>
          <a:prstGeom prst="rect">
            <a:avLst/>
          </a:prstGeom>
          <a:noFill/>
          <a:ln>
            <a:noFill/>
          </a:ln>
        </p:spPr>
        <p:txBody>
          <a:bodyPr anchorCtr="0" anchor="ctr" bIns="45700" lIns="91425" spcFirstLastPara="1" rIns="91425" wrap="square" tIns="45700">
            <a:normAutofit/>
          </a:bodyPr>
          <a:lstStyle>
            <a:lvl1pPr indent="-228600" lvl="0" marL="457200" marR="0" rtl="0" algn="r">
              <a:lnSpc>
                <a:spcPct val="90000"/>
              </a:lnSpc>
              <a:spcBef>
                <a:spcPts val="1000"/>
              </a:spcBef>
              <a:spcAft>
                <a:spcPts val="0"/>
              </a:spcAft>
              <a:buClr>
                <a:schemeClr val="lt1"/>
              </a:buClr>
              <a:buSzPts val="3000"/>
              <a:buFont typeface="Arial"/>
              <a:buNone/>
              <a:defRPr b="1" i="0" sz="30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37" name="Google Shape;137;p77"/>
          <p:cNvSpPr txBox="1"/>
          <p:nvPr>
            <p:ph idx="2" type="body"/>
          </p:nvPr>
        </p:nvSpPr>
        <p:spPr>
          <a:xfrm>
            <a:off x="709073" y="4411104"/>
            <a:ext cx="3195486" cy="731140"/>
          </a:xfrm>
          <a:prstGeom prst="rect">
            <a:avLst/>
          </a:prstGeom>
          <a:noFill/>
          <a:ln>
            <a:noFill/>
          </a:ln>
        </p:spPr>
        <p:txBody>
          <a:bodyPr anchorCtr="0" anchor="ctr" bIns="45700" lIns="91425" spcFirstLastPara="1" rIns="91425" wrap="square" tIns="45700">
            <a:normAutofit/>
          </a:bodyPr>
          <a:lstStyle>
            <a:lvl1pPr indent="-228600" lvl="0" marL="457200" marR="0" rtl="0" algn="l">
              <a:lnSpc>
                <a:spcPct val="90000"/>
              </a:lnSpc>
              <a:spcBef>
                <a:spcPts val="1000"/>
              </a:spcBef>
              <a:spcAft>
                <a:spcPts val="0"/>
              </a:spcAft>
              <a:buClr>
                <a:schemeClr val="lt1"/>
              </a:buClr>
              <a:buSzPts val="2800"/>
              <a:buFont typeface="Arial"/>
              <a:buNone/>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38" name="Google Shape;138;p77"/>
          <p:cNvSpPr txBox="1"/>
          <p:nvPr>
            <p:ph idx="3" type="body"/>
          </p:nvPr>
        </p:nvSpPr>
        <p:spPr>
          <a:xfrm>
            <a:off x="709073" y="3601528"/>
            <a:ext cx="3195485" cy="837258"/>
          </a:xfrm>
          <a:prstGeom prst="rect">
            <a:avLst/>
          </a:prstGeom>
          <a:noFill/>
          <a:ln>
            <a:noFill/>
          </a:ln>
        </p:spPr>
        <p:txBody>
          <a:bodyPr anchorCtr="0" anchor="ctr" bIns="45700" lIns="91425" spcFirstLastPara="1" rIns="91425" wrap="square" tIns="45700">
            <a:normAutofit/>
          </a:bodyPr>
          <a:lstStyle>
            <a:lvl1pPr indent="-228600" lvl="0" marL="457200" marR="0" rtl="0" algn="l">
              <a:lnSpc>
                <a:spcPct val="90000"/>
              </a:lnSpc>
              <a:spcBef>
                <a:spcPts val="1000"/>
              </a:spcBef>
              <a:spcAft>
                <a:spcPts val="0"/>
              </a:spcAft>
              <a:buClr>
                <a:schemeClr val="lt1"/>
              </a:buClr>
              <a:buSzPts val="5000"/>
              <a:buFont typeface="Arial"/>
              <a:buNone/>
              <a:defRPr b="1" i="0" sz="50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id="139" name="Google Shape;139;p77"/>
          <p:cNvPicPr preferRelativeResize="0"/>
          <p:nvPr/>
        </p:nvPicPr>
        <p:blipFill rotWithShape="1">
          <a:blip r:embed="rId2">
            <a:alphaModFix/>
          </a:blip>
          <a:srcRect b="0" l="0" r="0" t="0"/>
          <a:stretch/>
        </p:blipFill>
        <p:spPr>
          <a:xfrm>
            <a:off x="464066" y="509686"/>
            <a:ext cx="4125188" cy="2499202"/>
          </a:xfrm>
          <a:prstGeom prst="rect">
            <a:avLst/>
          </a:prstGeom>
          <a:noFill/>
          <a:ln>
            <a:noFill/>
          </a:ln>
        </p:spPr>
      </p:pic>
      <p:pic>
        <p:nvPicPr>
          <p:cNvPr id="140" name="Google Shape;140;p77"/>
          <p:cNvPicPr preferRelativeResize="0"/>
          <p:nvPr/>
        </p:nvPicPr>
        <p:blipFill rotWithShape="1">
          <a:blip r:embed="rId3">
            <a:alphaModFix/>
          </a:blip>
          <a:srcRect b="0" l="0" r="0" t="0"/>
          <a:stretch/>
        </p:blipFill>
        <p:spPr>
          <a:xfrm>
            <a:off x="637636" y="5993335"/>
            <a:ext cx="6024421" cy="606937"/>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6.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theme" Target="../theme/theme1.xml"/><Relationship Id="rId16" Type="http://schemas.openxmlformats.org/officeDocument/2006/relationships/slideLayout" Target="../slideLayouts/slideLayout15.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cxnSp>
        <p:nvCxnSpPr>
          <p:cNvPr id="10" name="Google Shape;10;p62"/>
          <p:cNvCxnSpPr/>
          <p:nvPr/>
        </p:nvCxnSpPr>
        <p:spPr>
          <a:xfrm rot="10800000">
            <a:off x="11791088" y="6608548"/>
            <a:ext cx="224149" cy="0"/>
          </a:xfrm>
          <a:prstGeom prst="straightConnector1">
            <a:avLst/>
          </a:prstGeom>
          <a:noFill/>
          <a:ln cap="flat" cmpd="sng" w="9525">
            <a:solidFill>
              <a:srgbClr val="0289AE"/>
            </a:solidFill>
            <a:prstDash val="solid"/>
            <a:miter lim="4000"/>
            <a:headEnd len="sm" w="sm" type="none"/>
            <a:tailEnd len="sm" w="sm" type="none"/>
          </a:ln>
        </p:spPr>
      </p:cxnSp>
      <p:pic>
        <p:nvPicPr>
          <p:cNvPr id="11" name="Google Shape;11;p62"/>
          <p:cNvPicPr preferRelativeResize="0"/>
          <p:nvPr/>
        </p:nvPicPr>
        <p:blipFill rotWithShape="1">
          <a:blip r:embed="rId1">
            <a:alphaModFix/>
          </a:blip>
          <a:srcRect b="13558" l="6057" r="7135" t="73356"/>
          <a:stretch/>
        </p:blipFill>
        <p:spPr>
          <a:xfrm rot="-5400000">
            <a:off x="11007941" y="5562287"/>
            <a:ext cx="1811310" cy="165417"/>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6.png"/><Relationship Id="rId4" Type="http://schemas.openxmlformats.org/officeDocument/2006/relationships/image" Target="../media/image14.jpg"/><Relationship Id="rId5" Type="http://schemas.openxmlformats.org/officeDocument/2006/relationships/hyperlink" Target="https://ecosmartproject.eu/" TargetMode="External"/><Relationship Id="rId6" Type="http://schemas.openxmlformats.org/officeDocument/2006/relationships/image" Target="../media/image3.png"/><Relationship Id="rId7" Type="http://schemas.openxmlformats.org/officeDocument/2006/relationships/image" Target="../media/image35.png"/><Relationship Id="rId8"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0.png"/><Relationship Id="rId4" Type="http://schemas.openxmlformats.org/officeDocument/2006/relationships/image" Target="../media/image12.png"/><Relationship Id="rId5" Type="http://schemas.openxmlformats.org/officeDocument/2006/relationships/image" Target="../media/image33.png"/><Relationship Id="rId6" Type="http://schemas.openxmlformats.org/officeDocument/2006/relationships/image" Target="../media/image34.png"/><Relationship Id="rId7"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1.png"/><Relationship Id="rId4" Type="http://schemas.openxmlformats.org/officeDocument/2006/relationships/image" Target="../media/image23.png"/><Relationship Id="rId5" Type="http://schemas.openxmlformats.org/officeDocument/2006/relationships/image" Target="../media/image2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18.png"/><Relationship Id="rId4" Type="http://schemas.openxmlformats.org/officeDocument/2006/relationships/hyperlink" Target="about:blank"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4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0.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hyperlink" Target="https://www.canarytechnologies.com/post/hotel-revenue-management" TargetMode="External"/><Relationship Id="rId4" Type="http://schemas.openxmlformats.org/officeDocument/2006/relationships/image" Target="../media/image38.png"/><Relationship Id="rId5" Type="http://schemas.openxmlformats.org/officeDocument/2006/relationships/image" Target="../media/image9.png"/><Relationship Id="rId6" Type="http://schemas.openxmlformats.org/officeDocument/2006/relationships/image" Target="../media/image17.png"/><Relationship Id="rId7"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25.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22.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hyperlink" Target="https://internationalfoodwastecoalition.org/european-hospitality-and-food-service-sector-reports-20-reduction-in-food-waste/" TargetMode="External"/><Relationship Id="rId4" Type="http://schemas.openxmlformats.org/officeDocument/2006/relationships/image" Target="../media/image9.png"/><Relationship Id="rId5" Type="http://schemas.openxmlformats.org/officeDocument/2006/relationships/image" Target="../media/image17.png"/><Relationship Id="rId6" Type="http://schemas.openxmlformats.org/officeDocument/2006/relationships/hyperlink" Target="https://internationalfoodwastecoalition.org/european-hospitality-and-food-service-sector-reports-20-reduction-in-food-waste/" TargetMode="External"/><Relationship Id="rId7" Type="http://schemas.openxmlformats.org/officeDocument/2006/relationships/image" Target="../media/image31.png"/><Relationship Id="rId8" Type="http://schemas.openxmlformats.org/officeDocument/2006/relationships/hyperlink" Target="https://internationalfoodwastecoalition.org/european-hospitality-and-food-service-sector-reports-20-reduction-in-food-waste/"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40.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0.png"/><Relationship Id="rId4" Type="http://schemas.openxmlformats.org/officeDocument/2006/relationships/image" Target="../media/image4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4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43.pn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58.png"/><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4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6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5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51.png"/><Relationship Id="rId4" Type="http://schemas.openxmlformats.org/officeDocument/2006/relationships/hyperlink" Target="https://open.spotify.com/episode/1nxut1HJcLcCrIUUgsdKyO" TargetMode="External"/><Relationship Id="rId5" Type="http://schemas.openxmlformats.org/officeDocument/2006/relationships/image" Target="../media/image23.png"/><Relationship Id="rId6" Type="http://schemas.openxmlformats.org/officeDocument/2006/relationships/hyperlink" Target="https://open.spotify.com/episode/1nxut1HJcLcCrIUUgsdKyO" TargetMode="External"/><Relationship Id="rId7" Type="http://schemas.openxmlformats.org/officeDocument/2006/relationships/image" Target="../media/image36.png"/><Relationship Id="rId8" Type="http://schemas.openxmlformats.org/officeDocument/2006/relationships/hyperlink" Target="https://open.spotify.com/episode/1nxut1HJcLcCrIUUgsdKyO"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0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3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3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39.png"/><Relationship Id="rId4" Type="http://schemas.openxmlformats.org/officeDocument/2006/relationships/image" Target="../media/image6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image" Target="../media/image6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51.png"/><Relationship Id="rId4" Type="http://schemas.openxmlformats.org/officeDocument/2006/relationships/hyperlink" Target="https://podcasts.apple.com/us/podcast/part-2-selecting-the-right-data-content/id1656794568?i=1000590758611" TargetMode="External"/><Relationship Id="rId5" Type="http://schemas.openxmlformats.org/officeDocument/2006/relationships/image" Target="../media/image23.png"/><Relationship Id="rId6" Type="http://schemas.openxmlformats.org/officeDocument/2006/relationships/hyperlink" Target="https://podcasts.apple.com/us/podcast/part-2-selecting-the-right-data-content/id1656794568?i=1000590758611" TargetMode="External"/><Relationship Id="rId7" Type="http://schemas.openxmlformats.org/officeDocument/2006/relationships/image" Target="../media/image100.png"/><Relationship Id="rId8" Type="http://schemas.openxmlformats.org/officeDocument/2006/relationships/hyperlink" Target="https://podcasts.apple.com/us/podcast/part-2-selecting-the-right-data-content/id1656794568?i=1000590758611"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 Id="rId3" Type="http://schemas.openxmlformats.org/officeDocument/2006/relationships/image" Target="../media/image3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 Id="rId3" Type="http://schemas.openxmlformats.org/officeDocument/2006/relationships/image" Target="../media/image39.png"/><Relationship Id="rId4" Type="http://schemas.openxmlformats.org/officeDocument/2006/relationships/image" Target="../media/image6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 Id="rId3" Type="http://schemas.openxmlformats.org/officeDocument/2006/relationships/image" Target="../media/image8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 Id="rId3" Type="http://schemas.openxmlformats.org/officeDocument/2006/relationships/image" Target="../media/image3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 Id="rId3" Type="http://schemas.openxmlformats.org/officeDocument/2006/relationships/image" Target="../media/image7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5.xml"/><Relationship Id="rId3" Type="http://schemas.openxmlformats.org/officeDocument/2006/relationships/image" Target="../media/image39.png"/></Relationships>
</file>

<file path=ppt/slides/_rels/slide36.xml.rels><?xml version="1.0" encoding="UTF-8" standalone="yes"?><Relationships xmlns="http://schemas.openxmlformats.org/package/2006/relationships"><Relationship Id="rId10" Type="http://schemas.openxmlformats.org/officeDocument/2006/relationships/hyperlink" Target="https://assets.publishing.service.gov.uk/media/5b9246d4e5274a4236952309/Essential_digital_skills_framework.pdf" TargetMode="External"/><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49.png"/><Relationship Id="rId4" Type="http://schemas.openxmlformats.org/officeDocument/2006/relationships/image" Target="../media/image54.png"/><Relationship Id="rId9" Type="http://schemas.openxmlformats.org/officeDocument/2006/relationships/image" Target="../media/image56.png"/><Relationship Id="rId5" Type="http://schemas.openxmlformats.org/officeDocument/2006/relationships/image" Target="../media/image85.png"/><Relationship Id="rId6" Type="http://schemas.openxmlformats.org/officeDocument/2006/relationships/hyperlink" Target="https://unesdoc.unesco.org/ark:/48223/pf0000391115" TargetMode="External"/><Relationship Id="rId7" Type="http://schemas.openxmlformats.org/officeDocument/2006/relationships/image" Target="../media/image23.png"/><Relationship Id="rId8" Type="http://schemas.openxmlformats.org/officeDocument/2006/relationships/hyperlink" Target="https://assets.publishing.service.gov.uk/media/5b9246d4e5274a4236952309/Essential_digital_skills_framework.pdf"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5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 Id="rId3" Type="http://schemas.openxmlformats.org/officeDocument/2006/relationships/image" Target="../media/image59.png"/><Relationship Id="rId4" Type="http://schemas.openxmlformats.org/officeDocument/2006/relationships/image" Target="../media/image3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 Id="rId3" Type="http://schemas.openxmlformats.org/officeDocument/2006/relationships/image" Target="../media/image63.png"/><Relationship Id="rId4" Type="http://schemas.openxmlformats.org/officeDocument/2006/relationships/image" Target="../media/image23.png"/><Relationship Id="rId5" Type="http://schemas.openxmlformats.org/officeDocument/2006/relationships/image" Target="../media/image8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 Id="rId3" Type="http://schemas.openxmlformats.org/officeDocument/2006/relationships/image" Target="../media/image65.png"/><Relationship Id="rId4" Type="http://schemas.openxmlformats.org/officeDocument/2006/relationships/image" Target="../media/image39.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 Id="rId3" Type="http://schemas.openxmlformats.org/officeDocument/2006/relationships/image" Target="../media/image76.png"/><Relationship Id="rId4" Type="http://schemas.openxmlformats.org/officeDocument/2006/relationships/image" Target="../media/image3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2.xml"/><Relationship Id="rId3" Type="http://schemas.openxmlformats.org/officeDocument/2006/relationships/image" Target="../media/image39.png"/><Relationship Id="rId4" Type="http://schemas.openxmlformats.org/officeDocument/2006/relationships/image" Target="../media/image7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 Id="rId3" Type="http://schemas.openxmlformats.org/officeDocument/2006/relationships/image" Target="../media/image7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 Id="rId3" Type="http://schemas.openxmlformats.org/officeDocument/2006/relationships/image" Target="../media/image69.png"/><Relationship Id="rId4" Type="http://schemas.openxmlformats.org/officeDocument/2006/relationships/image" Target="../media/image84.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 Id="rId3" Type="http://schemas.openxmlformats.org/officeDocument/2006/relationships/image" Target="../media/image70.png"/><Relationship Id="rId4" Type="http://schemas.openxmlformats.org/officeDocument/2006/relationships/image" Target="../media/image17.png"/><Relationship Id="rId5" Type="http://schemas.openxmlformats.org/officeDocument/2006/relationships/hyperlink" Target="https://www.hospitalitynet.org/opinion/4111430.html" TargetMode="External"/><Relationship Id="rId6" Type="http://schemas.openxmlformats.org/officeDocument/2006/relationships/image" Target="../media/image94.png"/><Relationship Id="rId7" Type="http://schemas.openxmlformats.org/officeDocument/2006/relationships/hyperlink" Target="https://www.hospitalitynet.org/opinion/4111430.html"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7.xml"/><Relationship Id="rId3" Type="http://schemas.openxmlformats.org/officeDocument/2006/relationships/image" Target="../media/image74.png"/><Relationship Id="rId4" Type="http://schemas.openxmlformats.org/officeDocument/2006/relationships/image" Target="../media/image73.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20.png"/><Relationship Id="rId4" Type="http://schemas.openxmlformats.org/officeDocument/2006/relationships/image" Target="../media/image9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86.png"/><Relationship Id="rId4" Type="http://schemas.openxmlformats.org/officeDocument/2006/relationships/image" Target="../media/image23.png"/><Relationship Id="rId5" Type="http://schemas.openxmlformats.org/officeDocument/2006/relationships/hyperlink" Target="https://www.sojern.com/webinars/how-hoteliers-can-turn-data-into-direct-booking-success-a-uk-i-perspective" TargetMode="External"/><Relationship Id="rId6" Type="http://schemas.openxmlformats.org/officeDocument/2006/relationships/image" Target="../media/image75.png"/><Relationship Id="rId7" Type="http://schemas.openxmlformats.org/officeDocument/2006/relationships/hyperlink" Target="https://www.sojern.com/webinars/how-hoteliers-can-turn-data-into-direct-booking-success-a-uk-i-perspective" TargetMode="External"/><Relationship Id="rId8" Type="http://schemas.openxmlformats.org/officeDocument/2006/relationships/image" Target="../media/image103.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0.xml"/><Relationship Id="rId3" Type="http://schemas.openxmlformats.org/officeDocument/2006/relationships/image" Target="../media/image78.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 Id="rId3" Type="http://schemas.openxmlformats.org/officeDocument/2006/relationships/image" Target="../media/image80.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2.xml"/><Relationship Id="rId3" Type="http://schemas.openxmlformats.org/officeDocument/2006/relationships/image" Target="../media/image82.png"/><Relationship Id="rId4" Type="http://schemas.openxmlformats.org/officeDocument/2006/relationships/image" Target="../media/image73.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3.xml"/><Relationship Id="rId3" Type="http://schemas.openxmlformats.org/officeDocument/2006/relationships/image" Target="../media/image82.png"/><Relationship Id="rId4" Type="http://schemas.openxmlformats.org/officeDocument/2006/relationships/image" Target="../media/image98.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4.xml"/><Relationship Id="rId3" Type="http://schemas.openxmlformats.org/officeDocument/2006/relationships/image" Target="../media/image90.png"/><Relationship Id="rId4" Type="http://schemas.openxmlformats.org/officeDocument/2006/relationships/image" Target="../media/image97.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5.xml"/><Relationship Id="rId3" Type="http://schemas.openxmlformats.org/officeDocument/2006/relationships/image" Target="../media/image91.png"/><Relationship Id="rId4" Type="http://schemas.openxmlformats.org/officeDocument/2006/relationships/image" Target="../media/image97.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6.xml"/><Relationship Id="rId3" Type="http://schemas.openxmlformats.org/officeDocument/2006/relationships/image" Target="../media/image97.png"/><Relationship Id="rId4" Type="http://schemas.openxmlformats.org/officeDocument/2006/relationships/image" Target="../media/image101.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7.xml"/><Relationship Id="rId3" Type="http://schemas.openxmlformats.org/officeDocument/2006/relationships/image" Target="../media/image101.png"/><Relationship Id="rId4" Type="http://schemas.openxmlformats.org/officeDocument/2006/relationships/image" Target="../media/image96.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8.xml"/><Relationship Id="rId3" Type="http://schemas.openxmlformats.org/officeDocument/2006/relationships/image" Target="../media/image51.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51.png"/><Relationship Id="rId4" Type="http://schemas.openxmlformats.org/officeDocument/2006/relationships/image" Target="../media/image23.png"/><Relationship Id="rId5" Type="http://schemas.openxmlformats.org/officeDocument/2006/relationships/hyperlink" Target="https://www.revfine.com/data-driven-culture-in-hotels-requires-more-than-bi-tools/" TargetMode="External"/><Relationship Id="rId6" Type="http://schemas.openxmlformats.org/officeDocument/2006/relationships/image" Target="../media/image89.png"/><Relationship Id="rId7" Type="http://schemas.openxmlformats.org/officeDocument/2006/relationships/hyperlink" Target="https://www.revfine.com/data-driven-culture-in-hotels-requires-more-than-bi-tools/" TargetMode="Externa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51.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 Id="rId3" Type="http://schemas.openxmlformats.org/officeDocument/2006/relationships/image" Target="../media/image10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pic>
        <p:nvPicPr>
          <p:cNvPr id="145" name="Google Shape;145;p1"/>
          <p:cNvPicPr preferRelativeResize="0"/>
          <p:nvPr/>
        </p:nvPicPr>
        <p:blipFill rotWithShape="1">
          <a:blip r:embed="rId3">
            <a:alphaModFix/>
          </a:blip>
          <a:srcRect b="0" l="0" r="0" t="0"/>
          <a:stretch/>
        </p:blipFill>
        <p:spPr>
          <a:xfrm>
            <a:off x="257231" y="781665"/>
            <a:ext cx="4125188" cy="2499202"/>
          </a:xfrm>
          <a:prstGeom prst="rect">
            <a:avLst/>
          </a:prstGeom>
          <a:noFill/>
          <a:ln>
            <a:noFill/>
          </a:ln>
        </p:spPr>
      </p:pic>
      <p:pic>
        <p:nvPicPr>
          <p:cNvPr id="146" name="Google Shape;146;p1"/>
          <p:cNvPicPr preferRelativeResize="0"/>
          <p:nvPr/>
        </p:nvPicPr>
        <p:blipFill rotWithShape="1">
          <a:blip r:embed="rId4">
            <a:alphaModFix/>
          </a:blip>
          <a:srcRect b="0" l="0" r="0" t="0"/>
          <a:stretch/>
        </p:blipFill>
        <p:spPr>
          <a:xfrm>
            <a:off x="5534478" y="5952259"/>
            <a:ext cx="6024421" cy="606937"/>
          </a:xfrm>
          <a:prstGeom prst="rect">
            <a:avLst/>
          </a:prstGeom>
          <a:noFill/>
          <a:ln>
            <a:noFill/>
          </a:ln>
        </p:spPr>
      </p:pic>
      <p:sp>
        <p:nvSpPr>
          <p:cNvPr id="147" name="Google Shape;147;p1"/>
          <p:cNvSpPr txBox="1"/>
          <p:nvPr/>
        </p:nvSpPr>
        <p:spPr>
          <a:xfrm flipH="1">
            <a:off x="-71237" y="5717101"/>
            <a:ext cx="5352590" cy="711462"/>
          </a:xfrm>
          <a:prstGeom prst="rect">
            <a:avLst/>
          </a:prstGeom>
          <a:solidFill>
            <a:srgbClr val="0289AE"/>
          </a:solid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lt1"/>
              </a:buClr>
              <a:buSzPts val="2800"/>
              <a:buFont typeface="Arial"/>
              <a:buNone/>
            </a:pPr>
            <a:r>
              <a:rPr lang="en-US" sz="2800" u="sng">
                <a:solidFill>
                  <a:schemeClr val="lt1"/>
                </a:solidFill>
                <a:latin typeface="Calibri"/>
                <a:ea typeface="Calibri"/>
                <a:cs typeface="Calibri"/>
                <a:sym typeface="Calibri"/>
                <a:hlinkClick r:id="rId5">
                  <a:extLst>
                    <a:ext uri="{A12FA001-AC4F-418D-AE19-62706E023703}">
                      <ahyp:hlinkClr val="tx"/>
                    </a:ext>
                  </a:extLst>
                </a:hlinkClick>
              </a:rPr>
              <a:t>        www.ecosmartproject.eu</a:t>
            </a:r>
            <a:endParaRPr sz="2800">
              <a:solidFill>
                <a:schemeClr val="lt1"/>
              </a:solidFill>
              <a:latin typeface="Calibri"/>
              <a:ea typeface="Calibri"/>
              <a:cs typeface="Calibri"/>
              <a:sym typeface="Calibri"/>
            </a:endParaRPr>
          </a:p>
        </p:txBody>
      </p:sp>
      <p:sp>
        <p:nvSpPr>
          <p:cNvPr id="148" name="Google Shape;148;p1"/>
          <p:cNvSpPr txBox="1"/>
          <p:nvPr/>
        </p:nvSpPr>
        <p:spPr>
          <a:xfrm>
            <a:off x="257231" y="200460"/>
            <a:ext cx="4948678" cy="461665"/>
          </a:xfrm>
          <a:prstGeom prst="rect">
            <a:avLst/>
          </a:prstGeom>
          <a:solidFill>
            <a:srgbClr val="EABB22"/>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150">
                <a:solidFill>
                  <a:schemeClr val="lt1"/>
                </a:solidFill>
                <a:latin typeface="Calibri"/>
                <a:ea typeface="Calibri"/>
                <a:cs typeface="Calibri"/>
                <a:sym typeface="Calibri"/>
              </a:rPr>
              <a:t>C2 </a:t>
            </a:r>
            <a:r>
              <a:rPr lang="en-US" sz="2400">
                <a:solidFill>
                  <a:schemeClr val="lt1"/>
                </a:solidFill>
                <a:latin typeface="Calibri"/>
                <a:ea typeface="Calibri"/>
                <a:cs typeface="Calibri"/>
                <a:sym typeface="Calibri"/>
              </a:rPr>
              <a:t>Transformación digital en el sector hotelero</a:t>
            </a:r>
            <a:endParaRPr/>
          </a:p>
        </p:txBody>
      </p:sp>
      <p:sp>
        <p:nvSpPr>
          <p:cNvPr id="149" name="Google Shape;149;p1"/>
          <p:cNvSpPr txBox="1"/>
          <p:nvPr/>
        </p:nvSpPr>
        <p:spPr>
          <a:xfrm>
            <a:off x="329738" y="3232687"/>
            <a:ext cx="4805854" cy="255454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06677F"/>
              </a:buClr>
              <a:buSzPts val="4400"/>
              <a:buFont typeface="Calibri"/>
              <a:buNone/>
            </a:pPr>
            <a:r>
              <a:rPr b="1" lang="en-US" sz="4400">
                <a:solidFill>
                  <a:srgbClr val="06677F"/>
                </a:solidFill>
                <a:latin typeface="Calibri"/>
                <a:ea typeface="Calibri"/>
                <a:cs typeface="Calibri"/>
                <a:sym typeface="Calibri"/>
              </a:rPr>
              <a:t>Módulo 2: </a:t>
            </a:r>
            <a:endParaRPr/>
          </a:p>
          <a:p>
            <a:pPr indent="0" lvl="0" marL="0" marR="0" rtl="0" algn="l">
              <a:spcBef>
                <a:spcPts val="0"/>
              </a:spcBef>
              <a:spcAft>
                <a:spcPts val="0"/>
              </a:spcAft>
              <a:buClr>
                <a:srgbClr val="06677F"/>
              </a:buClr>
              <a:buSzPts val="3600"/>
              <a:buFont typeface="Calibri"/>
              <a:buNone/>
            </a:pPr>
            <a:r>
              <a:rPr lang="en-US" sz="3600">
                <a:solidFill>
                  <a:srgbClr val="06677F"/>
                </a:solidFill>
                <a:latin typeface="Calibri"/>
                <a:ea typeface="Calibri"/>
                <a:cs typeface="Calibri"/>
                <a:sym typeface="Calibri"/>
              </a:rPr>
              <a:t>Análisis de datos en el sector hotelero</a:t>
            </a:r>
            <a:endParaRPr/>
          </a:p>
          <a:p>
            <a:pPr indent="0" lvl="0" marL="0" marR="0" rtl="0" algn="l">
              <a:spcBef>
                <a:spcPts val="0"/>
              </a:spcBef>
              <a:spcAft>
                <a:spcPts val="0"/>
              </a:spcAft>
              <a:buClr>
                <a:schemeClr val="dk1"/>
              </a:buClr>
              <a:buSzPts val="4400"/>
              <a:buFont typeface="Calibri"/>
              <a:buNone/>
            </a:pPr>
            <a:r>
              <a:t/>
            </a:r>
            <a:endParaRPr b="1" sz="4400">
              <a:solidFill>
                <a:srgbClr val="06677F"/>
              </a:solidFill>
              <a:latin typeface="Calibri"/>
              <a:ea typeface="Calibri"/>
              <a:cs typeface="Calibri"/>
              <a:sym typeface="Calibri"/>
            </a:endParaRPr>
          </a:p>
        </p:txBody>
      </p:sp>
      <p:pic>
        <p:nvPicPr>
          <p:cNvPr id="150" name="Google Shape;150;p1"/>
          <p:cNvPicPr preferRelativeResize="0"/>
          <p:nvPr/>
        </p:nvPicPr>
        <p:blipFill>
          <a:blip r:embed="rId6">
            <a:alphaModFix/>
          </a:blip>
          <a:stretch>
            <a:fillRect/>
          </a:stretch>
        </p:blipFill>
        <p:spPr>
          <a:xfrm>
            <a:off x="5366100" y="0"/>
            <a:ext cx="6453775" cy="5598461"/>
          </a:xfrm>
          <a:prstGeom prst="rect">
            <a:avLst/>
          </a:prstGeom>
          <a:noFill/>
          <a:ln>
            <a:noFill/>
          </a:ln>
        </p:spPr>
      </p:pic>
      <p:pic>
        <p:nvPicPr>
          <p:cNvPr id="151" name="Google Shape;151;p1"/>
          <p:cNvPicPr preferRelativeResize="0"/>
          <p:nvPr/>
        </p:nvPicPr>
        <p:blipFill rotWithShape="1">
          <a:blip r:embed="rId7">
            <a:alphaModFix/>
          </a:blip>
          <a:srcRect b="16554" l="0" r="0" t="0"/>
          <a:stretch/>
        </p:blipFill>
        <p:spPr>
          <a:xfrm>
            <a:off x="5366098" y="123991"/>
            <a:ext cx="6453784" cy="3029301"/>
          </a:xfrm>
          <a:prstGeom prst="rect">
            <a:avLst/>
          </a:prstGeom>
          <a:noFill/>
          <a:ln>
            <a:noFill/>
          </a:ln>
        </p:spPr>
      </p:pic>
      <p:pic>
        <p:nvPicPr>
          <p:cNvPr id="152" name="Google Shape;152;p1"/>
          <p:cNvPicPr preferRelativeResize="0"/>
          <p:nvPr/>
        </p:nvPicPr>
        <p:blipFill rotWithShape="1">
          <a:blip r:embed="rId8">
            <a:alphaModFix/>
          </a:blip>
          <a:srcRect b="0" l="0" r="0" t="0"/>
          <a:stretch/>
        </p:blipFill>
        <p:spPr>
          <a:xfrm>
            <a:off x="5609648" y="4577861"/>
            <a:ext cx="1100146" cy="719143"/>
          </a:xfrm>
          <a:prstGeom prst="rect">
            <a:avLst/>
          </a:prstGeom>
          <a:noFill/>
          <a:ln>
            <a:noFill/>
          </a:ln>
        </p:spPr>
      </p:pic>
      <p:sp>
        <p:nvSpPr>
          <p:cNvPr id="153" name="Google Shape;153;p1"/>
          <p:cNvSpPr txBox="1"/>
          <p:nvPr/>
        </p:nvSpPr>
        <p:spPr>
          <a:xfrm>
            <a:off x="8506760" y="2766482"/>
            <a:ext cx="3567900" cy="307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lt2"/>
                </a:solidFill>
                <a:latin typeface="Calibri"/>
                <a:ea typeface="Calibri"/>
                <a:cs typeface="Calibri"/>
                <a:sym typeface="Calibri"/>
              </a:rPr>
              <a:t>Imagen generada por IA a modo de ejemplo</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
          <p:cNvSpPr/>
          <p:nvPr/>
        </p:nvSpPr>
        <p:spPr>
          <a:xfrm>
            <a:off x="0" y="-18001"/>
            <a:ext cx="12192000" cy="1420653"/>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0" name="Google Shape;160;p2"/>
          <p:cNvSpPr txBox="1"/>
          <p:nvPr/>
        </p:nvSpPr>
        <p:spPr>
          <a:xfrm>
            <a:off x="576000" y="655653"/>
            <a:ext cx="10692000" cy="55399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600">
                <a:solidFill>
                  <a:schemeClr val="lt1"/>
                </a:solidFill>
                <a:latin typeface="Calibri"/>
                <a:ea typeface="Calibri"/>
                <a:cs typeface="Calibri"/>
                <a:sym typeface="Calibri"/>
              </a:rPr>
              <a:t>Por qué este módulo es importante para su negocio</a:t>
            </a:r>
            <a:endParaRPr/>
          </a:p>
        </p:txBody>
      </p:sp>
      <p:sp>
        <p:nvSpPr>
          <p:cNvPr id="161" name="Google Shape;161;p2"/>
          <p:cNvSpPr txBox="1"/>
          <p:nvPr/>
        </p:nvSpPr>
        <p:spPr>
          <a:xfrm>
            <a:off x="576000" y="312221"/>
            <a:ext cx="10952172" cy="73866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600">
                <a:solidFill>
                  <a:schemeClr val="lt1"/>
                </a:solidFill>
                <a:latin typeface="Calibri"/>
                <a:ea typeface="Calibri"/>
                <a:cs typeface="Calibri"/>
                <a:sym typeface="Calibri"/>
              </a:rPr>
              <a:t>Grupo 2 – </a:t>
            </a:r>
            <a:r>
              <a:rPr lang="en-US" sz="1600">
                <a:solidFill>
                  <a:schemeClr val="lt1"/>
                </a:solidFill>
                <a:latin typeface="Calibri"/>
                <a:ea typeface="Calibri"/>
                <a:cs typeface="Calibri"/>
                <a:sym typeface="Calibri"/>
              </a:rPr>
              <a:t>Transformación digital en el sector hotelero </a:t>
            </a:r>
            <a:r>
              <a:rPr b="1" lang="en-US" sz="1600">
                <a:solidFill>
                  <a:schemeClr val="lt1"/>
                </a:solidFill>
                <a:latin typeface="Calibri"/>
                <a:ea typeface="Calibri"/>
                <a:cs typeface="Calibri"/>
                <a:sym typeface="Calibri"/>
              </a:rPr>
              <a:t>| Módulo 2 – Análisis de datos en el sector hotelero</a:t>
            </a:r>
            <a:endParaRPr/>
          </a:p>
          <a:p>
            <a:pPr indent="0" lvl="0" marL="0" marR="0" rtl="0" algn="l">
              <a:spcBef>
                <a:spcPts val="0"/>
              </a:spcBef>
              <a:spcAft>
                <a:spcPts val="0"/>
              </a:spcAft>
              <a:buNone/>
            </a:pPr>
            <a:r>
              <a:t/>
            </a:r>
            <a:endParaRPr b="1" sz="1600">
              <a:solidFill>
                <a:schemeClr val="lt1"/>
              </a:solidFill>
              <a:latin typeface="Calibri"/>
              <a:ea typeface="Calibri"/>
              <a:cs typeface="Calibri"/>
              <a:sym typeface="Calibri"/>
            </a:endParaRPr>
          </a:p>
          <a:p>
            <a:pPr indent="0" lvl="0" marL="0" marR="0" rtl="0" algn="l">
              <a:spcBef>
                <a:spcPts val="0"/>
              </a:spcBef>
              <a:spcAft>
                <a:spcPts val="0"/>
              </a:spcAft>
              <a:buNone/>
            </a:pPr>
            <a:r>
              <a:rPr b="1" lang="en-US" sz="1600">
                <a:solidFill>
                  <a:schemeClr val="lt1"/>
                </a:solidFill>
                <a:latin typeface="Calibri"/>
                <a:ea typeface="Calibri"/>
                <a:cs typeface="Calibri"/>
                <a:sym typeface="Calibri"/>
              </a:rPr>
              <a:t>  </a:t>
            </a:r>
            <a:endParaRPr b="1" sz="2400">
              <a:solidFill>
                <a:schemeClr val="lt1"/>
              </a:solidFill>
              <a:latin typeface="Calibri"/>
              <a:ea typeface="Calibri"/>
              <a:cs typeface="Calibri"/>
              <a:sym typeface="Calibri"/>
            </a:endParaRPr>
          </a:p>
        </p:txBody>
      </p:sp>
      <p:sp>
        <p:nvSpPr>
          <p:cNvPr id="162" name="Google Shape;162;p2"/>
          <p:cNvSpPr txBox="1"/>
          <p:nvPr/>
        </p:nvSpPr>
        <p:spPr>
          <a:xfrm>
            <a:off x="341300" y="1421025"/>
            <a:ext cx="9086700" cy="9852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i="1" lang="en-US" sz="1600">
                <a:solidFill>
                  <a:schemeClr val="dk1"/>
                </a:solidFill>
                <a:latin typeface="Calibri"/>
                <a:ea typeface="Calibri"/>
                <a:cs typeface="Calibri"/>
                <a:sym typeface="Calibri"/>
              </a:rPr>
              <a:t>Todas las empresas del sector hotelero generan datos a diario a través de las reservas, las ventas, la dotación de personal, el consumo energético, el desperdicio de alimentos, los comentarios de los huéspedes y las actividades operativas. Hay muchas cifras. El  reto consiste en saber qué cifras son relevantes y cómo utilizarlas para tomar mejores </a:t>
            </a:r>
            <a:r>
              <a:rPr lang="en-US" sz="1600">
                <a:solidFill>
                  <a:schemeClr val="dk1"/>
                </a:solidFill>
                <a:latin typeface="Calibri"/>
                <a:ea typeface="Calibri"/>
                <a:cs typeface="Calibri"/>
                <a:sym typeface="Calibri"/>
              </a:rPr>
              <a:t>decisiones</a:t>
            </a:r>
            <a:endParaRPr b="0" i="1" sz="1600">
              <a:solidFill>
                <a:srgbClr val="000000"/>
              </a:solidFill>
              <a:latin typeface="Calibri"/>
              <a:ea typeface="Calibri"/>
              <a:cs typeface="Calibri"/>
              <a:sym typeface="Calibri"/>
            </a:endParaRPr>
          </a:p>
        </p:txBody>
      </p:sp>
      <p:sp>
        <p:nvSpPr>
          <p:cNvPr id="163" name="Google Shape;163;p2"/>
          <p:cNvSpPr/>
          <p:nvPr/>
        </p:nvSpPr>
        <p:spPr>
          <a:xfrm>
            <a:off x="576000" y="2420650"/>
            <a:ext cx="3348000" cy="3112800"/>
          </a:xfrm>
          <a:prstGeom prst="rect">
            <a:avLst/>
          </a:prstGeom>
          <a:solidFill>
            <a:srgbClr val="FFFFFF"/>
          </a:solidFill>
          <a:ln cap="flat" cmpd="sng" w="9525">
            <a:solidFill>
              <a:srgbClr val="CED9C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4" name="Google Shape;164;p2"/>
          <p:cNvSpPr/>
          <p:nvPr/>
        </p:nvSpPr>
        <p:spPr>
          <a:xfrm>
            <a:off x="576000" y="2420650"/>
            <a:ext cx="3348000" cy="125999"/>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5" name="Google Shape;165;p2"/>
          <p:cNvSpPr txBox="1"/>
          <p:nvPr/>
        </p:nvSpPr>
        <p:spPr>
          <a:xfrm>
            <a:off x="671985" y="2475482"/>
            <a:ext cx="1080000" cy="5541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600">
                <a:solidFill>
                  <a:srgbClr val="0289AE"/>
                </a:solidFill>
                <a:latin typeface="Calibri"/>
                <a:ea typeface="Calibri"/>
                <a:cs typeface="Calibri"/>
                <a:sym typeface="Calibri"/>
              </a:rPr>
              <a:t>01</a:t>
            </a:r>
            <a:endParaRPr/>
          </a:p>
        </p:txBody>
      </p:sp>
      <p:sp>
        <p:nvSpPr>
          <p:cNvPr id="166" name="Google Shape;166;p2"/>
          <p:cNvSpPr txBox="1"/>
          <p:nvPr/>
        </p:nvSpPr>
        <p:spPr>
          <a:xfrm>
            <a:off x="671985" y="3051482"/>
            <a:ext cx="2916000" cy="766500"/>
          </a:xfrm>
          <a:prstGeom prst="rect">
            <a:avLst/>
          </a:prstGeom>
          <a:noFill/>
          <a:ln>
            <a:noFill/>
          </a:ln>
        </p:spPr>
        <p:txBody>
          <a:bodyPr anchorCtr="0" anchor="t" bIns="0" lIns="0" spcFirstLastPara="1" rIns="0" wrap="square" tIns="0">
            <a:spAutoFit/>
          </a:bodyPr>
          <a:lstStyle/>
          <a:p>
            <a:pPr indent="0" lvl="0" marL="0" marR="0" rtl="0" algn="l">
              <a:lnSpc>
                <a:spcPct val="107500"/>
              </a:lnSpc>
              <a:spcBef>
                <a:spcPts val="0"/>
              </a:spcBef>
              <a:spcAft>
                <a:spcPts val="0"/>
              </a:spcAft>
              <a:buNone/>
            </a:pPr>
            <a:r>
              <a:rPr b="1" lang="en-US" sz="2400">
                <a:solidFill>
                  <a:srgbClr val="62A844"/>
                </a:solidFill>
                <a:latin typeface="Calibri"/>
                <a:ea typeface="Calibri"/>
                <a:cs typeface="Calibri"/>
                <a:sym typeface="Calibri"/>
              </a:rPr>
              <a:t>Convertir los datos en información práctica</a:t>
            </a:r>
            <a:endParaRPr b="1" i="0" sz="2400">
              <a:solidFill>
                <a:srgbClr val="62A844"/>
              </a:solidFill>
              <a:latin typeface="Calibri"/>
              <a:ea typeface="Calibri"/>
              <a:cs typeface="Calibri"/>
              <a:sym typeface="Calibri"/>
            </a:endParaRPr>
          </a:p>
        </p:txBody>
      </p:sp>
      <p:sp>
        <p:nvSpPr>
          <p:cNvPr id="167" name="Google Shape;167;p2"/>
          <p:cNvSpPr txBox="1"/>
          <p:nvPr/>
        </p:nvSpPr>
        <p:spPr>
          <a:xfrm>
            <a:off x="671974" y="3897475"/>
            <a:ext cx="3149700" cy="1215900"/>
          </a:xfrm>
          <a:prstGeom prst="rect">
            <a:avLst/>
          </a:prstGeom>
          <a:noFill/>
          <a:ln>
            <a:noFill/>
          </a:ln>
        </p:spPr>
        <p:txBody>
          <a:bodyPr anchorCtr="0" anchor="t" bIns="0" lIns="0" spcFirstLastPara="1" rIns="0" wrap="square" tIns="0">
            <a:spAutoFit/>
          </a:bodyPr>
          <a:lstStyle/>
          <a:p>
            <a:pPr indent="0" lvl="0" marL="0" marR="0" rtl="0" algn="l">
              <a:lnSpc>
                <a:spcPct val="98750"/>
              </a:lnSpc>
              <a:spcBef>
                <a:spcPts val="0"/>
              </a:spcBef>
              <a:spcAft>
                <a:spcPts val="0"/>
              </a:spcAft>
              <a:buNone/>
            </a:pPr>
            <a:r>
              <a:rPr lang="en-US" sz="1600">
                <a:solidFill>
                  <a:srgbClr val="262626"/>
                </a:solidFill>
                <a:latin typeface="Calibri"/>
                <a:ea typeface="Calibri"/>
                <a:cs typeface="Calibri"/>
                <a:sym typeface="Calibri"/>
              </a:rPr>
              <a:t>Comprenda las cifras clave que impulsan el rendimiento del sector hotelero y aprenda a transformar los datos brutos en información significativa.</a:t>
            </a:r>
            <a:endParaRPr b="0" i="0" sz="1500">
              <a:solidFill>
                <a:srgbClr val="262626"/>
              </a:solidFill>
              <a:latin typeface="Calibri"/>
              <a:ea typeface="Calibri"/>
              <a:cs typeface="Calibri"/>
              <a:sym typeface="Calibri"/>
            </a:endParaRPr>
          </a:p>
        </p:txBody>
      </p:sp>
      <p:sp>
        <p:nvSpPr>
          <p:cNvPr id="168" name="Google Shape;168;p2"/>
          <p:cNvSpPr/>
          <p:nvPr/>
        </p:nvSpPr>
        <p:spPr>
          <a:xfrm>
            <a:off x="4248000" y="2420650"/>
            <a:ext cx="3348000" cy="3112500"/>
          </a:xfrm>
          <a:prstGeom prst="rect">
            <a:avLst/>
          </a:prstGeom>
          <a:solidFill>
            <a:srgbClr val="FFFFFF"/>
          </a:solidFill>
          <a:ln cap="flat" cmpd="sng" w="9525">
            <a:solidFill>
              <a:srgbClr val="CED9C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9" name="Google Shape;169;p2"/>
          <p:cNvSpPr/>
          <p:nvPr/>
        </p:nvSpPr>
        <p:spPr>
          <a:xfrm>
            <a:off x="4248000" y="2420650"/>
            <a:ext cx="3348000" cy="125999"/>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0" name="Google Shape;170;p2"/>
          <p:cNvSpPr txBox="1"/>
          <p:nvPr/>
        </p:nvSpPr>
        <p:spPr>
          <a:xfrm>
            <a:off x="4343985" y="2475482"/>
            <a:ext cx="1080000" cy="5541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600">
                <a:solidFill>
                  <a:srgbClr val="0289AE"/>
                </a:solidFill>
                <a:latin typeface="Calibri"/>
                <a:ea typeface="Calibri"/>
                <a:cs typeface="Calibri"/>
                <a:sym typeface="Calibri"/>
              </a:rPr>
              <a:t>02</a:t>
            </a:r>
            <a:endParaRPr/>
          </a:p>
        </p:txBody>
      </p:sp>
      <p:sp>
        <p:nvSpPr>
          <p:cNvPr id="171" name="Google Shape;171;p2"/>
          <p:cNvSpPr txBox="1"/>
          <p:nvPr/>
        </p:nvSpPr>
        <p:spPr>
          <a:xfrm>
            <a:off x="4343985" y="3051482"/>
            <a:ext cx="3008400" cy="766500"/>
          </a:xfrm>
          <a:prstGeom prst="rect">
            <a:avLst/>
          </a:prstGeom>
          <a:noFill/>
          <a:ln>
            <a:noFill/>
          </a:ln>
        </p:spPr>
        <p:txBody>
          <a:bodyPr anchorCtr="0" anchor="t" bIns="0" lIns="0" spcFirstLastPara="1" rIns="0" wrap="square" tIns="0">
            <a:spAutoFit/>
          </a:bodyPr>
          <a:lstStyle/>
          <a:p>
            <a:pPr indent="0" lvl="0" marL="0" marR="0" rtl="0" algn="l">
              <a:lnSpc>
                <a:spcPct val="107500"/>
              </a:lnSpc>
              <a:spcBef>
                <a:spcPts val="0"/>
              </a:spcBef>
              <a:spcAft>
                <a:spcPts val="0"/>
              </a:spcAft>
              <a:buNone/>
            </a:pPr>
            <a:r>
              <a:rPr b="1" i="0" lang="en-US" sz="2400">
                <a:solidFill>
                  <a:srgbClr val="62A844"/>
                </a:solidFill>
                <a:latin typeface="Calibri"/>
                <a:ea typeface="Calibri"/>
                <a:cs typeface="Calibri"/>
                <a:sym typeface="Calibri"/>
              </a:rPr>
              <a:t>Toma</a:t>
            </a:r>
            <a:r>
              <a:rPr b="1" lang="en-US" sz="2400">
                <a:solidFill>
                  <a:srgbClr val="62A844"/>
                </a:solidFill>
                <a:latin typeface="Calibri"/>
                <a:ea typeface="Calibri"/>
                <a:cs typeface="Calibri"/>
                <a:sym typeface="Calibri"/>
              </a:rPr>
              <a:t>r</a:t>
            </a:r>
            <a:r>
              <a:rPr b="1" i="0" lang="en-US" sz="2400">
                <a:solidFill>
                  <a:srgbClr val="62A844"/>
                </a:solidFill>
                <a:latin typeface="Calibri"/>
                <a:ea typeface="Calibri"/>
                <a:cs typeface="Calibri"/>
                <a:sym typeface="Calibri"/>
              </a:rPr>
              <a:t> decisiones</a:t>
            </a:r>
            <a:r>
              <a:rPr b="1" lang="en-US" sz="2400">
                <a:solidFill>
                  <a:srgbClr val="62A844"/>
                </a:solidFill>
                <a:latin typeface="Calibri"/>
                <a:ea typeface="Calibri"/>
                <a:cs typeface="Calibri"/>
                <a:sym typeface="Calibri"/>
              </a:rPr>
              <a:t> fundamentadas</a:t>
            </a:r>
            <a:r>
              <a:rPr b="1" i="0" lang="en-US" sz="2400">
                <a:solidFill>
                  <a:srgbClr val="62A844"/>
                </a:solidFill>
                <a:latin typeface="Calibri"/>
                <a:ea typeface="Calibri"/>
                <a:cs typeface="Calibri"/>
                <a:sym typeface="Calibri"/>
              </a:rPr>
              <a:t> </a:t>
            </a:r>
            <a:endParaRPr b="1" i="0" sz="2400">
              <a:solidFill>
                <a:srgbClr val="62A844"/>
              </a:solidFill>
              <a:latin typeface="Calibri"/>
              <a:ea typeface="Calibri"/>
              <a:cs typeface="Calibri"/>
              <a:sym typeface="Calibri"/>
            </a:endParaRPr>
          </a:p>
        </p:txBody>
      </p:sp>
      <p:sp>
        <p:nvSpPr>
          <p:cNvPr id="172" name="Google Shape;172;p2"/>
          <p:cNvSpPr txBox="1"/>
          <p:nvPr/>
        </p:nvSpPr>
        <p:spPr>
          <a:xfrm>
            <a:off x="4303725" y="3814025"/>
            <a:ext cx="3149700" cy="1702500"/>
          </a:xfrm>
          <a:prstGeom prst="rect">
            <a:avLst/>
          </a:prstGeom>
          <a:noFill/>
          <a:ln>
            <a:noFill/>
          </a:ln>
        </p:spPr>
        <p:txBody>
          <a:bodyPr anchorCtr="0" anchor="t" bIns="0" lIns="0" spcFirstLastPara="1" rIns="0" wrap="square" tIns="0">
            <a:spAutoFit/>
          </a:bodyPr>
          <a:lstStyle/>
          <a:p>
            <a:pPr indent="0" lvl="0" marL="0" marR="0" rtl="0" algn="l">
              <a:lnSpc>
                <a:spcPct val="98750"/>
              </a:lnSpc>
              <a:spcBef>
                <a:spcPts val="0"/>
              </a:spcBef>
              <a:spcAft>
                <a:spcPts val="0"/>
              </a:spcAft>
              <a:buNone/>
            </a:pPr>
            <a:r>
              <a:rPr lang="en-US" sz="1600">
                <a:solidFill>
                  <a:srgbClr val="262626"/>
                </a:solidFill>
                <a:latin typeface="Calibri"/>
                <a:ea typeface="Calibri"/>
                <a:cs typeface="Calibri"/>
                <a:sym typeface="Calibri"/>
              </a:rPr>
              <a:t>Utilice indicadores clave de rendimiento (KPI), paneles de control y técnicas de análisis sencillas para respaldar la fijación de precios, la dotación de personal, la sostenibilidad y la planificación operativa.</a:t>
            </a:r>
            <a:endParaRPr b="0" i="0" sz="1500">
              <a:solidFill>
                <a:srgbClr val="262626"/>
              </a:solidFill>
              <a:latin typeface="Calibri"/>
              <a:ea typeface="Calibri"/>
              <a:cs typeface="Calibri"/>
              <a:sym typeface="Calibri"/>
            </a:endParaRPr>
          </a:p>
        </p:txBody>
      </p:sp>
      <p:sp>
        <p:nvSpPr>
          <p:cNvPr id="173" name="Google Shape;173;p2"/>
          <p:cNvSpPr/>
          <p:nvPr/>
        </p:nvSpPr>
        <p:spPr>
          <a:xfrm>
            <a:off x="7920000" y="2420650"/>
            <a:ext cx="3348000" cy="3112500"/>
          </a:xfrm>
          <a:prstGeom prst="rect">
            <a:avLst/>
          </a:prstGeom>
          <a:solidFill>
            <a:srgbClr val="FFFFFF"/>
          </a:solidFill>
          <a:ln cap="flat" cmpd="sng" w="9525">
            <a:solidFill>
              <a:srgbClr val="CED9C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4" name="Google Shape;174;p2"/>
          <p:cNvSpPr/>
          <p:nvPr/>
        </p:nvSpPr>
        <p:spPr>
          <a:xfrm>
            <a:off x="7920000" y="2420650"/>
            <a:ext cx="3348000" cy="125999"/>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5" name="Google Shape;175;p2"/>
          <p:cNvSpPr txBox="1"/>
          <p:nvPr/>
        </p:nvSpPr>
        <p:spPr>
          <a:xfrm>
            <a:off x="8015985" y="2475482"/>
            <a:ext cx="1080000" cy="5541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3600">
                <a:solidFill>
                  <a:srgbClr val="0289AE"/>
                </a:solidFill>
                <a:latin typeface="Calibri"/>
                <a:ea typeface="Calibri"/>
                <a:cs typeface="Calibri"/>
                <a:sym typeface="Calibri"/>
              </a:rPr>
              <a:t>03</a:t>
            </a:r>
            <a:endParaRPr/>
          </a:p>
        </p:txBody>
      </p:sp>
      <p:sp>
        <p:nvSpPr>
          <p:cNvPr id="176" name="Google Shape;176;p2"/>
          <p:cNvSpPr txBox="1"/>
          <p:nvPr/>
        </p:nvSpPr>
        <p:spPr>
          <a:xfrm>
            <a:off x="8015984" y="3051482"/>
            <a:ext cx="3084000" cy="766500"/>
          </a:xfrm>
          <a:prstGeom prst="rect">
            <a:avLst/>
          </a:prstGeom>
          <a:noFill/>
          <a:ln>
            <a:noFill/>
          </a:ln>
        </p:spPr>
        <p:txBody>
          <a:bodyPr anchorCtr="0" anchor="t" bIns="0" lIns="0" spcFirstLastPara="1" rIns="0" wrap="square" tIns="0">
            <a:spAutoFit/>
          </a:bodyPr>
          <a:lstStyle/>
          <a:p>
            <a:pPr indent="0" lvl="0" marL="0" marR="0" rtl="0" algn="l">
              <a:lnSpc>
                <a:spcPct val="107500"/>
              </a:lnSpc>
              <a:spcBef>
                <a:spcPts val="0"/>
              </a:spcBef>
              <a:spcAft>
                <a:spcPts val="0"/>
              </a:spcAft>
              <a:buNone/>
            </a:pPr>
            <a:r>
              <a:rPr b="1" lang="en-US" sz="2400">
                <a:solidFill>
                  <a:srgbClr val="62A844"/>
                </a:solidFill>
                <a:latin typeface="Calibri"/>
                <a:ea typeface="Calibri"/>
                <a:cs typeface="Calibri"/>
                <a:sym typeface="Calibri"/>
              </a:rPr>
              <a:t>Crear una cultura basada en los datos</a:t>
            </a:r>
            <a:endParaRPr b="1" i="0" sz="2400">
              <a:solidFill>
                <a:srgbClr val="62A844"/>
              </a:solidFill>
              <a:latin typeface="Calibri"/>
              <a:ea typeface="Calibri"/>
              <a:cs typeface="Calibri"/>
              <a:sym typeface="Calibri"/>
            </a:endParaRPr>
          </a:p>
        </p:txBody>
      </p:sp>
      <p:pic>
        <p:nvPicPr>
          <p:cNvPr id="177" name="Google Shape;177;p2"/>
          <p:cNvPicPr preferRelativeResize="0"/>
          <p:nvPr/>
        </p:nvPicPr>
        <p:blipFill>
          <a:blip r:embed="rId3">
            <a:alphaModFix/>
          </a:blip>
          <a:stretch>
            <a:fillRect/>
          </a:stretch>
        </p:blipFill>
        <p:spPr>
          <a:xfrm>
            <a:off x="9515950" y="0"/>
            <a:ext cx="2689175" cy="2993834"/>
          </a:xfrm>
          <a:prstGeom prst="rect">
            <a:avLst/>
          </a:prstGeom>
          <a:noFill/>
          <a:ln>
            <a:noFill/>
          </a:ln>
        </p:spPr>
      </p:pic>
      <p:sp>
        <p:nvSpPr>
          <p:cNvPr id="178" name="Google Shape;178;p2"/>
          <p:cNvSpPr/>
          <p:nvPr/>
        </p:nvSpPr>
        <p:spPr>
          <a:xfrm>
            <a:off x="413998" y="5957190"/>
            <a:ext cx="10800000" cy="905100"/>
          </a:xfrm>
          <a:prstGeom prst="rect">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9" name="Google Shape;179;p2"/>
          <p:cNvSpPr txBox="1"/>
          <p:nvPr/>
        </p:nvSpPr>
        <p:spPr>
          <a:xfrm>
            <a:off x="652088" y="5631552"/>
            <a:ext cx="10800000" cy="3078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2000">
                <a:solidFill>
                  <a:srgbClr val="262626"/>
                </a:solidFill>
                <a:latin typeface="Calibri"/>
                <a:ea typeface="Calibri"/>
                <a:cs typeface="Calibri"/>
                <a:sym typeface="Calibri"/>
              </a:rPr>
              <a:t>Conoce las empresas de las que aprenderás en este módulo</a:t>
            </a:r>
            <a:endParaRPr/>
          </a:p>
        </p:txBody>
      </p:sp>
      <p:sp>
        <p:nvSpPr>
          <p:cNvPr id="180" name="Google Shape;180;p2"/>
          <p:cNvSpPr txBox="1"/>
          <p:nvPr/>
        </p:nvSpPr>
        <p:spPr>
          <a:xfrm>
            <a:off x="576000" y="6054590"/>
            <a:ext cx="105165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800">
                <a:solidFill>
                  <a:schemeClr val="lt2"/>
                </a:solidFill>
                <a:latin typeface="Calibri"/>
                <a:ea typeface="Calibri"/>
                <a:cs typeface="Calibri"/>
                <a:sym typeface="Calibri"/>
              </a:rPr>
              <a:t>Coco Hotel (Dinamarca), Hotel Luise (Alemania), Sham Hanifa Group (Irlanda)</a:t>
            </a:r>
            <a:endParaRPr sz="1800">
              <a:solidFill>
                <a:schemeClr val="dk1"/>
              </a:solidFill>
              <a:latin typeface="Calibri"/>
              <a:ea typeface="Calibri"/>
              <a:cs typeface="Calibri"/>
              <a:sym typeface="Calibri"/>
            </a:endParaRPr>
          </a:p>
        </p:txBody>
      </p:sp>
      <p:sp>
        <p:nvSpPr>
          <p:cNvPr id="181" name="Google Shape;181;p2"/>
          <p:cNvSpPr txBox="1"/>
          <p:nvPr/>
        </p:nvSpPr>
        <p:spPr>
          <a:xfrm>
            <a:off x="7910325" y="3734600"/>
            <a:ext cx="3189600" cy="1323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rgbClr val="262626"/>
                </a:solidFill>
                <a:latin typeface="Calibri"/>
                <a:ea typeface="Calibri"/>
                <a:cs typeface="Calibri"/>
                <a:sym typeface="Calibri"/>
              </a:rPr>
              <a:t>Desarrolle rutinas que ayuden a los equipos a utilizar los datos de forma coherente, supervisar el progreso y mejorar el rendimiento con el tiempo.</a:t>
            </a:r>
            <a:endParaRPr sz="1600">
              <a:solidFill>
                <a:srgbClr val="26262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3"/>
          <p:cNvSpPr/>
          <p:nvPr/>
        </p:nvSpPr>
        <p:spPr>
          <a:xfrm>
            <a:off x="0" y="-18001"/>
            <a:ext cx="12192000" cy="1420653"/>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88" name="Google Shape;188;p3"/>
          <p:cNvSpPr txBox="1"/>
          <p:nvPr/>
        </p:nvSpPr>
        <p:spPr>
          <a:xfrm>
            <a:off x="576000" y="518838"/>
            <a:ext cx="10692000" cy="1231106"/>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4000">
                <a:solidFill>
                  <a:schemeClr val="lt1"/>
                </a:solidFill>
                <a:latin typeface="Calibri"/>
                <a:ea typeface="Calibri"/>
                <a:cs typeface="Calibri"/>
                <a:sym typeface="Calibri"/>
              </a:rPr>
              <a:t>Dónde encaja este módulo</a:t>
            </a:r>
            <a:endParaRPr/>
          </a:p>
          <a:p>
            <a:pPr indent="0" lvl="0" marL="0" marR="0" rtl="0" algn="l">
              <a:spcBef>
                <a:spcPts val="0"/>
              </a:spcBef>
              <a:spcAft>
                <a:spcPts val="0"/>
              </a:spcAft>
              <a:buNone/>
            </a:pPr>
            <a:r>
              <a:t/>
            </a:r>
            <a:endParaRPr b="1" i="0" sz="4000">
              <a:solidFill>
                <a:schemeClr val="lt1"/>
              </a:solidFill>
              <a:latin typeface="Calibri"/>
              <a:ea typeface="Calibri"/>
              <a:cs typeface="Calibri"/>
              <a:sym typeface="Calibri"/>
            </a:endParaRPr>
          </a:p>
        </p:txBody>
      </p:sp>
      <p:sp>
        <p:nvSpPr>
          <p:cNvPr id="189" name="Google Shape;189;p3"/>
          <p:cNvSpPr txBox="1"/>
          <p:nvPr/>
        </p:nvSpPr>
        <p:spPr>
          <a:xfrm>
            <a:off x="540000" y="260741"/>
            <a:ext cx="9197227" cy="492443"/>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600">
                <a:solidFill>
                  <a:schemeClr val="lt1"/>
                </a:solidFill>
                <a:latin typeface="Calibri"/>
                <a:ea typeface="Calibri"/>
                <a:cs typeface="Calibri"/>
                <a:sym typeface="Calibri"/>
              </a:rPr>
              <a:t>Grupo 2 – </a:t>
            </a:r>
            <a:r>
              <a:rPr lang="en-US" sz="1600">
                <a:solidFill>
                  <a:schemeClr val="lt1"/>
                </a:solidFill>
                <a:latin typeface="Calibri"/>
                <a:ea typeface="Calibri"/>
                <a:cs typeface="Calibri"/>
                <a:sym typeface="Calibri"/>
              </a:rPr>
              <a:t>Transformación digital en el sector hotelero </a:t>
            </a:r>
            <a:r>
              <a:rPr b="1" lang="en-US" sz="1600">
                <a:solidFill>
                  <a:schemeClr val="lt1"/>
                </a:solidFill>
                <a:latin typeface="Calibri"/>
                <a:ea typeface="Calibri"/>
                <a:cs typeface="Calibri"/>
                <a:sym typeface="Calibri"/>
              </a:rPr>
              <a:t>|   Módulo 2 –  Análisis de datos en el sector hotelero</a:t>
            </a:r>
            <a:endParaRPr/>
          </a:p>
          <a:p>
            <a:pPr indent="0" lvl="0" marL="0" marR="0" rtl="0" algn="l">
              <a:spcBef>
                <a:spcPts val="0"/>
              </a:spcBef>
              <a:spcAft>
                <a:spcPts val="0"/>
              </a:spcAft>
              <a:buNone/>
            </a:pPr>
            <a:r>
              <a:t/>
            </a:r>
            <a:endParaRPr b="1" sz="1600">
              <a:solidFill>
                <a:schemeClr val="lt1"/>
              </a:solidFill>
              <a:latin typeface="Calibri"/>
              <a:ea typeface="Calibri"/>
              <a:cs typeface="Calibri"/>
              <a:sym typeface="Calibri"/>
            </a:endParaRPr>
          </a:p>
        </p:txBody>
      </p:sp>
      <p:sp>
        <p:nvSpPr>
          <p:cNvPr id="190" name="Google Shape;190;p3"/>
          <p:cNvSpPr/>
          <p:nvPr/>
        </p:nvSpPr>
        <p:spPr>
          <a:xfrm>
            <a:off x="444175" y="1468050"/>
            <a:ext cx="3696000" cy="1356900"/>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1" name="Google Shape;191;p3"/>
          <p:cNvSpPr txBox="1"/>
          <p:nvPr/>
        </p:nvSpPr>
        <p:spPr>
          <a:xfrm>
            <a:off x="504000" y="1477153"/>
            <a:ext cx="3636000" cy="12930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i="0" lang="en-US">
                <a:solidFill>
                  <a:schemeClr val="lt1"/>
                </a:solidFill>
                <a:latin typeface="Calibri"/>
                <a:ea typeface="Calibri"/>
                <a:cs typeface="Calibri"/>
                <a:sym typeface="Calibri"/>
              </a:rPr>
              <a:t>Función: El recurso fundamental del programa para transformar los datos del sector hotelero en información útil, lo que permite tomar decisiones basadas en datos, mejorar el rendimiento, aumentar la eficiencia operativa y lograr una gestión empresarial más sostenible. </a:t>
            </a:r>
            <a:endParaRPr sz="1200"/>
          </a:p>
        </p:txBody>
      </p:sp>
      <p:sp>
        <p:nvSpPr>
          <p:cNvPr id="192" name="Google Shape;192;p3"/>
          <p:cNvSpPr/>
          <p:nvPr/>
        </p:nvSpPr>
        <p:spPr>
          <a:xfrm>
            <a:off x="540000" y="2889382"/>
            <a:ext cx="3564000" cy="108000"/>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3" name="Google Shape;193;p3"/>
          <p:cNvSpPr/>
          <p:nvPr/>
        </p:nvSpPr>
        <p:spPr>
          <a:xfrm>
            <a:off x="522000" y="3101527"/>
            <a:ext cx="3564000" cy="1190400"/>
          </a:xfrm>
          <a:prstGeom prst="rect">
            <a:avLst/>
          </a:prstGeom>
          <a:solidFill>
            <a:schemeClr val="lt1"/>
          </a:solid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4" name="Google Shape;194;p3"/>
          <p:cNvSpPr txBox="1"/>
          <p:nvPr/>
        </p:nvSpPr>
        <p:spPr>
          <a:xfrm>
            <a:off x="568992" y="3695635"/>
            <a:ext cx="3434100" cy="510900"/>
          </a:xfrm>
          <a:prstGeom prst="rect">
            <a:avLst/>
          </a:prstGeom>
          <a:noFill/>
          <a:ln>
            <a:noFill/>
          </a:ln>
        </p:spPr>
        <p:txBody>
          <a:bodyPr anchorCtr="0" anchor="t" bIns="0" lIns="0" spcFirstLastPara="1" rIns="0" wrap="square" tIns="0">
            <a:spAutoFit/>
          </a:bodyPr>
          <a:lstStyle/>
          <a:p>
            <a:pPr indent="-182563" lvl="0" marL="182563" marR="0" rtl="0" algn="l">
              <a:lnSpc>
                <a:spcPct val="107500"/>
              </a:lnSpc>
              <a:spcBef>
                <a:spcPts val="0"/>
              </a:spcBef>
              <a:spcAft>
                <a:spcPts val="0"/>
              </a:spcAft>
              <a:buClr>
                <a:srgbClr val="62A844"/>
              </a:buClr>
              <a:buSzPts val="1600"/>
              <a:buFont typeface="Arial"/>
              <a:buChar char="•"/>
            </a:pPr>
            <a:r>
              <a:rPr lang="en-US" sz="1600">
                <a:solidFill>
                  <a:srgbClr val="262626"/>
                </a:solidFill>
                <a:latin typeface="Calibri"/>
                <a:ea typeface="Calibri"/>
                <a:cs typeface="Calibri"/>
                <a:sym typeface="Calibri"/>
              </a:rPr>
              <a:t>C2 M1 – Herramientas digitales para el sector hotelero</a:t>
            </a:r>
            <a:endParaRPr b="0" i="0" sz="1600">
              <a:solidFill>
                <a:srgbClr val="262626"/>
              </a:solidFill>
              <a:latin typeface="Calibri"/>
              <a:ea typeface="Calibri"/>
              <a:cs typeface="Calibri"/>
              <a:sym typeface="Calibri"/>
            </a:endParaRPr>
          </a:p>
        </p:txBody>
      </p:sp>
      <p:sp>
        <p:nvSpPr>
          <p:cNvPr id="195" name="Google Shape;195;p3"/>
          <p:cNvSpPr txBox="1"/>
          <p:nvPr/>
        </p:nvSpPr>
        <p:spPr>
          <a:xfrm>
            <a:off x="612000" y="3171239"/>
            <a:ext cx="3276000" cy="501600"/>
          </a:xfrm>
          <a:prstGeom prst="rect">
            <a:avLst/>
          </a:prstGeom>
          <a:noFill/>
          <a:ln>
            <a:noFill/>
          </a:ln>
        </p:spPr>
        <p:txBody>
          <a:bodyPr anchorCtr="0" anchor="t" bIns="0" lIns="0" spcFirstLastPara="1" rIns="0" wrap="square" tIns="0">
            <a:spAutoFit/>
          </a:bodyPr>
          <a:lstStyle/>
          <a:p>
            <a:pPr indent="0" lvl="0" marL="0" marR="0" rtl="0" algn="l">
              <a:lnSpc>
                <a:spcPct val="95833"/>
              </a:lnSpc>
              <a:spcBef>
                <a:spcPts val="0"/>
              </a:spcBef>
              <a:spcAft>
                <a:spcPts val="0"/>
              </a:spcAft>
              <a:buNone/>
            </a:pPr>
            <a:r>
              <a:rPr b="1" lang="en-US" sz="1700">
                <a:solidFill>
                  <a:schemeClr val="dk1"/>
                </a:solidFill>
                <a:latin typeface="Calibri"/>
                <a:ea typeface="Calibri"/>
                <a:cs typeface="Calibri"/>
                <a:sym typeface="Calibri"/>
              </a:rPr>
              <a:t>Se imparte después de / presupone el conocimiento previo a</a:t>
            </a:r>
            <a:endParaRPr b="1" i="0" sz="1700">
              <a:solidFill>
                <a:srgbClr val="0289AE"/>
              </a:solidFill>
              <a:latin typeface="Calibri"/>
              <a:ea typeface="Calibri"/>
              <a:cs typeface="Calibri"/>
              <a:sym typeface="Calibri"/>
            </a:endParaRPr>
          </a:p>
        </p:txBody>
      </p:sp>
      <p:pic>
        <p:nvPicPr>
          <p:cNvPr id="196" name="Google Shape;196;p3"/>
          <p:cNvPicPr preferRelativeResize="0"/>
          <p:nvPr/>
        </p:nvPicPr>
        <p:blipFill rotWithShape="1">
          <a:blip r:embed="rId3">
            <a:alphaModFix/>
          </a:blip>
          <a:srcRect b="0" l="0" r="0" t="0"/>
          <a:stretch/>
        </p:blipFill>
        <p:spPr>
          <a:xfrm>
            <a:off x="4363169" y="1879426"/>
            <a:ext cx="3564000" cy="710162"/>
          </a:xfrm>
          <a:prstGeom prst="rect">
            <a:avLst/>
          </a:prstGeom>
          <a:noFill/>
          <a:ln>
            <a:noFill/>
          </a:ln>
        </p:spPr>
      </p:pic>
      <p:sp>
        <p:nvSpPr>
          <p:cNvPr id="197" name="Google Shape;197;p3"/>
          <p:cNvSpPr/>
          <p:nvPr/>
        </p:nvSpPr>
        <p:spPr>
          <a:xfrm>
            <a:off x="454275" y="4415077"/>
            <a:ext cx="3564000" cy="108000"/>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8" name="Google Shape;198;p3"/>
          <p:cNvSpPr/>
          <p:nvPr/>
        </p:nvSpPr>
        <p:spPr>
          <a:xfrm>
            <a:off x="479150" y="4627225"/>
            <a:ext cx="5134200" cy="1915500"/>
          </a:xfrm>
          <a:prstGeom prst="rect">
            <a:avLst/>
          </a:prstGeom>
          <a:solidFill>
            <a:schemeClr val="lt1"/>
          </a:solid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9" name="Google Shape;199;p3"/>
          <p:cNvSpPr txBox="1"/>
          <p:nvPr/>
        </p:nvSpPr>
        <p:spPr>
          <a:xfrm>
            <a:off x="574404" y="5004772"/>
            <a:ext cx="5039100" cy="1720200"/>
          </a:xfrm>
          <a:prstGeom prst="rect">
            <a:avLst/>
          </a:prstGeom>
          <a:noFill/>
          <a:ln>
            <a:noFill/>
          </a:ln>
        </p:spPr>
        <p:txBody>
          <a:bodyPr anchorCtr="0" anchor="t" bIns="0" lIns="0" spcFirstLastPara="1" rIns="0" wrap="square" tIns="0">
            <a:spAutoFit/>
          </a:bodyPr>
          <a:lstStyle/>
          <a:p>
            <a:pPr indent="-176213" lvl="0" marL="182563" marR="0" rtl="0" algn="l">
              <a:lnSpc>
                <a:spcPct val="107500"/>
              </a:lnSpc>
              <a:spcBef>
                <a:spcPts val="0"/>
              </a:spcBef>
              <a:spcAft>
                <a:spcPts val="0"/>
              </a:spcAft>
              <a:buClr>
                <a:srgbClr val="62A844"/>
              </a:buClr>
              <a:buSzPts val="1500"/>
              <a:buFont typeface="Arial"/>
              <a:buChar char="•"/>
            </a:pPr>
            <a:r>
              <a:rPr lang="en-US" sz="1500">
                <a:solidFill>
                  <a:srgbClr val="262626"/>
                </a:solidFill>
                <a:latin typeface="Calibri"/>
                <a:ea typeface="Calibri"/>
                <a:cs typeface="Calibri"/>
                <a:sym typeface="Calibri"/>
              </a:rPr>
              <a:t>C1 M2 – Seguimiento del rendimiento en materia de sostenibilidad (indicadores clave de rendimiento de energía, residuos y recursos)</a:t>
            </a:r>
            <a:endParaRPr sz="1300"/>
          </a:p>
          <a:p>
            <a:pPr indent="-176213" lvl="0" marL="182563" marR="0" rtl="0" algn="l">
              <a:lnSpc>
                <a:spcPct val="107500"/>
              </a:lnSpc>
              <a:spcBef>
                <a:spcPts val="0"/>
              </a:spcBef>
              <a:spcAft>
                <a:spcPts val="0"/>
              </a:spcAft>
              <a:buClr>
                <a:srgbClr val="62A844"/>
              </a:buClr>
              <a:buSzPts val="1500"/>
              <a:buFont typeface="Arial"/>
              <a:buChar char="•"/>
            </a:pPr>
            <a:r>
              <a:rPr lang="en-US" sz="1500">
                <a:solidFill>
                  <a:srgbClr val="262626"/>
                </a:solidFill>
                <a:latin typeface="Calibri"/>
                <a:ea typeface="Calibri"/>
                <a:cs typeface="Calibri"/>
                <a:sym typeface="Calibri"/>
              </a:rPr>
              <a:t>C3 M1 – Planificación estratégica y rendimiento empresarial</a:t>
            </a:r>
            <a:endParaRPr sz="1300"/>
          </a:p>
          <a:p>
            <a:pPr indent="-176213" lvl="0" marL="182563" marR="0" rtl="0" algn="l">
              <a:lnSpc>
                <a:spcPct val="107500"/>
              </a:lnSpc>
              <a:spcBef>
                <a:spcPts val="0"/>
              </a:spcBef>
              <a:spcAft>
                <a:spcPts val="0"/>
              </a:spcAft>
              <a:buClr>
                <a:srgbClr val="62A844"/>
              </a:buClr>
              <a:buSzPts val="1500"/>
              <a:buFont typeface="Arial"/>
              <a:buChar char="•"/>
            </a:pPr>
            <a:r>
              <a:rPr lang="en-US" sz="1500">
                <a:solidFill>
                  <a:srgbClr val="262626"/>
                </a:solidFill>
                <a:latin typeface="Calibri"/>
                <a:ea typeface="Calibri"/>
                <a:cs typeface="Calibri"/>
                <a:sym typeface="Calibri"/>
              </a:rPr>
              <a:t>C3 M2 – Análisis de marketing y conocimiento del cliente</a:t>
            </a:r>
            <a:endParaRPr sz="1300"/>
          </a:p>
          <a:p>
            <a:pPr indent="-176213" lvl="0" marL="182563" marR="0" rtl="0" algn="l">
              <a:lnSpc>
                <a:spcPct val="107500"/>
              </a:lnSpc>
              <a:spcBef>
                <a:spcPts val="0"/>
              </a:spcBef>
              <a:spcAft>
                <a:spcPts val="0"/>
              </a:spcAft>
              <a:buClr>
                <a:srgbClr val="62A844"/>
              </a:buClr>
              <a:buSzPts val="1500"/>
              <a:buFont typeface="Arial"/>
              <a:buChar char="•"/>
            </a:pPr>
            <a:r>
              <a:rPr lang="en-US" sz="1500">
                <a:solidFill>
                  <a:srgbClr val="262626"/>
                </a:solidFill>
                <a:latin typeface="Calibri"/>
                <a:ea typeface="Calibri"/>
                <a:cs typeface="Calibri"/>
                <a:sym typeface="Calibri"/>
              </a:rPr>
              <a:t>C3 M3 – Innovación y mejora continua</a:t>
            </a:r>
            <a:br>
              <a:rPr lang="en-US" sz="1500">
                <a:solidFill>
                  <a:schemeClr val="dk1"/>
                </a:solidFill>
                <a:latin typeface="Calibri"/>
                <a:ea typeface="Calibri"/>
                <a:cs typeface="Calibri"/>
                <a:sym typeface="Calibri"/>
              </a:rPr>
            </a:br>
            <a:endParaRPr b="0" i="0" sz="1500">
              <a:solidFill>
                <a:srgbClr val="262626"/>
              </a:solidFill>
              <a:latin typeface="Calibri"/>
              <a:ea typeface="Calibri"/>
              <a:cs typeface="Calibri"/>
              <a:sym typeface="Calibri"/>
            </a:endParaRPr>
          </a:p>
        </p:txBody>
      </p:sp>
      <p:sp>
        <p:nvSpPr>
          <p:cNvPr id="200" name="Google Shape;200;p3"/>
          <p:cNvSpPr txBox="1"/>
          <p:nvPr/>
        </p:nvSpPr>
        <p:spPr>
          <a:xfrm>
            <a:off x="574405" y="4696931"/>
            <a:ext cx="3467100" cy="294900"/>
          </a:xfrm>
          <a:prstGeom prst="rect">
            <a:avLst/>
          </a:prstGeom>
          <a:noFill/>
          <a:ln>
            <a:noFill/>
          </a:ln>
        </p:spPr>
        <p:txBody>
          <a:bodyPr anchorCtr="0" anchor="t" bIns="0" lIns="0" spcFirstLastPara="1" rIns="0" wrap="square" tIns="0">
            <a:spAutoFit/>
          </a:bodyPr>
          <a:lstStyle/>
          <a:p>
            <a:pPr indent="0" lvl="0" marL="0" marR="0" rtl="0" algn="l">
              <a:lnSpc>
                <a:spcPct val="95833"/>
              </a:lnSpc>
              <a:spcBef>
                <a:spcPts val="0"/>
              </a:spcBef>
              <a:spcAft>
                <a:spcPts val="0"/>
              </a:spcAft>
              <a:buNone/>
            </a:pPr>
            <a:r>
              <a:rPr b="1" i="0" lang="en-US" sz="2000">
                <a:solidFill>
                  <a:srgbClr val="0289AE"/>
                </a:solidFill>
                <a:latin typeface="Calibri"/>
                <a:ea typeface="Calibri"/>
                <a:cs typeface="Calibri"/>
                <a:sym typeface="Calibri"/>
              </a:rPr>
              <a:t>Amplía o se relaciona con</a:t>
            </a:r>
            <a:endParaRPr sz="1000"/>
          </a:p>
        </p:txBody>
      </p:sp>
      <p:pic>
        <p:nvPicPr>
          <p:cNvPr id="201" name="Google Shape;201;p3"/>
          <p:cNvPicPr preferRelativeResize="0"/>
          <p:nvPr/>
        </p:nvPicPr>
        <p:blipFill rotWithShape="1">
          <a:blip r:embed="rId4">
            <a:alphaModFix/>
          </a:blip>
          <a:srcRect b="0" l="0" r="0" t="0"/>
          <a:stretch/>
        </p:blipFill>
        <p:spPr>
          <a:xfrm>
            <a:off x="4354795" y="2644750"/>
            <a:ext cx="3256797" cy="1915499"/>
          </a:xfrm>
          <a:prstGeom prst="rect">
            <a:avLst/>
          </a:prstGeom>
          <a:noFill/>
          <a:ln>
            <a:noFill/>
          </a:ln>
        </p:spPr>
      </p:pic>
      <p:pic>
        <p:nvPicPr>
          <p:cNvPr id="202" name="Google Shape;202;p3"/>
          <p:cNvPicPr preferRelativeResize="0"/>
          <p:nvPr/>
        </p:nvPicPr>
        <p:blipFill rotWithShape="1">
          <a:blip r:embed="rId5">
            <a:alphaModFix/>
          </a:blip>
          <a:srcRect b="0" l="0" r="0" t="0"/>
          <a:stretch/>
        </p:blipFill>
        <p:spPr>
          <a:xfrm>
            <a:off x="5744954" y="4648246"/>
            <a:ext cx="4673350" cy="2064137"/>
          </a:xfrm>
          <a:prstGeom prst="rect">
            <a:avLst/>
          </a:prstGeom>
          <a:noFill/>
          <a:ln>
            <a:noFill/>
          </a:ln>
        </p:spPr>
      </p:pic>
      <p:pic>
        <p:nvPicPr>
          <p:cNvPr id="203" name="Google Shape;203;p3"/>
          <p:cNvPicPr preferRelativeResize="0"/>
          <p:nvPr/>
        </p:nvPicPr>
        <p:blipFill rotWithShape="1">
          <a:blip r:embed="rId6">
            <a:alphaModFix/>
          </a:blip>
          <a:srcRect b="0" l="0" r="0" t="0"/>
          <a:stretch/>
        </p:blipFill>
        <p:spPr>
          <a:xfrm>
            <a:off x="7783994" y="2600780"/>
            <a:ext cx="3075294" cy="1969267"/>
          </a:xfrm>
          <a:prstGeom prst="rect">
            <a:avLst/>
          </a:prstGeom>
          <a:noFill/>
          <a:ln>
            <a:noFill/>
          </a:ln>
        </p:spPr>
      </p:pic>
      <p:pic>
        <p:nvPicPr>
          <p:cNvPr id="204" name="Google Shape;204;p3"/>
          <p:cNvPicPr preferRelativeResize="0"/>
          <p:nvPr/>
        </p:nvPicPr>
        <p:blipFill>
          <a:blip r:embed="rId7">
            <a:alphaModFix/>
          </a:blip>
          <a:stretch>
            <a:fillRect/>
          </a:stretch>
        </p:blipFill>
        <p:spPr>
          <a:xfrm>
            <a:off x="9333488" y="-18004"/>
            <a:ext cx="2864707" cy="318924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4"/>
          <p:cNvSpPr/>
          <p:nvPr/>
        </p:nvSpPr>
        <p:spPr>
          <a:xfrm rot="10800000">
            <a:off x="0" y="-11486"/>
            <a:ext cx="12185500" cy="1129023"/>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Calibri"/>
              <a:ea typeface="Calibri"/>
              <a:cs typeface="Calibri"/>
              <a:sym typeface="Calibri"/>
            </a:endParaRPr>
          </a:p>
        </p:txBody>
      </p:sp>
      <p:sp>
        <p:nvSpPr>
          <p:cNvPr id="210" name="Google Shape;210;p4"/>
          <p:cNvSpPr txBox="1"/>
          <p:nvPr/>
        </p:nvSpPr>
        <p:spPr>
          <a:xfrm>
            <a:off x="579277" y="1563461"/>
            <a:ext cx="2011524" cy="2831124"/>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289AE"/>
              </a:buClr>
              <a:buSzPts val="2500"/>
              <a:buFont typeface="Arial"/>
              <a:buNone/>
            </a:pPr>
            <a:r>
              <a:rPr b="1" lang="en-US" sz="2500">
                <a:solidFill>
                  <a:srgbClr val="0289AE"/>
                </a:solidFill>
                <a:latin typeface="Calibri"/>
                <a:ea typeface="Calibri"/>
                <a:cs typeface="Calibri"/>
                <a:sym typeface="Calibri"/>
              </a:rPr>
              <a:t>Lo que conseguirá:</a:t>
            </a:r>
            <a:endParaRPr/>
          </a:p>
          <a:p>
            <a:pPr indent="0" lvl="0" marL="0" marR="0" rtl="0" algn="l">
              <a:lnSpc>
                <a:spcPct val="90000"/>
              </a:lnSpc>
              <a:spcBef>
                <a:spcPts val="1000"/>
              </a:spcBef>
              <a:spcAft>
                <a:spcPts val="0"/>
              </a:spcAft>
              <a:buClr>
                <a:schemeClr val="dk1"/>
              </a:buClr>
              <a:buSzPts val="2500"/>
              <a:buFont typeface="Arial"/>
              <a:buNone/>
            </a:pPr>
            <a:r>
              <a:t/>
            </a:r>
            <a:endParaRPr b="1" sz="2500">
              <a:solidFill>
                <a:srgbClr val="0289AE"/>
              </a:solidFill>
              <a:latin typeface="Calibri"/>
              <a:ea typeface="Calibri"/>
              <a:cs typeface="Calibri"/>
              <a:sym typeface="Calibri"/>
            </a:endParaRPr>
          </a:p>
        </p:txBody>
      </p:sp>
      <p:sp>
        <p:nvSpPr>
          <p:cNvPr id="211" name="Google Shape;211;p4"/>
          <p:cNvSpPr/>
          <p:nvPr/>
        </p:nvSpPr>
        <p:spPr>
          <a:xfrm rot="5400000">
            <a:off x="1314218" y="276245"/>
            <a:ext cx="108000" cy="1685648"/>
          </a:xfrm>
          <a:custGeom>
            <a:rect b="b" l="l" r="r" t="t"/>
            <a:pathLst>
              <a:path extrusionOk="0" h="260044" w="30700">
                <a:moveTo>
                  <a:pt x="0" y="0"/>
                </a:moveTo>
                <a:lnTo>
                  <a:pt x="30701" y="0"/>
                </a:lnTo>
                <a:lnTo>
                  <a:pt x="30701" y="260044"/>
                </a:lnTo>
                <a:lnTo>
                  <a:pt x="0" y="260044"/>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12" name="Google Shape;212;p4"/>
          <p:cNvSpPr txBox="1"/>
          <p:nvPr/>
        </p:nvSpPr>
        <p:spPr>
          <a:xfrm>
            <a:off x="579276" y="281934"/>
            <a:ext cx="6928403" cy="988108"/>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3600"/>
              <a:buFont typeface="Arial"/>
              <a:buNone/>
            </a:pPr>
            <a:r>
              <a:rPr b="1" lang="en-US" sz="3600">
                <a:solidFill>
                  <a:schemeClr val="lt1"/>
                </a:solidFill>
                <a:latin typeface="Calibri"/>
                <a:ea typeface="Calibri"/>
                <a:cs typeface="Calibri"/>
                <a:sym typeface="Calibri"/>
              </a:rPr>
              <a:t>Objetivos de aprendizaje</a:t>
            </a:r>
            <a:endParaRPr/>
          </a:p>
        </p:txBody>
      </p:sp>
      <p:sp>
        <p:nvSpPr>
          <p:cNvPr id="213" name="Google Shape;213;p4"/>
          <p:cNvSpPr txBox="1"/>
          <p:nvPr/>
        </p:nvSpPr>
        <p:spPr>
          <a:xfrm>
            <a:off x="3275831" y="1374865"/>
            <a:ext cx="8337000" cy="49134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90000"/>
              </a:lnSpc>
              <a:spcBef>
                <a:spcPts val="0"/>
              </a:spcBef>
              <a:spcAft>
                <a:spcPts val="0"/>
              </a:spcAft>
              <a:buClr>
                <a:srgbClr val="62A844"/>
              </a:buClr>
              <a:buSzPts val="2200"/>
              <a:buFont typeface="Arial"/>
              <a:buChar char="•"/>
            </a:pPr>
            <a:r>
              <a:rPr b="1" lang="en-US" sz="2200">
                <a:solidFill>
                  <a:srgbClr val="262626"/>
                </a:solidFill>
                <a:latin typeface="Calibri"/>
                <a:ea typeface="Calibri"/>
                <a:cs typeface="Calibri"/>
                <a:sym typeface="Calibri"/>
              </a:rPr>
              <a:t>Unidad 1 – Comprender los datos y los KPI: </a:t>
            </a:r>
            <a:r>
              <a:rPr lang="en-US" sz="2200">
                <a:solidFill>
                  <a:srgbClr val="262626"/>
                </a:solidFill>
                <a:latin typeface="Calibri"/>
                <a:ea typeface="Calibri"/>
                <a:cs typeface="Calibri"/>
                <a:sym typeface="Calibri"/>
              </a:rPr>
              <a:t>Identificar las cifras clave del sector hotelero (ocupación, ADR, RevPAR, desperdicio de alimentos por comensal) y de dónde proceden</a:t>
            </a:r>
            <a:endParaRPr/>
          </a:p>
          <a:p>
            <a:pPr indent="-342900" lvl="0" marL="342900" marR="0" rtl="0" algn="l">
              <a:lnSpc>
                <a:spcPct val="90000"/>
              </a:lnSpc>
              <a:spcBef>
                <a:spcPts val="1200"/>
              </a:spcBef>
              <a:spcAft>
                <a:spcPts val="0"/>
              </a:spcAft>
              <a:buClr>
                <a:srgbClr val="62A844"/>
              </a:buClr>
              <a:buSzPts val="2200"/>
              <a:buFont typeface="Arial"/>
              <a:buChar char="•"/>
            </a:pPr>
            <a:r>
              <a:rPr b="1" lang="en-US" sz="2200">
                <a:solidFill>
                  <a:srgbClr val="262626"/>
                </a:solidFill>
                <a:latin typeface="Calibri"/>
                <a:ea typeface="Calibri"/>
                <a:cs typeface="Calibri"/>
                <a:sym typeface="Calibri"/>
              </a:rPr>
              <a:t>Unidad 2 – Trabajar con hojas de cálculo: </a:t>
            </a:r>
            <a:r>
              <a:rPr lang="en-US" sz="2200">
                <a:solidFill>
                  <a:srgbClr val="262626"/>
                </a:solidFill>
                <a:latin typeface="Calibri"/>
                <a:ea typeface="Calibri"/>
                <a:cs typeface="Calibri"/>
                <a:sym typeface="Calibri"/>
              </a:rPr>
              <a:t>Utilizar funciones de ordenación, filtrado, fórmulas y gráficos para convertir datos brutos en información clara</a:t>
            </a:r>
            <a:endParaRPr/>
          </a:p>
          <a:p>
            <a:pPr indent="-342900" lvl="0" marL="342900" marR="0" rtl="0" algn="l">
              <a:lnSpc>
                <a:spcPct val="90000"/>
              </a:lnSpc>
              <a:spcBef>
                <a:spcPts val="1200"/>
              </a:spcBef>
              <a:spcAft>
                <a:spcPts val="0"/>
              </a:spcAft>
              <a:buClr>
                <a:srgbClr val="62A844"/>
              </a:buClr>
              <a:buSzPts val="2200"/>
              <a:buFont typeface="Arial"/>
              <a:buChar char="•"/>
            </a:pPr>
            <a:r>
              <a:rPr b="1" lang="en-US" sz="2200">
                <a:solidFill>
                  <a:srgbClr val="262626"/>
                </a:solidFill>
                <a:latin typeface="Calibri"/>
                <a:ea typeface="Calibri"/>
                <a:cs typeface="Calibri"/>
                <a:sym typeface="Calibri"/>
              </a:rPr>
              <a:t>Unidad 3 – Aplicar los datos a la toma de decisiones: </a:t>
            </a:r>
            <a:r>
              <a:rPr lang="en-US" sz="2200">
                <a:solidFill>
                  <a:srgbClr val="262626"/>
                </a:solidFill>
                <a:latin typeface="Calibri"/>
                <a:ea typeface="Calibri"/>
                <a:cs typeface="Calibri"/>
                <a:sym typeface="Calibri"/>
              </a:rPr>
              <a:t>Comparar opciones de precios, dotación de personal y sostenibilidad utilizando casos reales</a:t>
            </a:r>
            <a:endParaRPr/>
          </a:p>
          <a:p>
            <a:pPr indent="-342900" lvl="0" marL="342900" marR="0" rtl="0" algn="l">
              <a:lnSpc>
                <a:spcPct val="90000"/>
              </a:lnSpc>
              <a:spcBef>
                <a:spcPts val="1200"/>
              </a:spcBef>
              <a:spcAft>
                <a:spcPts val="0"/>
              </a:spcAft>
              <a:buClr>
                <a:srgbClr val="62A844"/>
              </a:buClr>
              <a:buSzPts val="2200"/>
              <a:buFont typeface="Arial"/>
              <a:buChar char="•"/>
            </a:pPr>
            <a:r>
              <a:rPr b="1" lang="en-US" sz="2200">
                <a:solidFill>
                  <a:srgbClr val="262626"/>
                </a:solidFill>
                <a:latin typeface="Calibri"/>
                <a:ea typeface="Calibri"/>
                <a:cs typeface="Calibri"/>
                <a:sym typeface="Calibri"/>
              </a:rPr>
              <a:t>Unidad 4 – Crear una cultura de datos: </a:t>
            </a:r>
            <a:r>
              <a:rPr lang="en-US" sz="2200">
                <a:solidFill>
                  <a:srgbClr val="262626"/>
                </a:solidFill>
                <a:latin typeface="Calibri"/>
                <a:ea typeface="Calibri"/>
                <a:cs typeface="Calibri"/>
                <a:sym typeface="Calibri"/>
              </a:rPr>
              <a:t>Establecer rutinas sencillas que hagan que las prácticas basadas en datos sean algo habitual en tu equipo</a:t>
            </a:r>
            <a:endParaRPr/>
          </a:p>
          <a:p>
            <a:pPr indent="0" lvl="0" marL="355600" marR="0" rtl="0" algn="l">
              <a:lnSpc>
                <a:spcPct val="90000"/>
              </a:lnSpc>
              <a:spcBef>
                <a:spcPts val="1200"/>
              </a:spcBef>
              <a:spcAft>
                <a:spcPts val="0"/>
              </a:spcAft>
              <a:buClr>
                <a:srgbClr val="62A844"/>
              </a:buClr>
              <a:buSzPts val="2200"/>
              <a:buFont typeface="Arial"/>
              <a:buNone/>
            </a:pPr>
            <a:br>
              <a:rPr lang="en-US" sz="2200">
                <a:solidFill>
                  <a:srgbClr val="262626"/>
                </a:solidFill>
                <a:latin typeface="Calibri"/>
                <a:ea typeface="Calibri"/>
                <a:cs typeface="Calibri"/>
                <a:sym typeface="Calibri"/>
              </a:rPr>
            </a:br>
            <a:r>
              <a:rPr b="1" lang="en-US" sz="2200">
                <a:solidFill>
                  <a:srgbClr val="262626"/>
                </a:solidFill>
                <a:latin typeface="Calibri"/>
                <a:ea typeface="Calibri"/>
                <a:cs typeface="Calibri"/>
                <a:sym typeface="Calibri"/>
              </a:rPr>
              <a:t>Resultado general: </a:t>
            </a:r>
            <a:r>
              <a:rPr lang="en-US" sz="2200">
                <a:solidFill>
                  <a:srgbClr val="262626"/>
                </a:solidFill>
                <a:latin typeface="Calibri"/>
                <a:ea typeface="Calibri"/>
                <a:cs typeface="Calibri"/>
                <a:sym typeface="Calibri"/>
              </a:rPr>
              <a:t>Al finalizar, contará con habilidades prácticas en el manejo de datos y un plan de acción sencillo para su negocio</a:t>
            </a:r>
            <a:endParaRPr/>
          </a:p>
          <a:p>
            <a:pPr indent="-203200" lvl="0" marL="342900" marR="0" rtl="0" algn="l">
              <a:lnSpc>
                <a:spcPct val="90000"/>
              </a:lnSpc>
              <a:spcBef>
                <a:spcPts val="1200"/>
              </a:spcBef>
              <a:spcAft>
                <a:spcPts val="0"/>
              </a:spcAft>
              <a:buClr>
                <a:srgbClr val="62A844"/>
              </a:buClr>
              <a:buSzPts val="2200"/>
              <a:buFont typeface="Arial"/>
              <a:buNone/>
            </a:pPr>
            <a:r>
              <a:t/>
            </a:r>
            <a:endParaRPr sz="2200">
              <a:solidFill>
                <a:srgbClr val="262626"/>
              </a:solidFill>
              <a:latin typeface="Calibri"/>
              <a:ea typeface="Calibri"/>
              <a:cs typeface="Calibri"/>
              <a:sym typeface="Calibri"/>
            </a:endParaRPr>
          </a:p>
        </p:txBody>
      </p:sp>
      <p:sp>
        <p:nvSpPr>
          <p:cNvPr id="214" name="Google Shape;214;p4"/>
          <p:cNvSpPr/>
          <p:nvPr/>
        </p:nvSpPr>
        <p:spPr>
          <a:xfrm>
            <a:off x="1633841" y="2772712"/>
            <a:ext cx="1154401" cy="656288"/>
          </a:xfrm>
          <a:custGeom>
            <a:rect b="b" l="l" r="r" t="t"/>
            <a:pathLst>
              <a:path extrusionOk="0" h="589562" w="1037030">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215" name="Google Shape;215;p4"/>
          <p:cNvPicPr preferRelativeResize="0"/>
          <p:nvPr/>
        </p:nvPicPr>
        <p:blipFill>
          <a:blip r:embed="rId3">
            <a:alphaModFix/>
          </a:blip>
          <a:stretch>
            <a:fillRect/>
          </a:stretch>
        </p:blipFill>
        <p:spPr>
          <a:xfrm>
            <a:off x="8395425" y="-676050"/>
            <a:ext cx="3790075" cy="17935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5"/>
          <p:cNvSpPr txBox="1"/>
          <p:nvPr/>
        </p:nvSpPr>
        <p:spPr>
          <a:xfrm>
            <a:off x="540000" y="1568474"/>
            <a:ext cx="10800000" cy="307777"/>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1" lang="en-US" sz="2000">
                <a:solidFill>
                  <a:srgbClr val="262626"/>
                </a:solidFill>
                <a:latin typeface="Calibri"/>
                <a:ea typeface="Calibri"/>
                <a:cs typeface="Calibri"/>
                <a:sym typeface="Calibri"/>
              </a:rPr>
              <a:t>Siete términos utilizados a lo largo del programa. Las definiciones son las mismas en todos los módulos.</a:t>
            </a:r>
            <a:endParaRPr/>
          </a:p>
        </p:txBody>
      </p:sp>
      <p:sp>
        <p:nvSpPr>
          <p:cNvPr id="221" name="Google Shape;221;p5"/>
          <p:cNvSpPr/>
          <p:nvPr/>
        </p:nvSpPr>
        <p:spPr>
          <a:xfrm>
            <a:off x="468000" y="2020529"/>
            <a:ext cx="10908000" cy="427148"/>
          </a:xfrm>
          <a:prstGeom prst="rect">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222" name="Google Shape;222;p5"/>
          <p:cNvSpPr/>
          <p:nvPr/>
        </p:nvSpPr>
        <p:spPr>
          <a:xfrm>
            <a:off x="468000" y="2447676"/>
            <a:ext cx="10908000" cy="503999"/>
          </a:xfrm>
          <a:prstGeom prst="rect">
            <a:avLst/>
          </a:prstGeom>
          <a:solidFill>
            <a:srgbClr val="F5F5F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223" name="Google Shape;223;p5"/>
          <p:cNvSpPr txBox="1"/>
          <p:nvPr/>
        </p:nvSpPr>
        <p:spPr>
          <a:xfrm>
            <a:off x="540000" y="2576565"/>
            <a:ext cx="1476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62A844"/>
                </a:solidFill>
                <a:latin typeface="Calibri"/>
                <a:ea typeface="Calibri"/>
                <a:cs typeface="Calibri"/>
                <a:sym typeface="Calibri"/>
              </a:rPr>
              <a:t>«Greenwashing»</a:t>
            </a:r>
            <a:endParaRPr/>
          </a:p>
        </p:txBody>
      </p:sp>
      <p:sp>
        <p:nvSpPr>
          <p:cNvPr id="224" name="Google Shape;224;p5"/>
          <p:cNvSpPr txBox="1"/>
          <p:nvPr/>
        </p:nvSpPr>
        <p:spPr>
          <a:xfrm>
            <a:off x="2232000" y="2507316"/>
            <a:ext cx="6984000" cy="384721"/>
          </a:xfrm>
          <a:prstGeom prst="rect">
            <a:avLst/>
          </a:prstGeom>
          <a:noFill/>
          <a:ln>
            <a:noFill/>
          </a:ln>
        </p:spPr>
        <p:txBody>
          <a:bodyPr anchorCtr="0" anchor="ctr" bIns="0" lIns="0" spcFirstLastPara="1" rIns="0" wrap="square" tIns="0">
            <a:spAutoFit/>
          </a:bodyPr>
          <a:lstStyle/>
          <a:p>
            <a:pPr indent="0" lvl="0" marL="0" marR="0" rtl="0" algn="l">
              <a:lnSpc>
                <a:spcPct val="113846"/>
              </a:lnSpc>
              <a:spcBef>
                <a:spcPts val="0"/>
              </a:spcBef>
              <a:spcAft>
                <a:spcPts val="0"/>
              </a:spcAft>
              <a:buNone/>
            </a:pPr>
            <a:r>
              <a:rPr b="0" i="0" lang="en-US" sz="1300">
                <a:solidFill>
                  <a:srgbClr val="1C1C1C"/>
                </a:solidFill>
                <a:latin typeface="Calibri"/>
                <a:ea typeface="Calibri"/>
                <a:cs typeface="Calibri"/>
                <a:sym typeface="Calibri"/>
              </a:rPr>
              <a:t>Realizar afirmaciones sobre sostenibilidad que son exageradas, imposibles de verificar o carecen de fundamento, ya sea de forma intencionada o por omisión.</a:t>
            </a:r>
            <a:endParaRPr/>
          </a:p>
        </p:txBody>
      </p:sp>
      <p:sp>
        <p:nvSpPr>
          <p:cNvPr id="225" name="Google Shape;225;p5"/>
          <p:cNvSpPr txBox="1"/>
          <p:nvPr/>
        </p:nvSpPr>
        <p:spPr>
          <a:xfrm>
            <a:off x="9774900" y="2591954"/>
            <a:ext cx="201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1" lang="en-US" sz="1400">
                <a:solidFill>
                  <a:srgbClr val="555555"/>
                </a:solidFill>
                <a:latin typeface="Calibri"/>
                <a:ea typeface="Calibri"/>
                <a:cs typeface="Calibri"/>
                <a:sym typeface="Calibri"/>
              </a:rPr>
              <a:t>C3 M2</a:t>
            </a:r>
            <a:endParaRPr/>
          </a:p>
        </p:txBody>
      </p:sp>
      <p:sp>
        <p:nvSpPr>
          <p:cNvPr id="226" name="Google Shape;226;p5"/>
          <p:cNvSpPr txBox="1"/>
          <p:nvPr/>
        </p:nvSpPr>
        <p:spPr>
          <a:xfrm>
            <a:off x="540000" y="3080564"/>
            <a:ext cx="1476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62A844"/>
                </a:solidFill>
                <a:latin typeface="Calibri"/>
                <a:ea typeface="Calibri"/>
                <a:cs typeface="Calibri"/>
                <a:sym typeface="Calibri"/>
              </a:rPr>
              <a:t>ESG</a:t>
            </a:r>
            <a:endParaRPr/>
          </a:p>
        </p:txBody>
      </p:sp>
      <p:sp>
        <p:nvSpPr>
          <p:cNvPr id="227" name="Google Shape;227;p5"/>
          <p:cNvSpPr txBox="1"/>
          <p:nvPr/>
        </p:nvSpPr>
        <p:spPr>
          <a:xfrm>
            <a:off x="2232000" y="3011314"/>
            <a:ext cx="6984000" cy="384721"/>
          </a:xfrm>
          <a:prstGeom prst="rect">
            <a:avLst/>
          </a:prstGeom>
          <a:noFill/>
          <a:ln>
            <a:noFill/>
          </a:ln>
        </p:spPr>
        <p:txBody>
          <a:bodyPr anchorCtr="0" anchor="ctr" bIns="0" lIns="0" spcFirstLastPara="1" rIns="0" wrap="square" tIns="0">
            <a:spAutoFit/>
          </a:bodyPr>
          <a:lstStyle/>
          <a:p>
            <a:pPr indent="0" lvl="0" marL="0" marR="0" rtl="0" algn="l">
              <a:lnSpc>
                <a:spcPct val="113846"/>
              </a:lnSpc>
              <a:spcBef>
                <a:spcPts val="0"/>
              </a:spcBef>
              <a:spcAft>
                <a:spcPts val="0"/>
              </a:spcAft>
              <a:buNone/>
            </a:pPr>
            <a:r>
              <a:rPr b="0" i="0" lang="en-US" sz="1300">
                <a:solidFill>
                  <a:srgbClr val="1C1C1C"/>
                </a:solidFill>
                <a:latin typeface="Calibri"/>
                <a:ea typeface="Calibri"/>
                <a:cs typeface="Calibri"/>
                <a:sym typeface="Calibri"/>
              </a:rPr>
              <a:t>Medioambiental, Social y de Gobernanza: los tres pilares utilizados para evaluar el rendimiento no financiero de una empresa y su impacto más amplio.</a:t>
            </a:r>
            <a:endParaRPr/>
          </a:p>
        </p:txBody>
      </p:sp>
      <p:sp>
        <p:nvSpPr>
          <p:cNvPr id="228" name="Google Shape;228;p5"/>
          <p:cNvSpPr txBox="1"/>
          <p:nvPr/>
        </p:nvSpPr>
        <p:spPr>
          <a:xfrm>
            <a:off x="9774900" y="3095953"/>
            <a:ext cx="201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1" lang="en-US" sz="1400">
                <a:solidFill>
                  <a:srgbClr val="555555"/>
                </a:solidFill>
                <a:latin typeface="Calibri"/>
                <a:ea typeface="Calibri"/>
                <a:cs typeface="Calibri"/>
                <a:sym typeface="Calibri"/>
              </a:rPr>
              <a:t>C3 M1</a:t>
            </a:r>
            <a:endParaRPr/>
          </a:p>
        </p:txBody>
      </p:sp>
      <p:sp>
        <p:nvSpPr>
          <p:cNvPr id="229" name="Google Shape;229;p5"/>
          <p:cNvSpPr/>
          <p:nvPr/>
        </p:nvSpPr>
        <p:spPr>
          <a:xfrm>
            <a:off x="468000" y="3455674"/>
            <a:ext cx="10908000" cy="503999"/>
          </a:xfrm>
          <a:prstGeom prst="rect">
            <a:avLst/>
          </a:prstGeom>
          <a:solidFill>
            <a:srgbClr val="F5F5F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230" name="Google Shape;230;p5"/>
          <p:cNvSpPr txBox="1"/>
          <p:nvPr/>
        </p:nvSpPr>
        <p:spPr>
          <a:xfrm>
            <a:off x="540000" y="3584563"/>
            <a:ext cx="1476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62A844"/>
                </a:solidFill>
                <a:latin typeface="Calibri"/>
                <a:ea typeface="Calibri"/>
                <a:cs typeface="Calibri"/>
                <a:sym typeface="Calibri"/>
              </a:rPr>
              <a:t>Empujón</a:t>
            </a:r>
            <a:endParaRPr/>
          </a:p>
        </p:txBody>
      </p:sp>
      <p:sp>
        <p:nvSpPr>
          <p:cNvPr id="231" name="Google Shape;231;p5"/>
          <p:cNvSpPr txBox="1"/>
          <p:nvPr/>
        </p:nvSpPr>
        <p:spPr>
          <a:xfrm>
            <a:off x="2232000" y="3515313"/>
            <a:ext cx="6984000" cy="384721"/>
          </a:xfrm>
          <a:prstGeom prst="rect">
            <a:avLst/>
          </a:prstGeom>
          <a:noFill/>
          <a:ln>
            <a:noFill/>
          </a:ln>
        </p:spPr>
        <p:txBody>
          <a:bodyPr anchorCtr="0" anchor="ctr" bIns="0" lIns="0" spcFirstLastPara="1" rIns="0" wrap="square" tIns="0">
            <a:spAutoFit/>
          </a:bodyPr>
          <a:lstStyle/>
          <a:p>
            <a:pPr indent="0" lvl="0" marL="0" marR="0" rtl="0" algn="l">
              <a:lnSpc>
                <a:spcPct val="113846"/>
              </a:lnSpc>
              <a:spcBef>
                <a:spcPts val="0"/>
              </a:spcBef>
              <a:spcAft>
                <a:spcPts val="0"/>
              </a:spcAft>
              <a:buNone/>
            </a:pPr>
            <a:r>
              <a:rPr b="0" i="0" lang="en-US" sz="1300">
                <a:solidFill>
                  <a:srgbClr val="1C1C1C"/>
                </a:solidFill>
                <a:latin typeface="Calibri"/>
                <a:ea typeface="Calibri"/>
                <a:cs typeface="Calibri"/>
                <a:sym typeface="Calibri"/>
              </a:rPr>
              <a:t>Un pequeño cambio en la forma en que se presenta una opción (una opción predeterminada, un recordatorio, la disposición física) que modifica el comportamiento sin restringir la elección.</a:t>
            </a:r>
            <a:endParaRPr/>
          </a:p>
        </p:txBody>
      </p:sp>
      <p:sp>
        <p:nvSpPr>
          <p:cNvPr id="232" name="Google Shape;232;p5"/>
          <p:cNvSpPr txBox="1"/>
          <p:nvPr/>
        </p:nvSpPr>
        <p:spPr>
          <a:xfrm>
            <a:off x="9774900" y="3599952"/>
            <a:ext cx="201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1" lang="en-US" sz="1400">
                <a:solidFill>
                  <a:srgbClr val="555555"/>
                </a:solidFill>
                <a:latin typeface="Calibri"/>
                <a:ea typeface="Calibri"/>
                <a:cs typeface="Calibri"/>
                <a:sym typeface="Calibri"/>
              </a:rPr>
              <a:t>C1 M3</a:t>
            </a:r>
            <a:endParaRPr/>
          </a:p>
        </p:txBody>
      </p:sp>
      <p:sp>
        <p:nvSpPr>
          <p:cNvPr id="233" name="Google Shape;233;p5"/>
          <p:cNvSpPr txBox="1"/>
          <p:nvPr/>
        </p:nvSpPr>
        <p:spPr>
          <a:xfrm>
            <a:off x="540000" y="4088562"/>
            <a:ext cx="1476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62A844"/>
                </a:solidFill>
                <a:latin typeface="Calibri"/>
                <a:ea typeface="Calibri"/>
                <a:cs typeface="Calibri"/>
                <a:sym typeface="Calibri"/>
              </a:rPr>
              <a:t>Transición doble</a:t>
            </a:r>
            <a:endParaRPr/>
          </a:p>
        </p:txBody>
      </p:sp>
      <p:sp>
        <p:nvSpPr>
          <p:cNvPr id="234" name="Google Shape;234;p5"/>
          <p:cNvSpPr txBox="1"/>
          <p:nvPr/>
        </p:nvSpPr>
        <p:spPr>
          <a:xfrm>
            <a:off x="2232000" y="4019313"/>
            <a:ext cx="6984000" cy="384721"/>
          </a:xfrm>
          <a:prstGeom prst="rect">
            <a:avLst/>
          </a:prstGeom>
          <a:noFill/>
          <a:ln>
            <a:noFill/>
          </a:ln>
        </p:spPr>
        <p:txBody>
          <a:bodyPr anchorCtr="0" anchor="ctr" bIns="0" lIns="0" spcFirstLastPara="1" rIns="0" wrap="square" tIns="0">
            <a:spAutoFit/>
          </a:bodyPr>
          <a:lstStyle/>
          <a:p>
            <a:pPr indent="0" lvl="0" marL="0" marR="0" rtl="0" algn="l">
              <a:lnSpc>
                <a:spcPct val="113846"/>
              </a:lnSpc>
              <a:spcBef>
                <a:spcPts val="0"/>
              </a:spcBef>
              <a:spcAft>
                <a:spcPts val="0"/>
              </a:spcAft>
              <a:buNone/>
            </a:pPr>
            <a:r>
              <a:rPr b="0" i="0" lang="en-US" sz="1300">
                <a:solidFill>
                  <a:srgbClr val="1C1C1C"/>
                </a:solidFill>
                <a:latin typeface="Calibri"/>
                <a:ea typeface="Calibri"/>
                <a:cs typeface="Calibri"/>
                <a:sym typeface="Calibri"/>
              </a:rPr>
              <a:t>Impulsar conjuntamente la transformación digital y la transición ecológica para que ambas se refuercen mutuamente en las pymes.</a:t>
            </a:r>
            <a:endParaRPr/>
          </a:p>
        </p:txBody>
      </p:sp>
      <p:sp>
        <p:nvSpPr>
          <p:cNvPr id="235" name="Google Shape;235;p5"/>
          <p:cNvSpPr txBox="1"/>
          <p:nvPr/>
        </p:nvSpPr>
        <p:spPr>
          <a:xfrm>
            <a:off x="9774900" y="4103951"/>
            <a:ext cx="201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1" lang="en-US" sz="1400">
                <a:solidFill>
                  <a:srgbClr val="555555"/>
                </a:solidFill>
                <a:latin typeface="Calibri"/>
                <a:ea typeface="Calibri"/>
                <a:cs typeface="Calibri"/>
                <a:sym typeface="Calibri"/>
              </a:rPr>
              <a:t>C3 M1</a:t>
            </a:r>
            <a:endParaRPr/>
          </a:p>
        </p:txBody>
      </p:sp>
      <p:sp>
        <p:nvSpPr>
          <p:cNvPr id="236" name="Google Shape;236;p5"/>
          <p:cNvSpPr/>
          <p:nvPr/>
        </p:nvSpPr>
        <p:spPr>
          <a:xfrm>
            <a:off x="468000" y="4463672"/>
            <a:ext cx="10908000" cy="503999"/>
          </a:xfrm>
          <a:prstGeom prst="rect">
            <a:avLst/>
          </a:prstGeom>
          <a:solidFill>
            <a:srgbClr val="F5F5F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237" name="Google Shape;237;p5"/>
          <p:cNvSpPr txBox="1"/>
          <p:nvPr/>
        </p:nvSpPr>
        <p:spPr>
          <a:xfrm>
            <a:off x="540000" y="4592561"/>
            <a:ext cx="1476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62A844"/>
                </a:solidFill>
                <a:latin typeface="Calibri"/>
                <a:ea typeface="Calibri"/>
                <a:cs typeface="Calibri"/>
                <a:sym typeface="Calibri"/>
              </a:rPr>
              <a:t>KPI</a:t>
            </a:r>
            <a:endParaRPr/>
          </a:p>
        </p:txBody>
      </p:sp>
      <p:sp>
        <p:nvSpPr>
          <p:cNvPr id="238" name="Google Shape;238;p5"/>
          <p:cNvSpPr txBox="1"/>
          <p:nvPr/>
        </p:nvSpPr>
        <p:spPr>
          <a:xfrm>
            <a:off x="2232000" y="4523312"/>
            <a:ext cx="6984000" cy="384721"/>
          </a:xfrm>
          <a:prstGeom prst="rect">
            <a:avLst/>
          </a:prstGeom>
          <a:noFill/>
          <a:ln>
            <a:noFill/>
          </a:ln>
        </p:spPr>
        <p:txBody>
          <a:bodyPr anchorCtr="0" anchor="ctr" bIns="0" lIns="0" spcFirstLastPara="1" rIns="0" wrap="square" tIns="0">
            <a:spAutoFit/>
          </a:bodyPr>
          <a:lstStyle/>
          <a:p>
            <a:pPr indent="0" lvl="0" marL="0" marR="0" rtl="0" algn="l">
              <a:lnSpc>
                <a:spcPct val="113846"/>
              </a:lnSpc>
              <a:spcBef>
                <a:spcPts val="0"/>
              </a:spcBef>
              <a:spcAft>
                <a:spcPts val="0"/>
              </a:spcAft>
              <a:buNone/>
            </a:pPr>
            <a:r>
              <a:rPr b="0" i="0" lang="en-US" sz="1300">
                <a:solidFill>
                  <a:srgbClr val="1C1C1C"/>
                </a:solidFill>
                <a:latin typeface="Calibri"/>
                <a:ea typeface="Calibri"/>
                <a:cs typeface="Calibri"/>
                <a:sym typeface="Calibri"/>
              </a:rPr>
              <a:t>Indicador clave de rendimiento: un valor medible que muestra la eficacia con la que una empresa está alcanzando un objetivo definido.</a:t>
            </a:r>
            <a:endParaRPr/>
          </a:p>
        </p:txBody>
      </p:sp>
      <p:sp>
        <p:nvSpPr>
          <p:cNvPr id="239" name="Google Shape;239;p5"/>
          <p:cNvSpPr txBox="1"/>
          <p:nvPr/>
        </p:nvSpPr>
        <p:spPr>
          <a:xfrm>
            <a:off x="9774900" y="4607950"/>
            <a:ext cx="201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1" lang="en-US" sz="1400">
                <a:solidFill>
                  <a:srgbClr val="555555"/>
                </a:solidFill>
                <a:latin typeface="Calibri"/>
                <a:ea typeface="Calibri"/>
                <a:cs typeface="Calibri"/>
                <a:sym typeface="Calibri"/>
              </a:rPr>
              <a:t>C2 M2</a:t>
            </a:r>
            <a:endParaRPr/>
          </a:p>
        </p:txBody>
      </p:sp>
      <p:sp>
        <p:nvSpPr>
          <p:cNvPr id="240" name="Google Shape;240;p5"/>
          <p:cNvSpPr txBox="1"/>
          <p:nvPr/>
        </p:nvSpPr>
        <p:spPr>
          <a:xfrm>
            <a:off x="540000" y="5096560"/>
            <a:ext cx="1476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62A844"/>
                </a:solidFill>
                <a:latin typeface="Calibri"/>
                <a:ea typeface="Calibri"/>
                <a:cs typeface="Calibri"/>
                <a:sym typeface="Calibri"/>
              </a:rPr>
              <a:t>Economía circular</a:t>
            </a:r>
            <a:endParaRPr/>
          </a:p>
        </p:txBody>
      </p:sp>
      <p:sp>
        <p:nvSpPr>
          <p:cNvPr id="241" name="Google Shape;241;p5"/>
          <p:cNvSpPr txBox="1"/>
          <p:nvPr/>
        </p:nvSpPr>
        <p:spPr>
          <a:xfrm>
            <a:off x="2232000" y="5027310"/>
            <a:ext cx="6984000" cy="655800"/>
          </a:xfrm>
          <a:prstGeom prst="rect">
            <a:avLst/>
          </a:prstGeom>
          <a:noFill/>
          <a:ln>
            <a:noFill/>
          </a:ln>
        </p:spPr>
        <p:txBody>
          <a:bodyPr anchorCtr="0" anchor="ctr" bIns="0" lIns="0" spcFirstLastPara="1" rIns="0" wrap="square" tIns="0">
            <a:spAutoFit/>
          </a:bodyPr>
          <a:lstStyle/>
          <a:p>
            <a:pPr indent="0" lvl="0" marL="0" marR="0" rtl="0" algn="l">
              <a:lnSpc>
                <a:spcPct val="113846"/>
              </a:lnSpc>
              <a:spcBef>
                <a:spcPts val="0"/>
              </a:spcBef>
              <a:spcAft>
                <a:spcPts val="0"/>
              </a:spcAft>
              <a:buNone/>
            </a:pPr>
            <a:r>
              <a:rPr b="0" i="0" lang="en-US" sz="1300">
                <a:solidFill>
                  <a:srgbClr val="1C1C1C"/>
                </a:solidFill>
                <a:latin typeface="Calibri"/>
                <a:ea typeface="Calibri"/>
                <a:cs typeface="Calibri"/>
                <a:sym typeface="Calibri"/>
              </a:rPr>
              <a:t>Enfoque para mantener los materiales y productos en uso el mayor tiempo posible mediante la reducción, la reutilización, la reparación, el reacondicionamiento y el reciclaje, de modo que los residuos se conviertan en un recurso.</a:t>
            </a:r>
            <a:endParaRPr/>
          </a:p>
        </p:txBody>
      </p:sp>
      <p:sp>
        <p:nvSpPr>
          <p:cNvPr id="242" name="Google Shape;242;p5"/>
          <p:cNvSpPr txBox="1"/>
          <p:nvPr/>
        </p:nvSpPr>
        <p:spPr>
          <a:xfrm>
            <a:off x="9774900" y="5111949"/>
            <a:ext cx="201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1" lang="en-US" sz="1400">
                <a:solidFill>
                  <a:srgbClr val="555555"/>
                </a:solidFill>
                <a:latin typeface="Calibri"/>
                <a:ea typeface="Calibri"/>
                <a:cs typeface="Calibri"/>
                <a:sym typeface="Calibri"/>
              </a:rPr>
              <a:t>C1 M2</a:t>
            </a:r>
            <a:endParaRPr/>
          </a:p>
        </p:txBody>
      </p:sp>
      <p:sp>
        <p:nvSpPr>
          <p:cNvPr id="243" name="Google Shape;243;p5"/>
          <p:cNvSpPr/>
          <p:nvPr/>
        </p:nvSpPr>
        <p:spPr>
          <a:xfrm>
            <a:off x="468000" y="5471678"/>
            <a:ext cx="10908000" cy="792000"/>
          </a:xfrm>
          <a:prstGeom prst="rect">
            <a:avLst/>
          </a:prstGeom>
          <a:solidFill>
            <a:srgbClr val="F5F5F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244" name="Google Shape;244;p5"/>
          <p:cNvSpPr txBox="1"/>
          <p:nvPr/>
        </p:nvSpPr>
        <p:spPr>
          <a:xfrm>
            <a:off x="540000" y="5540552"/>
            <a:ext cx="1476000" cy="4926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62A844"/>
                </a:solidFill>
                <a:latin typeface="Calibri"/>
                <a:ea typeface="Calibri"/>
                <a:cs typeface="Calibri"/>
                <a:sym typeface="Calibri"/>
              </a:rPr>
              <a:t>Recorrido del huésped</a:t>
            </a:r>
            <a:endParaRPr/>
          </a:p>
        </p:txBody>
      </p:sp>
      <p:sp>
        <p:nvSpPr>
          <p:cNvPr id="245" name="Google Shape;245;p5"/>
          <p:cNvSpPr txBox="1"/>
          <p:nvPr/>
        </p:nvSpPr>
        <p:spPr>
          <a:xfrm>
            <a:off x="2232000" y="5539882"/>
            <a:ext cx="6984000" cy="655800"/>
          </a:xfrm>
          <a:prstGeom prst="rect">
            <a:avLst/>
          </a:prstGeom>
          <a:noFill/>
          <a:ln>
            <a:noFill/>
          </a:ln>
        </p:spPr>
        <p:txBody>
          <a:bodyPr anchorCtr="0" anchor="ctr" bIns="0" lIns="0" spcFirstLastPara="1" rIns="0" wrap="square" tIns="0">
            <a:spAutoFit/>
          </a:bodyPr>
          <a:lstStyle/>
          <a:p>
            <a:pPr indent="0" lvl="0" marL="0" marR="0" rtl="0" algn="l">
              <a:lnSpc>
                <a:spcPct val="113846"/>
              </a:lnSpc>
              <a:spcBef>
                <a:spcPts val="0"/>
              </a:spcBef>
              <a:spcAft>
                <a:spcPts val="0"/>
              </a:spcAft>
              <a:buNone/>
            </a:pPr>
            <a:r>
              <a:rPr b="0" i="0" lang="en-US" sz="1300">
                <a:solidFill>
                  <a:srgbClr val="1C1C1C"/>
                </a:solidFill>
                <a:latin typeface="Calibri"/>
                <a:ea typeface="Calibri"/>
                <a:cs typeface="Calibri"/>
                <a:sym typeface="Calibri"/>
              </a:rPr>
              <a:t>La secuencia completa de las interacciones de un huésped con una empresa, desde el conocimiento de la marca hasta la reserva, la estancia y la interacción posterior a la estancia, que se utiliza para diseñar de forma coherente la sostenibilidad y los puntos de contacto digitales.</a:t>
            </a:r>
            <a:endParaRPr/>
          </a:p>
        </p:txBody>
      </p:sp>
      <p:sp>
        <p:nvSpPr>
          <p:cNvPr id="246" name="Google Shape;246;p5"/>
          <p:cNvSpPr txBox="1"/>
          <p:nvPr/>
        </p:nvSpPr>
        <p:spPr>
          <a:xfrm>
            <a:off x="9774900" y="5615948"/>
            <a:ext cx="201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1" lang="en-US" sz="1400">
                <a:solidFill>
                  <a:srgbClr val="555555"/>
                </a:solidFill>
                <a:latin typeface="Calibri"/>
                <a:ea typeface="Calibri"/>
                <a:cs typeface="Calibri"/>
                <a:sym typeface="Calibri"/>
              </a:rPr>
              <a:t>C1 M3</a:t>
            </a:r>
            <a:endParaRPr/>
          </a:p>
        </p:txBody>
      </p:sp>
      <p:sp>
        <p:nvSpPr>
          <p:cNvPr id="247" name="Google Shape;247;p5"/>
          <p:cNvSpPr/>
          <p:nvPr/>
        </p:nvSpPr>
        <p:spPr>
          <a:xfrm rot="10800000">
            <a:off x="0" y="0"/>
            <a:ext cx="12185500" cy="1342825"/>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Calibri"/>
              <a:ea typeface="Calibri"/>
              <a:cs typeface="Calibri"/>
              <a:sym typeface="Calibri"/>
            </a:endParaRPr>
          </a:p>
        </p:txBody>
      </p:sp>
      <p:sp>
        <p:nvSpPr>
          <p:cNvPr id="248" name="Google Shape;248;p5"/>
          <p:cNvSpPr/>
          <p:nvPr/>
        </p:nvSpPr>
        <p:spPr>
          <a:xfrm rot="5400000">
            <a:off x="1314218" y="501532"/>
            <a:ext cx="108000" cy="1685648"/>
          </a:xfrm>
          <a:custGeom>
            <a:rect b="b" l="l" r="r" t="t"/>
            <a:pathLst>
              <a:path extrusionOk="0" h="260044" w="30700">
                <a:moveTo>
                  <a:pt x="0" y="0"/>
                </a:moveTo>
                <a:lnTo>
                  <a:pt x="30701" y="0"/>
                </a:lnTo>
                <a:lnTo>
                  <a:pt x="30701" y="260044"/>
                </a:lnTo>
                <a:lnTo>
                  <a:pt x="0" y="260044"/>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249" name="Google Shape;249;p5"/>
          <p:cNvSpPr txBox="1"/>
          <p:nvPr/>
        </p:nvSpPr>
        <p:spPr>
          <a:xfrm>
            <a:off x="579276" y="507221"/>
            <a:ext cx="6928403" cy="988108"/>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3600"/>
              <a:buFont typeface="Arial"/>
              <a:buNone/>
            </a:pPr>
            <a:r>
              <a:rPr b="1" lang="en-US" sz="3600">
                <a:solidFill>
                  <a:schemeClr val="lt1"/>
                </a:solidFill>
                <a:latin typeface="Calibri"/>
                <a:ea typeface="Calibri"/>
                <a:cs typeface="Calibri"/>
                <a:sym typeface="Calibri"/>
              </a:rPr>
              <a:t>Glosario compartido</a:t>
            </a:r>
            <a:endParaRPr/>
          </a:p>
        </p:txBody>
      </p:sp>
      <p:sp>
        <p:nvSpPr>
          <p:cNvPr id="250" name="Google Shape;250;p5"/>
          <p:cNvSpPr txBox="1"/>
          <p:nvPr/>
        </p:nvSpPr>
        <p:spPr>
          <a:xfrm>
            <a:off x="540000" y="2122367"/>
            <a:ext cx="1476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FFFFFF"/>
                </a:solidFill>
                <a:latin typeface="Calibri"/>
                <a:ea typeface="Calibri"/>
                <a:cs typeface="Calibri"/>
                <a:sym typeface="Calibri"/>
              </a:rPr>
              <a:t>Término</a:t>
            </a:r>
            <a:endParaRPr/>
          </a:p>
        </p:txBody>
      </p:sp>
      <p:sp>
        <p:nvSpPr>
          <p:cNvPr id="251" name="Google Shape;251;p5"/>
          <p:cNvSpPr txBox="1"/>
          <p:nvPr/>
        </p:nvSpPr>
        <p:spPr>
          <a:xfrm>
            <a:off x="2232000" y="2122367"/>
            <a:ext cx="6984000" cy="246221"/>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600">
                <a:solidFill>
                  <a:srgbClr val="FFFFFF"/>
                </a:solidFill>
                <a:latin typeface="Calibri"/>
                <a:ea typeface="Calibri"/>
                <a:cs typeface="Calibri"/>
                <a:sym typeface="Calibri"/>
              </a:rPr>
              <a:t>Definición canónica</a:t>
            </a:r>
            <a:endParaRPr/>
          </a:p>
        </p:txBody>
      </p:sp>
      <p:sp>
        <p:nvSpPr>
          <p:cNvPr id="252" name="Google Shape;252;p5"/>
          <p:cNvSpPr txBox="1"/>
          <p:nvPr/>
        </p:nvSpPr>
        <p:spPr>
          <a:xfrm>
            <a:off x="9774900" y="2058063"/>
            <a:ext cx="2016000" cy="3693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200">
                <a:solidFill>
                  <a:srgbClr val="FFFFFF"/>
                </a:solidFill>
                <a:latin typeface="Calibri"/>
                <a:ea typeface="Calibri"/>
                <a:cs typeface="Calibri"/>
                <a:sym typeface="Calibri"/>
              </a:rPr>
              <a:t>Tratamiento completo </a:t>
            </a:r>
            <a:endParaRPr b="1" i="0" sz="1200">
              <a:solidFill>
                <a:srgbClr val="FFFFFF"/>
              </a:solidFill>
              <a:latin typeface="Calibri"/>
              <a:ea typeface="Calibri"/>
              <a:cs typeface="Calibri"/>
              <a:sym typeface="Calibri"/>
            </a:endParaRPr>
          </a:p>
          <a:p>
            <a:pPr indent="0" lvl="0" marL="0" marR="0" rtl="0" algn="l">
              <a:spcBef>
                <a:spcPts val="0"/>
              </a:spcBef>
              <a:spcAft>
                <a:spcPts val="0"/>
              </a:spcAft>
              <a:buNone/>
            </a:pPr>
            <a:r>
              <a:rPr b="1" i="0" lang="en-US" sz="1200">
                <a:solidFill>
                  <a:srgbClr val="FFFFFF"/>
                </a:solidFill>
                <a:latin typeface="Calibri"/>
                <a:ea typeface="Calibri"/>
                <a:cs typeface="Calibri"/>
                <a:sym typeface="Calibri"/>
              </a:rPr>
              <a:t>en</a:t>
            </a:r>
            <a:endParaRPr sz="1000"/>
          </a:p>
        </p:txBody>
      </p:sp>
      <p:pic>
        <p:nvPicPr>
          <p:cNvPr id="253" name="Google Shape;253;p5"/>
          <p:cNvPicPr preferRelativeResize="0"/>
          <p:nvPr/>
        </p:nvPicPr>
        <p:blipFill>
          <a:blip r:embed="rId3">
            <a:alphaModFix/>
          </a:blip>
          <a:stretch>
            <a:fillRect/>
          </a:stretch>
        </p:blipFill>
        <p:spPr>
          <a:xfrm>
            <a:off x="8753600" y="-332150"/>
            <a:ext cx="3496200" cy="1654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6"/>
          <p:cNvSpPr txBox="1"/>
          <p:nvPr>
            <p:ph idx="2" type="body"/>
          </p:nvPr>
        </p:nvSpPr>
        <p:spPr>
          <a:xfrm>
            <a:off x="2196726" y="1461728"/>
            <a:ext cx="2067000" cy="5823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0289AE"/>
              </a:buClr>
              <a:buSzPts val="12000"/>
              <a:buNone/>
            </a:pPr>
            <a:r>
              <a:rPr b="1" lang="en-US" sz="12000"/>
              <a:t>01</a:t>
            </a:r>
            <a:endParaRPr/>
          </a:p>
        </p:txBody>
      </p:sp>
      <p:sp>
        <p:nvSpPr>
          <p:cNvPr id="260" name="Google Shape;260;p6"/>
          <p:cNvSpPr txBox="1"/>
          <p:nvPr/>
        </p:nvSpPr>
        <p:spPr>
          <a:xfrm>
            <a:off x="14753" y="2044026"/>
            <a:ext cx="2620800" cy="877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5100">
                <a:solidFill>
                  <a:srgbClr val="0289AE"/>
                </a:solidFill>
                <a:latin typeface="Calibri"/>
                <a:ea typeface="Calibri"/>
                <a:cs typeface="Calibri"/>
                <a:sym typeface="Calibri"/>
              </a:rPr>
              <a:t>UNIDAD</a:t>
            </a:r>
            <a:endParaRPr sz="5100">
              <a:solidFill>
                <a:srgbClr val="0289AE"/>
              </a:solidFill>
              <a:latin typeface="Calibri"/>
              <a:ea typeface="Calibri"/>
              <a:cs typeface="Calibri"/>
              <a:sym typeface="Calibri"/>
            </a:endParaRPr>
          </a:p>
        </p:txBody>
      </p:sp>
      <p:pic>
        <p:nvPicPr>
          <p:cNvPr id="261" name="Google Shape;261;p6"/>
          <p:cNvPicPr preferRelativeResize="0"/>
          <p:nvPr/>
        </p:nvPicPr>
        <p:blipFill>
          <a:blip r:embed="rId3">
            <a:alphaModFix/>
          </a:blip>
          <a:stretch>
            <a:fillRect/>
          </a:stretch>
        </p:blipFill>
        <p:spPr>
          <a:xfrm>
            <a:off x="3790841" y="636500"/>
            <a:ext cx="8401158" cy="5499475"/>
          </a:xfrm>
          <a:prstGeom prst="rect">
            <a:avLst/>
          </a:prstGeom>
          <a:noFill/>
          <a:ln>
            <a:noFill/>
          </a:ln>
        </p:spPr>
      </p:pic>
      <p:sp>
        <p:nvSpPr>
          <p:cNvPr id="262" name="Google Shape;262;p6"/>
          <p:cNvSpPr txBox="1"/>
          <p:nvPr>
            <p:ph idx="1" type="body"/>
          </p:nvPr>
        </p:nvSpPr>
        <p:spPr>
          <a:xfrm>
            <a:off x="4258957" y="1073088"/>
            <a:ext cx="7464900" cy="4711800"/>
          </a:xfrm>
          <a:prstGeom prst="rect">
            <a:avLst/>
          </a:prstGeom>
          <a:noFill/>
          <a:ln>
            <a:noFill/>
          </a:ln>
        </p:spPr>
        <p:txBody>
          <a:bodyPr anchorCtr="0" anchor="t" bIns="45700" lIns="91425" spcFirstLastPara="1" rIns="91425" wrap="square" tIns="45700">
            <a:normAutofit fontScale="85000" lnSpcReduction="10000"/>
          </a:bodyPr>
          <a:lstStyle/>
          <a:p>
            <a:pPr indent="0" lvl="0" marL="0" rtl="0" algn="l">
              <a:lnSpc>
                <a:spcPct val="103333"/>
              </a:lnSpc>
              <a:spcBef>
                <a:spcPts val="0"/>
              </a:spcBef>
              <a:spcAft>
                <a:spcPts val="0"/>
              </a:spcAft>
              <a:buClr>
                <a:schemeClr val="lt1"/>
              </a:buClr>
              <a:buSzPct val="104935"/>
              <a:buNone/>
            </a:pPr>
            <a:r>
              <a:rPr b="1" lang="en-US" sz="4574"/>
              <a:t>Fundamentos de los datos en el sector hotelero y de la restauración e indicadores clave de rendimiento</a:t>
            </a:r>
            <a:endParaRPr sz="4574"/>
          </a:p>
          <a:p>
            <a:pPr indent="0" lvl="0" marL="0" rtl="0" algn="l">
              <a:lnSpc>
                <a:spcPct val="90000"/>
              </a:lnSpc>
              <a:spcBef>
                <a:spcPts val="1000"/>
              </a:spcBef>
              <a:spcAft>
                <a:spcPts val="0"/>
              </a:spcAft>
              <a:buClr>
                <a:schemeClr val="lt1"/>
              </a:buClr>
              <a:buSzPct val="100000"/>
              <a:buNone/>
            </a:pPr>
            <a:r>
              <a:t/>
            </a:r>
            <a:endParaRPr sz="2200"/>
          </a:p>
          <a:p>
            <a:pPr indent="0" lvl="0" marL="0" rtl="0" algn="l">
              <a:lnSpc>
                <a:spcPct val="90000"/>
              </a:lnSpc>
              <a:spcBef>
                <a:spcPts val="1000"/>
              </a:spcBef>
              <a:spcAft>
                <a:spcPts val="0"/>
              </a:spcAft>
              <a:buClr>
                <a:schemeClr val="lt1"/>
              </a:buClr>
              <a:buSzPct val="100000"/>
              <a:buNone/>
            </a:pPr>
            <a:r>
              <a:t/>
            </a:r>
            <a:endParaRPr sz="2200"/>
          </a:p>
          <a:p>
            <a:pPr indent="0" lvl="0" marL="0" rtl="0" algn="l">
              <a:lnSpc>
                <a:spcPct val="90000"/>
              </a:lnSpc>
              <a:spcBef>
                <a:spcPts val="1000"/>
              </a:spcBef>
              <a:spcAft>
                <a:spcPts val="0"/>
              </a:spcAft>
              <a:buClr>
                <a:schemeClr val="lt1"/>
              </a:buClr>
              <a:buSzPct val="100000"/>
              <a:buNone/>
            </a:pPr>
            <a:r>
              <a:rPr lang="en-US" sz="2400"/>
              <a:t>Fundamentos y conceptos clave de los datos en el sector hotelero europeo. Presentar los principales tipos de datos operativos y los indicadores clave de rendimiento que permiten tomar decisiones más inteligentes y sostenibles en hoteles, restaurantes y cafeterías.</a:t>
            </a:r>
            <a:endParaRPr/>
          </a:p>
          <a:p>
            <a:pPr indent="0" lvl="0" marL="0" rtl="0" algn="l">
              <a:lnSpc>
                <a:spcPct val="90000"/>
              </a:lnSpc>
              <a:spcBef>
                <a:spcPts val="1000"/>
              </a:spcBef>
              <a:spcAft>
                <a:spcPts val="0"/>
              </a:spcAft>
              <a:buClr>
                <a:schemeClr val="lt1"/>
              </a:buClr>
              <a:buSzPct val="100000"/>
              <a:buNone/>
            </a:pPr>
            <a:r>
              <a:t/>
            </a:r>
            <a:endParaRPr sz="2400"/>
          </a:p>
          <a:p>
            <a:pPr indent="0" lvl="0" marL="0" rtl="0" algn="l">
              <a:lnSpc>
                <a:spcPct val="90000"/>
              </a:lnSpc>
              <a:spcBef>
                <a:spcPts val="1000"/>
              </a:spcBef>
              <a:spcAft>
                <a:spcPts val="0"/>
              </a:spcAft>
              <a:buClr>
                <a:schemeClr val="lt1"/>
              </a:buClr>
              <a:buSzPct val="100000"/>
              <a:buNone/>
            </a:pPr>
            <a:r>
              <a:t/>
            </a:r>
            <a:endParaRPr sz="22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7"/>
          <p:cNvSpPr txBox="1"/>
          <p:nvPr/>
        </p:nvSpPr>
        <p:spPr>
          <a:xfrm>
            <a:off x="623249" y="421375"/>
            <a:ext cx="55722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Fundamentos de los datos en el sector hotelero y los KPI</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269" name="Google Shape;269;p7"/>
          <p:cNvCxnSpPr/>
          <p:nvPr/>
        </p:nvCxnSpPr>
        <p:spPr>
          <a:xfrm>
            <a:off x="0" y="1536819"/>
            <a:ext cx="5683827" cy="0"/>
          </a:xfrm>
          <a:prstGeom prst="straightConnector1">
            <a:avLst/>
          </a:prstGeom>
          <a:noFill/>
          <a:ln cap="flat" cmpd="sng" w="34925">
            <a:solidFill>
              <a:srgbClr val="62A844"/>
            </a:solidFill>
            <a:prstDash val="dot"/>
            <a:miter lim="8000"/>
            <a:headEnd len="sm" w="sm" type="none"/>
            <a:tailEnd len="sm" w="sm" type="none"/>
          </a:ln>
        </p:spPr>
      </p:cxnSp>
      <p:sp>
        <p:nvSpPr>
          <p:cNvPr id="270" name="Google Shape;270;p7"/>
          <p:cNvSpPr/>
          <p:nvPr/>
        </p:nvSpPr>
        <p:spPr>
          <a:xfrm flipH="1">
            <a:off x="586940" y="1838697"/>
            <a:ext cx="5683826" cy="420115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rgbClr val="262626"/>
                </a:solidFill>
                <a:latin typeface="Calibri"/>
                <a:ea typeface="Calibri"/>
                <a:cs typeface="Calibri"/>
                <a:sym typeface="Calibri"/>
              </a:rPr>
              <a:t>¿Qué cifras son realmente importantes para tu negocio y de dónde proceden?</a:t>
            </a:r>
            <a:br>
              <a:rPr lang="en-US" sz="2000">
                <a:solidFill>
                  <a:srgbClr val="262626"/>
                </a:solidFill>
                <a:latin typeface="Calibri"/>
                <a:ea typeface="Calibri"/>
                <a:cs typeface="Calibri"/>
                <a:sym typeface="Calibri"/>
              </a:rPr>
            </a:br>
            <a:br>
              <a:rPr lang="en-US" sz="1800">
                <a:solidFill>
                  <a:srgbClr val="262626"/>
                </a:solidFill>
                <a:latin typeface="Calibri"/>
                <a:ea typeface="Calibri"/>
                <a:cs typeface="Calibri"/>
                <a:sym typeface="Calibri"/>
              </a:rPr>
            </a:br>
            <a:r>
              <a:rPr lang="en-US" sz="1900">
                <a:solidFill>
                  <a:srgbClr val="262626"/>
                </a:solidFill>
                <a:latin typeface="Calibri"/>
                <a:ea typeface="Calibri"/>
                <a:cs typeface="Calibri"/>
                <a:sym typeface="Calibri"/>
              </a:rPr>
              <a:t>Comprender sus datos es el primer paso para tomar decisiones más inteligentes y sostenibles. </a:t>
            </a:r>
            <a:br>
              <a:rPr lang="en-US" sz="1900">
                <a:solidFill>
                  <a:srgbClr val="262626"/>
                </a:solidFill>
                <a:latin typeface="Calibri"/>
                <a:ea typeface="Calibri"/>
                <a:cs typeface="Calibri"/>
                <a:sym typeface="Calibri"/>
              </a:rPr>
            </a:br>
            <a:endParaRPr sz="1900">
              <a:solidFill>
                <a:srgbClr val="262626"/>
              </a:solidFill>
              <a:latin typeface="Calibri"/>
              <a:ea typeface="Calibri"/>
              <a:cs typeface="Calibri"/>
              <a:sym typeface="Calibri"/>
            </a:endParaRPr>
          </a:p>
          <a:p>
            <a:pPr indent="-285750" lvl="0" marL="285750" marR="0" rtl="0" algn="l">
              <a:spcBef>
                <a:spcPts val="0"/>
              </a:spcBef>
              <a:spcAft>
                <a:spcPts val="0"/>
              </a:spcAft>
              <a:buClr>
                <a:srgbClr val="62A844"/>
              </a:buClr>
              <a:buSzPts val="1900"/>
              <a:buFont typeface="Arial"/>
              <a:buChar char="•"/>
            </a:pPr>
            <a:r>
              <a:rPr b="1" lang="en-US" sz="1900">
                <a:solidFill>
                  <a:srgbClr val="262626"/>
                </a:solidFill>
                <a:latin typeface="Calibri"/>
                <a:ea typeface="Calibri"/>
                <a:cs typeface="Calibri"/>
                <a:sym typeface="Calibri"/>
              </a:rPr>
              <a:t>¿Qué son los datos del sector hotelero? </a:t>
            </a:r>
            <a:r>
              <a:rPr lang="en-US" sz="1900">
                <a:solidFill>
                  <a:srgbClr val="262626"/>
                </a:solidFill>
                <a:latin typeface="Calibri"/>
                <a:ea typeface="Calibri"/>
                <a:cs typeface="Calibri"/>
                <a:sym typeface="Calibri"/>
              </a:rPr>
              <a:t>– PMS, POS, turnos, registros de residuos </a:t>
            </a:r>
            <a:endParaRPr/>
          </a:p>
          <a:p>
            <a:pPr indent="-285750" lvl="0" marL="285750" marR="0" rtl="0" algn="l">
              <a:spcBef>
                <a:spcPts val="0"/>
              </a:spcBef>
              <a:spcAft>
                <a:spcPts val="0"/>
              </a:spcAft>
              <a:buClr>
                <a:srgbClr val="62A844"/>
              </a:buClr>
              <a:buSzPts val="1900"/>
              <a:buFont typeface="Arial"/>
              <a:buChar char="•"/>
            </a:pPr>
            <a:r>
              <a:rPr b="1" lang="en-US" sz="1900">
                <a:solidFill>
                  <a:srgbClr val="262626"/>
                </a:solidFill>
                <a:latin typeface="Calibri"/>
                <a:ea typeface="Calibri"/>
                <a:cs typeface="Calibri"/>
                <a:sym typeface="Calibri"/>
              </a:rPr>
              <a:t>KPI clave</a:t>
            </a:r>
            <a:r>
              <a:rPr lang="en-US" sz="1900">
                <a:solidFill>
                  <a:srgbClr val="262626"/>
                </a:solidFill>
                <a:latin typeface="Calibri"/>
                <a:ea typeface="Calibri"/>
                <a:cs typeface="Calibri"/>
                <a:sym typeface="Calibri"/>
              </a:rPr>
              <a:t>: ocupación, tarifa media diaria (ADR), ingresos por habitación disponible (RevPAR), gasto medio, desperdicio de alimentos por comensal </a:t>
            </a:r>
            <a:endParaRPr/>
          </a:p>
          <a:p>
            <a:pPr indent="-285750" lvl="0" marL="285750" marR="0" rtl="0" algn="l">
              <a:spcBef>
                <a:spcPts val="0"/>
              </a:spcBef>
              <a:spcAft>
                <a:spcPts val="0"/>
              </a:spcAft>
              <a:buClr>
                <a:srgbClr val="62A844"/>
              </a:buClr>
              <a:buSzPts val="1900"/>
              <a:buFont typeface="Arial"/>
              <a:buChar char="•"/>
            </a:pPr>
            <a:r>
              <a:rPr b="1" lang="en-US" sz="1900">
                <a:solidFill>
                  <a:srgbClr val="262626"/>
                </a:solidFill>
                <a:latin typeface="Calibri"/>
                <a:ea typeface="Calibri"/>
                <a:cs typeface="Calibri"/>
                <a:sym typeface="Calibri"/>
              </a:rPr>
              <a:t>Calidad de los datos</a:t>
            </a:r>
            <a:r>
              <a:rPr lang="en-US" sz="1900">
                <a:solidFill>
                  <a:srgbClr val="262626"/>
                </a:solidFill>
                <a:latin typeface="Calibri"/>
                <a:ea typeface="Calibri"/>
                <a:cs typeface="Calibri"/>
                <a:sym typeface="Calibri"/>
              </a:rPr>
              <a:t>: por qué es importante el principio de «si entran datos erróneos, salen datos erróneos»</a:t>
            </a:r>
            <a:endParaRPr/>
          </a:p>
          <a:p>
            <a:pPr indent="-285750" lvl="0" marL="285750" marR="0" rtl="0" algn="l">
              <a:spcBef>
                <a:spcPts val="0"/>
              </a:spcBef>
              <a:spcAft>
                <a:spcPts val="0"/>
              </a:spcAft>
              <a:buClr>
                <a:srgbClr val="62A844"/>
              </a:buClr>
              <a:buSzPts val="1900"/>
              <a:buFont typeface="Arial"/>
              <a:buChar char="•"/>
            </a:pPr>
            <a:r>
              <a:rPr b="1" lang="en-US" sz="1900">
                <a:solidFill>
                  <a:srgbClr val="262626"/>
                </a:solidFill>
                <a:latin typeface="Calibri"/>
                <a:ea typeface="Calibri"/>
                <a:cs typeface="Calibri"/>
                <a:sym typeface="Calibri"/>
              </a:rPr>
              <a:t>Detección de errores</a:t>
            </a:r>
            <a:r>
              <a:rPr lang="en-US" sz="1900">
                <a:solidFill>
                  <a:srgbClr val="262626"/>
                </a:solidFill>
                <a:latin typeface="Calibri"/>
                <a:ea typeface="Calibri"/>
                <a:cs typeface="Calibri"/>
                <a:sym typeface="Calibri"/>
              </a:rPr>
              <a:t>: valores faltantes, duplicados, cifras imposibles</a:t>
            </a:r>
            <a:endParaRPr/>
          </a:p>
        </p:txBody>
      </p:sp>
      <p:pic>
        <p:nvPicPr>
          <p:cNvPr id="271" name="Google Shape;271;p7"/>
          <p:cNvPicPr preferRelativeResize="0"/>
          <p:nvPr/>
        </p:nvPicPr>
        <p:blipFill>
          <a:blip r:embed="rId3">
            <a:alphaModFix/>
          </a:blip>
          <a:stretch>
            <a:fillRect/>
          </a:stretch>
        </p:blipFill>
        <p:spPr>
          <a:xfrm>
            <a:off x="5527350" y="0"/>
            <a:ext cx="6664650" cy="3151874"/>
          </a:xfrm>
          <a:prstGeom prst="rect">
            <a:avLst/>
          </a:prstGeom>
          <a:noFill/>
          <a:ln>
            <a:noFill/>
          </a:ln>
        </p:spPr>
      </p:pic>
      <p:pic>
        <p:nvPicPr>
          <p:cNvPr id="272" name="Google Shape;272;p7"/>
          <p:cNvPicPr preferRelativeResize="0"/>
          <p:nvPr/>
        </p:nvPicPr>
        <p:blipFill rotWithShape="1">
          <a:blip r:embed="rId4">
            <a:alphaModFix/>
          </a:blip>
          <a:srcRect b="16922" l="-761" r="29196" t="12298"/>
          <a:stretch/>
        </p:blipFill>
        <p:spPr>
          <a:xfrm>
            <a:off x="5834250" y="1096245"/>
            <a:ext cx="6347083" cy="4885527"/>
          </a:xfrm>
          <a:prstGeom prst="rect">
            <a:avLst/>
          </a:prstGeom>
          <a:noFill/>
          <a:ln>
            <a:noFill/>
          </a:ln>
        </p:spPr>
      </p:pic>
      <p:pic>
        <p:nvPicPr>
          <p:cNvPr id="273" name="Google Shape;273;p7"/>
          <p:cNvPicPr preferRelativeResize="0"/>
          <p:nvPr/>
        </p:nvPicPr>
        <p:blipFill rotWithShape="1">
          <a:blip r:embed="rId5">
            <a:alphaModFix/>
          </a:blip>
          <a:srcRect b="24264" l="0" r="0" t="24264"/>
          <a:stretch/>
        </p:blipFill>
        <p:spPr>
          <a:xfrm>
            <a:off x="7327899" y="1447800"/>
            <a:ext cx="4853433" cy="38354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pic>
        <p:nvPicPr>
          <p:cNvPr id="279" name="Google Shape;279;p8"/>
          <p:cNvPicPr preferRelativeResize="0"/>
          <p:nvPr/>
        </p:nvPicPr>
        <p:blipFill rotWithShape="1">
          <a:blip r:embed="rId3">
            <a:alphaModFix/>
          </a:blip>
          <a:srcRect b="0" l="0" r="0" t="0"/>
          <a:stretch/>
        </p:blipFill>
        <p:spPr>
          <a:xfrm>
            <a:off x="5393159" y="1953546"/>
            <a:ext cx="6321649" cy="4211098"/>
          </a:xfrm>
          <a:prstGeom prst="rect">
            <a:avLst/>
          </a:prstGeom>
          <a:noFill/>
          <a:ln>
            <a:noFill/>
          </a:ln>
        </p:spPr>
      </p:pic>
      <p:sp>
        <p:nvSpPr>
          <p:cNvPr id="280" name="Google Shape;280;p8"/>
          <p:cNvSpPr txBox="1"/>
          <p:nvPr/>
        </p:nvSpPr>
        <p:spPr>
          <a:xfrm>
            <a:off x="429126" y="354075"/>
            <a:ext cx="85380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¿Qué son los datos en el sector hostelero?</a:t>
            </a:r>
            <a:endParaRPr/>
          </a:p>
        </p:txBody>
      </p:sp>
      <p:cxnSp>
        <p:nvCxnSpPr>
          <p:cNvPr id="281" name="Google Shape;281;p8"/>
          <p:cNvCxnSpPr/>
          <p:nvPr/>
        </p:nvCxnSpPr>
        <p:spPr>
          <a:xfrm>
            <a:off x="0" y="1069820"/>
            <a:ext cx="7396223" cy="0"/>
          </a:xfrm>
          <a:prstGeom prst="straightConnector1">
            <a:avLst/>
          </a:prstGeom>
          <a:noFill/>
          <a:ln cap="flat" cmpd="sng" w="34925">
            <a:solidFill>
              <a:srgbClr val="62A844"/>
            </a:solidFill>
            <a:prstDash val="dot"/>
            <a:miter lim="8000"/>
            <a:headEnd len="sm" w="sm" type="none"/>
            <a:tailEnd len="sm" w="sm" type="none"/>
          </a:ln>
        </p:spPr>
      </p:cxnSp>
      <p:sp>
        <p:nvSpPr>
          <p:cNvPr id="282" name="Google Shape;282;p8"/>
          <p:cNvSpPr/>
          <p:nvPr/>
        </p:nvSpPr>
        <p:spPr>
          <a:xfrm flipH="1">
            <a:off x="586945" y="1322367"/>
            <a:ext cx="5246696" cy="4430059"/>
          </a:xfrm>
          <a:prstGeom prst="rect">
            <a:avLst/>
          </a:prstGeom>
          <a:noFill/>
          <a:ln>
            <a:noFill/>
          </a:ln>
        </p:spPr>
        <p:txBody>
          <a:bodyPr anchorCtr="0" anchor="t" bIns="45700" lIns="91425" spcFirstLastPara="1" rIns="91425" wrap="square" tIns="45700">
            <a:spAutoFit/>
          </a:bodyPr>
          <a:lstStyle/>
          <a:p>
            <a:pPr indent="0" lvl="0" marL="0" marR="0" rtl="0" algn="just">
              <a:lnSpc>
                <a:spcPct val="98000"/>
              </a:lnSpc>
              <a:spcBef>
                <a:spcPts val="0"/>
              </a:spcBef>
              <a:spcAft>
                <a:spcPts val="0"/>
              </a:spcAft>
              <a:buNone/>
            </a:pPr>
            <a:r>
              <a:rPr lang="en-US" sz="2000">
                <a:solidFill>
                  <a:srgbClr val="262626"/>
                </a:solidFill>
                <a:latin typeface="Calibri"/>
                <a:ea typeface="Calibri"/>
                <a:cs typeface="Calibri"/>
                <a:sym typeface="Calibri"/>
              </a:rPr>
              <a:t>Los datos en el sector hostelero son información que se puede </a:t>
            </a:r>
            <a:r>
              <a:rPr b="1" lang="en-US" sz="2000">
                <a:solidFill>
                  <a:srgbClr val="262626"/>
                </a:solidFill>
                <a:latin typeface="Calibri"/>
                <a:ea typeface="Calibri"/>
                <a:cs typeface="Calibri"/>
                <a:sym typeface="Calibri"/>
              </a:rPr>
              <a:t>contabilizar, medir o clasificar </a:t>
            </a:r>
            <a:r>
              <a:rPr lang="en-US" sz="2000">
                <a:solidFill>
                  <a:srgbClr val="262626"/>
                </a:solidFill>
                <a:latin typeface="Calibri"/>
                <a:ea typeface="Calibri"/>
                <a:cs typeface="Calibri"/>
                <a:sym typeface="Calibri"/>
              </a:rPr>
              <a:t>en un hotel, restaurante o cafetería. Se ven a diario en tablas, informes y sistemas digitales (Freedman, 2025).</a:t>
            </a:r>
            <a:endParaRPr/>
          </a:p>
          <a:p>
            <a:pPr indent="0" lvl="0" marL="0" marR="0" rtl="0" algn="l">
              <a:lnSpc>
                <a:spcPct val="97777"/>
              </a:lnSpc>
              <a:spcBef>
                <a:spcPts val="0"/>
              </a:spcBef>
              <a:spcAft>
                <a:spcPts val="0"/>
              </a:spcAft>
              <a:buNone/>
            </a:pPr>
            <a:r>
              <a:t/>
            </a:r>
            <a:endParaRPr b="1" sz="1200">
              <a:solidFill>
                <a:srgbClr val="262626"/>
              </a:solidFill>
              <a:latin typeface="Calibri"/>
              <a:ea typeface="Calibri"/>
              <a:cs typeface="Calibri"/>
              <a:sym typeface="Calibri"/>
            </a:endParaRPr>
          </a:p>
          <a:p>
            <a:pPr indent="0" lvl="0" marL="0" marR="0" rtl="0" algn="l">
              <a:lnSpc>
                <a:spcPct val="97777"/>
              </a:lnSpc>
              <a:spcBef>
                <a:spcPts val="0"/>
              </a:spcBef>
              <a:spcAft>
                <a:spcPts val="0"/>
              </a:spcAft>
              <a:buNone/>
            </a:pPr>
            <a:r>
              <a:rPr b="1" lang="en-US" sz="1800">
                <a:solidFill>
                  <a:srgbClr val="0289AE"/>
                </a:solidFill>
                <a:latin typeface="Calibri"/>
                <a:ea typeface="Calibri"/>
                <a:cs typeface="Calibri"/>
                <a:sym typeface="Calibri"/>
              </a:rPr>
              <a:t>EJEMPLOS DEL DÍA A DÍA</a:t>
            </a:r>
            <a:endParaRPr/>
          </a:p>
          <a:p>
            <a:pPr indent="0" lvl="0" marL="0" marR="0" rtl="0" algn="l">
              <a:spcBef>
                <a:spcPts val="0"/>
              </a:spcBef>
              <a:spcAft>
                <a:spcPts val="0"/>
              </a:spcAft>
              <a:buNone/>
            </a:pPr>
            <a:r>
              <a:t/>
            </a:r>
            <a:endParaRPr b="1" sz="500">
              <a:solidFill>
                <a:srgbClr val="262626"/>
              </a:solidFill>
              <a:latin typeface="Calibri"/>
              <a:ea typeface="Calibri"/>
              <a:cs typeface="Calibri"/>
              <a:sym typeface="Calibri"/>
            </a:endParaRPr>
          </a:p>
          <a:p>
            <a:pPr indent="-285750" lvl="0" marL="285750" marR="0" rtl="0" algn="l">
              <a:lnSpc>
                <a:spcPct val="97777"/>
              </a:lnSpc>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Llegadas y salidas</a:t>
            </a:r>
            <a:r>
              <a:rPr lang="en-US" sz="1800">
                <a:solidFill>
                  <a:srgbClr val="262626"/>
                </a:solidFill>
                <a:latin typeface="Calibri"/>
                <a:ea typeface="Calibri"/>
                <a:cs typeface="Calibri"/>
                <a:sym typeface="Calibri"/>
              </a:rPr>
              <a:t>: ¿quién entra y quién sale?</a:t>
            </a:r>
            <a:endParaRPr/>
          </a:p>
          <a:p>
            <a:pPr indent="-285750" lvl="0" marL="285750" marR="0" rtl="0" algn="l">
              <a:lnSpc>
                <a:spcPct val="97777"/>
              </a:lnSpc>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Habitaciones o mesas reservadas</a:t>
            </a:r>
            <a:r>
              <a:rPr lang="en-US" sz="1800">
                <a:solidFill>
                  <a:srgbClr val="262626"/>
                </a:solidFill>
                <a:latin typeface="Calibri"/>
                <a:ea typeface="Calibri"/>
                <a:cs typeface="Calibri"/>
                <a:sym typeface="Calibri"/>
              </a:rPr>
              <a:t>: ¿qué grado de ocupación tienes?</a:t>
            </a:r>
            <a:endParaRPr/>
          </a:p>
          <a:p>
            <a:pPr indent="-285750" lvl="0" marL="285750" marR="0" rtl="0" algn="l">
              <a:lnSpc>
                <a:spcPct val="97777"/>
              </a:lnSpc>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Comensales atendidos</a:t>
            </a:r>
            <a:r>
              <a:rPr lang="en-US" sz="1800">
                <a:solidFill>
                  <a:srgbClr val="262626"/>
                </a:solidFill>
                <a:latin typeface="Calibri"/>
                <a:ea typeface="Calibri"/>
                <a:cs typeface="Calibri"/>
                <a:sym typeface="Calibri"/>
              </a:rPr>
              <a:t>: ¿a cuántos clientes has servido?</a:t>
            </a:r>
            <a:endParaRPr/>
          </a:p>
          <a:p>
            <a:pPr indent="-285750" lvl="0" marL="285750" marR="0" rtl="0" algn="l">
              <a:lnSpc>
                <a:spcPct val="97777"/>
              </a:lnSpc>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Ventas diarias ($)</a:t>
            </a:r>
            <a:r>
              <a:rPr lang="en-US" sz="1800">
                <a:solidFill>
                  <a:srgbClr val="262626"/>
                </a:solidFill>
                <a:latin typeface="Calibri"/>
                <a:ea typeface="Calibri"/>
                <a:cs typeface="Calibri"/>
                <a:sym typeface="Calibri"/>
              </a:rPr>
              <a:t>: ¿cuánto ha entrado por caja?</a:t>
            </a:r>
            <a:endParaRPr/>
          </a:p>
          <a:p>
            <a:pPr indent="-285750" lvl="0" marL="285750" marR="0" rtl="0" algn="l">
              <a:lnSpc>
                <a:spcPct val="97777"/>
              </a:lnSpc>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Turnos y horas del personal</a:t>
            </a:r>
            <a:r>
              <a:rPr lang="en-US" sz="1800">
                <a:solidFill>
                  <a:srgbClr val="262626"/>
                </a:solidFill>
                <a:latin typeface="Calibri"/>
                <a:ea typeface="Calibri"/>
                <a:cs typeface="Calibri"/>
                <a:sym typeface="Calibri"/>
              </a:rPr>
              <a:t>: ¿quién trabajó y cuándo?</a:t>
            </a:r>
            <a:endParaRPr i="1" sz="1800">
              <a:solidFill>
                <a:srgbClr val="262626"/>
              </a:solidFill>
              <a:latin typeface="Calibri"/>
              <a:ea typeface="Calibri"/>
              <a:cs typeface="Calibri"/>
              <a:sym typeface="Calibri"/>
            </a:endParaRPr>
          </a:p>
          <a:p>
            <a:pPr indent="0" lvl="0" marL="0" marR="0" rtl="0" algn="l">
              <a:lnSpc>
                <a:spcPct val="97777"/>
              </a:lnSpc>
              <a:spcBef>
                <a:spcPts val="0"/>
              </a:spcBef>
              <a:spcAft>
                <a:spcPts val="0"/>
              </a:spcAft>
              <a:buNone/>
            </a:pPr>
            <a:r>
              <a:t/>
            </a:r>
            <a:endParaRPr i="1" sz="1800">
              <a:solidFill>
                <a:srgbClr val="262626"/>
              </a:solidFill>
              <a:latin typeface="Calibri"/>
              <a:ea typeface="Calibri"/>
              <a:cs typeface="Calibri"/>
              <a:sym typeface="Calibri"/>
            </a:endParaRPr>
          </a:p>
          <a:p>
            <a:pPr indent="0" lvl="0" marL="0" marR="0" rtl="0" algn="l">
              <a:lnSpc>
                <a:spcPct val="97777"/>
              </a:lnSpc>
              <a:spcBef>
                <a:spcPts val="0"/>
              </a:spcBef>
              <a:spcAft>
                <a:spcPts val="0"/>
              </a:spcAft>
              <a:buNone/>
            </a:pPr>
            <a:r>
              <a:t/>
            </a:r>
            <a:endParaRPr i="1" sz="1000">
              <a:solidFill>
                <a:srgbClr val="262626"/>
              </a:solidFill>
              <a:latin typeface="Calibri"/>
              <a:ea typeface="Calibri"/>
              <a:cs typeface="Calibri"/>
              <a:sym typeface="Calibri"/>
            </a:endParaRPr>
          </a:p>
          <a:p>
            <a:pPr indent="0" lvl="0" marL="0" marR="0" rtl="0" algn="l">
              <a:lnSpc>
                <a:spcPct val="97777"/>
              </a:lnSpc>
              <a:spcBef>
                <a:spcPts val="0"/>
              </a:spcBef>
              <a:spcAft>
                <a:spcPts val="0"/>
              </a:spcAft>
              <a:buNone/>
            </a:pPr>
            <a:r>
              <a:rPr i="1" lang="en-US" sz="1800">
                <a:solidFill>
                  <a:srgbClr val="262626"/>
                </a:solidFill>
                <a:latin typeface="Calibri"/>
                <a:ea typeface="Calibri"/>
                <a:cs typeface="Calibri"/>
                <a:sym typeface="Calibri"/>
              </a:rPr>
              <a:t>Cuando empieza a tratar estas cifras habituales como </a:t>
            </a:r>
            <a:r>
              <a:rPr b="1" i="1" lang="en-US" sz="1800">
                <a:solidFill>
                  <a:srgbClr val="262626"/>
                </a:solidFill>
                <a:latin typeface="Calibri"/>
                <a:ea typeface="Calibri"/>
                <a:cs typeface="Calibri"/>
                <a:sym typeface="Calibri"/>
              </a:rPr>
              <a:t>datos</a:t>
            </a:r>
            <a:r>
              <a:rPr i="1" lang="en-US" sz="1800">
                <a:solidFill>
                  <a:srgbClr val="262626"/>
                </a:solidFill>
                <a:latin typeface="Calibri"/>
                <a:ea typeface="Calibri"/>
                <a:cs typeface="Calibri"/>
                <a:sym typeface="Calibri"/>
              </a:rPr>
              <a:t>, resulta más fácil analizarlas y tomar decisiones más inteligentes y sostenibles para tu negocio</a:t>
            </a:r>
            <a:endParaRPr b="1" sz="1800">
              <a:solidFill>
                <a:srgbClr val="262626"/>
              </a:solidFill>
              <a:latin typeface="Calibri"/>
              <a:ea typeface="Calibri"/>
              <a:cs typeface="Calibri"/>
              <a:sym typeface="Calibri"/>
            </a:endParaRPr>
          </a:p>
        </p:txBody>
      </p:sp>
      <p:sp>
        <p:nvSpPr>
          <p:cNvPr id="283" name="Google Shape;283;p8"/>
          <p:cNvSpPr/>
          <p:nvPr/>
        </p:nvSpPr>
        <p:spPr>
          <a:xfrm>
            <a:off x="6096000" y="5930350"/>
            <a:ext cx="4964100" cy="4989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284" name="Google Shape;284;p8"/>
          <p:cNvSpPr txBox="1"/>
          <p:nvPr/>
        </p:nvSpPr>
        <p:spPr>
          <a:xfrm>
            <a:off x="6222000" y="6056922"/>
            <a:ext cx="75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0289AE"/>
                </a:solidFill>
                <a:latin typeface="Calibri"/>
                <a:ea typeface="Calibri"/>
                <a:cs typeface="Calibri"/>
                <a:sym typeface="Calibri"/>
              </a:rPr>
              <a:t>Ver también ›</a:t>
            </a:r>
            <a:endParaRPr/>
          </a:p>
        </p:txBody>
      </p:sp>
      <p:sp>
        <p:nvSpPr>
          <p:cNvPr id="285" name="Google Shape;285;p8"/>
          <p:cNvSpPr txBox="1"/>
          <p:nvPr/>
        </p:nvSpPr>
        <p:spPr>
          <a:xfrm>
            <a:off x="6978001" y="6056922"/>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C1 </a:t>
            </a:r>
            <a:r>
              <a:rPr b="1" lang="en-US" sz="1400">
                <a:solidFill>
                  <a:srgbClr val="262626"/>
                </a:solidFill>
                <a:latin typeface="Calibri"/>
                <a:ea typeface="Calibri"/>
                <a:cs typeface="Calibri"/>
                <a:sym typeface="Calibri"/>
              </a:rPr>
              <a:t>M1</a:t>
            </a:r>
            <a:endParaRPr b="1" i="0" sz="1400">
              <a:solidFill>
                <a:srgbClr val="262626"/>
              </a:solidFill>
              <a:latin typeface="Calibri"/>
              <a:ea typeface="Calibri"/>
              <a:cs typeface="Calibri"/>
              <a:sym typeface="Calibri"/>
            </a:endParaRPr>
          </a:p>
        </p:txBody>
      </p:sp>
      <p:sp>
        <p:nvSpPr>
          <p:cNvPr id="286" name="Google Shape;286;p8"/>
          <p:cNvSpPr txBox="1"/>
          <p:nvPr/>
        </p:nvSpPr>
        <p:spPr>
          <a:xfrm>
            <a:off x="7572000" y="5964146"/>
            <a:ext cx="3492000" cy="4311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lang="en-US" sz="1400">
                <a:solidFill>
                  <a:srgbClr val="262626"/>
                </a:solidFill>
                <a:latin typeface="Calibri"/>
                <a:ea typeface="Calibri"/>
                <a:cs typeface="Calibri"/>
                <a:sym typeface="Calibri"/>
              </a:rPr>
              <a:t>- Integración de la sostenibilidad en las operaciones diarias</a:t>
            </a:r>
            <a:endParaRPr/>
          </a:p>
        </p:txBody>
      </p:sp>
      <p:sp>
        <p:nvSpPr>
          <p:cNvPr id="287" name="Google Shape;287;p8"/>
          <p:cNvSpPr txBox="1"/>
          <p:nvPr/>
        </p:nvSpPr>
        <p:spPr>
          <a:xfrm flipH="1">
            <a:off x="586952" y="5606879"/>
            <a:ext cx="30045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800" u="sng">
                <a:solidFill>
                  <a:srgbClr val="0289AE"/>
                </a:solidFill>
                <a:latin typeface="Calibri"/>
                <a:ea typeface="Calibri"/>
                <a:cs typeface="Calibri"/>
                <a:sym typeface="Calibri"/>
                <a:hlinkClick r:id="rId4">
                  <a:extLst>
                    <a:ext uri="{A12FA001-AC4F-418D-AE19-62706E023703}">
                      <ahyp:hlinkClr val="tx"/>
                    </a:ext>
                  </a:extLst>
                </a:hlinkClick>
              </a:rPr>
              <a:t>Datos en el sector hotelero </a:t>
            </a:r>
            <a:endParaRPr i="1" sz="1800">
              <a:solidFill>
                <a:srgbClr val="0289AE"/>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pic>
        <p:nvPicPr>
          <p:cNvPr id="293" name="Google Shape;293;p9"/>
          <p:cNvPicPr preferRelativeResize="0"/>
          <p:nvPr/>
        </p:nvPicPr>
        <p:blipFill rotWithShape="1">
          <a:blip r:embed="rId3">
            <a:alphaModFix/>
          </a:blip>
          <a:srcRect b="0" l="0" r="0" t="0"/>
          <a:stretch/>
        </p:blipFill>
        <p:spPr>
          <a:xfrm>
            <a:off x="2351003" y="4783321"/>
            <a:ext cx="2078798" cy="1991875"/>
          </a:xfrm>
          <a:prstGeom prst="rect">
            <a:avLst/>
          </a:prstGeom>
          <a:noFill/>
          <a:ln>
            <a:noFill/>
          </a:ln>
        </p:spPr>
      </p:pic>
      <p:grpSp>
        <p:nvGrpSpPr>
          <p:cNvPr id="294" name="Google Shape;294;p9"/>
          <p:cNvGrpSpPr/>
          <p:nvPr/>
        </p:nvGrpSpPr>
        <p:grpSpPr>
          <a:xfrm>
            <a:off x="4799474" y="530935"/>
            <a:ext cx="6863435" cy="6049273"/>
            <a:chOff x="9515475" y="838200"/>
            <a:chExt cx="12553120" cy="12065000"/>
          </a:xfrm>
        </p:grpSpPr>
        <p:sp>
          <p:nvSpPr>
            <p:cNvPr id="295" name="Google Shape;295;p9"/>
            <p:cNvSpPr/>
            <p:nvPr/>
          </p:nvSpPr>
          <p:spPr>
            <a:xfrm flipH="1">
              <a:off x="9515475" y="4578350"/>
              <a:ext cx="4564063" cy="4564063"/>
            </a:xfrm>
            <a:prstGeom prst="ellipse">
              <a:avLst/>
            </a:prstGeom>
            <a:solidFill>
              <a:srgbClr val="62A844">
                <a:alpha val="71372"/>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cxnSp>
          <p:nvCxnSpPr>
            <p:cNvPr id="296" name="Google Shape;296;p9"/>
            <p:cNvCxnSpPr/>
            <p:nvPr/>
          </p:nvCxnSpPr>
          <p:spPr>
            <a:xfrm>
              <a:off x="13245571" y="5862588"/>
              <a:ext cx="8823024" cy="0"/>
            </a:xfrm>
            <a:prstGeom prst="straightConnector1">
              <a:avLst/>
            </a:prstGeom>
            <a:noFill/>
            <a:ln cap="flat" cmpd="sng" w="25400">
              <a:solidFill>
                <a:srgbClr val="62A844"/>
              </a:solidFill>
              <a:prstDash val="dot"/>
              <a:miter lim="8000"/>
              <a:headEnd len="sm" w="sm" type="none"/>
              <a:tailEnd len="sm" w="sm" type="none"/>
            </a:ln>
          </p:spPr>
        </p:cxnSp>
        <p:sp>
          <p:nvSpPr>
            <p:cNvPr id="297" name="Google Shape;297;p9"/>
            <p:cNvSpPr/>
            <p:nvPr/>
          </p:nvSpPr>
          <p:spPr>
            <a:xfrm>
              <a:off x="9536113" y="8340725"/>
              <a:ext cx="4564062" cy="4562475"/>
            </a:xfrm>
            <a:prstGeom prst="ellipse">
              <a:avLst/>
            </a:prstGeom>
            <a:solidFill>
              <a:srgbClr val="EABB22">
                <a:alpha val="42745"/>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298" name="Google Shape;298;p9"/>
            <p:cNvSpPr/>
            <p:nvPr/>
          </p:nvSpPr>
          <p:spPr>
            <a:xfrm>
              <a:off x="9536113" y="838200"/>
              <a:ext cx="4564062" cy="4564063"/>
            </a:xfrm>
            <a:prstGeom prst="ellipse">
              <a:avLst/>
            </a:prstGeom>
            <a:solidFill>
              <a:srgbClr val="0289AE">
                <a:alpha val="58039"/>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cxnSp>
          <p:nvCxnSpPr>
            <p:cNvPr id="299" name="Google Shape;299;p9"/>
            <p:cNvCxnSpPr/>
            <p:nvPr/>
          </p:nvCxnSpPr>
          <p:spPr>
            <a:xfrm>
              <a:off x="12768265" y="9996488"/>
              <a:ext cx="8823024" cy="0"/>
            </a:xfrm>
            <a:prstGeom prst="straightConnector1">
              <a:avLst/>
            </a:prstGeom>
            <a:noFill/>
            <a:ln cap="flat" cmpd="sng" w="25400">
              <a:solidFill>
                <a:srgbClr val="EABB22"/>
              </a:solidFill>
              <a:prstDash val="dot"/>
              <a:miter lim="8000"/>
              <a:headEnd len="sm" w="sm" type="none"/>
              <a:tailEnd len="sm" w="sm" type="none"/>
            </a:ln>
          </p:spPr>
        </p:cxnSp>
        <p:cxnSp>
          <p:nvCxnSpPr>
            <p:cNvPr id="300" name="Google Shape;300;p9"/>
            <p:cNvCxnSpPr/>
            <p:nvPr/>
          </p:nvCxnSpPr>
          <p:spPr>
            <a:xfrm>
              <a:off x="13079187" y="2376489"/>
              <a:ext cx="8823024" cy="0"/>
            </a:xfrm>
            <a:prstGeom prst="straightConnector1">
              <a:avLst/>
            </a:prstGeom>
            <a:noFill/>
            <a:ln cap="flat" cmpd="sng" w="25400">
              <a:solidFill>
                <a:srgbClr val="0289AE"/>
              </a:solidFill>
              <a:prstDash val="dot"/>
              <a:miter lim="8000"/>
              <a:headEnd len="sm" w="sm" type="none"/>
              <a:tailEnd len="sm" w="sm" type="none"/>
            </a:ln>
          </p:spPr>
        </p:cxnSp>
        <p:sp>
          <p:nvSpPr>
            <p:cNvPr id="301" name="Google Shape;301;p9"/>
            <p:cNvSpPr/>
            <p:nvPr/>
          </p:nvSpPr>
          <p:spPr>
            <a:xfrm>
              <a:off x="9536113" y="838200"/>
              <a:ext cx="2271712"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302" name="Google Shape;302;p9"/>
            <p:cNvSpPr/>
            <p:nvPr/>
          </p:nvSpPr>
          <p:spPr>
            <a:xfrm flipH="1">
              <a:off x="11807825" y="4578350"/>
              <a:ext cx="2271713"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303" name="Google Shape;303;p9"/>
            <p:cNvSpPr/>
            <p:nvPr/>
          </p:nvSpPr>
          <p:spPr>
            <a:xfrm>
              <a:off x="10337800" y="1639888"/>
              <a:ext cx="2959100" cy="2959100"/>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304" name="Google Shape;304;p9"/>
            <p:cNvSpPr/>
            <p:nvPr/>
          </p:nvSpPr>
          <p:spPr>
            <a:xfrm>
              <a:off x="9536113" y="8340725"/>
              <a:ext cx="2271712"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305" name="Google Shape;305;p9"/>
            <p:cNvSpPr/>
            <p:nvPr/>
          </p:nvSpPr>
          <p:spPr>
            <a:xfrm>
              <a:off x="10337800" y="9142413"/>
              <a:ext cx="2959100" cy="2959100"/>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306" name="Google Shape;306;p9"/>
            <p:cNvSpPr/>
            <p:nvPr/>
          </p:nvSpPr>
          <p:spPr>
            <a:xfrm flipH="1">
              <a:off x="10337800" y="5381625"/>
              <a:ext cx="2959100" cy="2959100"/>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307" name="Google Shape;307;p9"/>
            <p:cNvSpPr txBox="1"/>
            <p:nvPr/>
          </p:nvSpPr>
          <p:spPr>
            <a:xfrm>
              <a:off x="10337801" y="2336901"/>
              <a:ext cx="2940050" cy="270119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7200">
                  <a:solidFill>
                    <a:srgbClr val="0289AE"/>
                  </a:solidFill>
                  <a:latin typeface="Calibri"/>
                  <a:ea typeface="Calibri"/>
                  <a:cs typeface="Calibri"/>
                  <a:sym typeface="Calibri"/>
                </a:rPr>
                <a:t>01</a:t>
              </a:r>
              <a:endParaRPr/>
            </a:p>
          </p:txBody>
        </p:sp>
        <p:sp>
          <p:nvSpPr>
            <p:cNvPr id="308" name="Google Shape;308;p9"/>
            <p:cNvSpPr txBox="1"/>
            <p:nvPr/>
          </p:nvSpPr>
          <p:spPr>
            <a:xfrm>
              <a:off x="10418763" y="6108802"/>
              <a:ext cx="2959100" cy="2484202"/>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7200">
                  <a:solidFill>
                    <a:srgbClr val="62A844"/>
                  </a:solidFill>
                  <a:latin typeface="Calibri"/>
                  <a:ea typeface="Calibri"/>
                  <a:cs typeface="Calibri"/>
                  <a:sym typeface="Calibri"/>
                </a:rPr>
                <a:t>02</a:t>
              </a:r>
              <a:endParaRPr/>
            </a:p>
          </p:txBody>
        </p:sp>
        <p:sp>
          <p:nvSpPr>
            <p:cNvPr id="309" name="Google Shape;309;p9"/>
            <p:cNvSpPr txBox="1"/>
            <p:nvPr/>
          </p:nvSpPr>
          <p:spPr>
            <a:xfrm>
              <a:off x="10337801" y="9880701"/>
              <a:ext cx="2841623" cy="2582886"/>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7200">
                  <a:solidFill>
                    <a:srgbClr val="EABB22"/>
                  </a:solidFill>
                  <a:latin typeface="Calibri"/>
                  <a:ea typeface="Calibri"/>
                  <a:cs typeface="Calibri"/>
                  <a:sym typeface="Calibri"/>
                </a:rPr>
                <a:t>03</a:t>
              </a:r>
              <a:endParaRPr/>
            </a:p>
          </p:txBody>
        </p:sp>
      </p:grpSp>
      <p:sp>
        <p:nvSpPr>
          <p:cNvPr id="310" name="Google Shape;310;p9"/>
          <p:cNvSpPr txBox="1"/>
          <p:nvPr/>
        </p:nvSpPr>
        <p:spPr>
          <a:xfrm>
            <a:off x="7565575" y="5125234"/>
            <a:ext cx="4259700" cy="1655100"/>
          </a:xfrm>
          <a:prstGeom prst="rect">
            <a:avLst/>
          </a:prstGeom>
          <a:noFill/>
          <a:ln>
            <a:noFill/>
          </a:ln>
        </p:spPr>
        <p:txBody>
          <a:bodyPr anchorCtr="0" anchor="t" bIns="45700" lIns="91425" spcFirstLastPara="1" rIns="91425" wrap="square" tIns="45700">
            <a:spAutoFit/>
          </a:bodyPr>
          <a:lstStyle/>
          <a:p>
            <a:pPr indent="0" lvl="0" marL="0" marR="0" rtl="0" algn="l">
              <a:lnSpc>
                <a:spcPct val="101904"/>
              </a:lnSpc>
              <a:spcBef>
                <a:spcPts val="0"/>
              </a:spcBef>
              <a:spcAft>
                <a:spcPts val="0"/>
              </a:spcAft>
              <a:buClr>
                <a:srgbClr val="EABB22"/>
              </a:buClr>
              <a:buSzPts val="2100"/>
              <a:buFont typeface="Calibri"/>
              <a:buNone/>
            </a:pPr>
            <a:r>
              <a:rPr lang="en-US" sz="2000">
                <a:solidFill>
                  <a:srgbClr val="262626"/>
                </a:solidFill>
                <a:latin typeface="Calibri"/>
                <a:ea typeface="Calibri"/>
                <a:cs typeface="Calibri"/>
                <a:sym typeface="Calibri"/>
              </a:rPr>
              <a:t>Turnos, horas trabajadas, registros de desperdicio de alimentos, consumo energético </a:t>
            </a:r>
            <a:r>
              <a:rPr i="1" lang="en-US" sz="2000">
                <a:solidFill>
                  <a:srgbClr val="262626"/>
                </a:solidFill>
                <a:latin typeface="Calibri"/>
                <a:ea typeface="Calibri"/>
                <a:cs typeface="Calibri"/>
                <a:sym typeface="Calibri"/>
              </a:rPr>
              <a:t>(WWF Hotel Kitchen, 2017; EPA Irlanda, 2021)</a:t>
            </a:r>
            <a:endParaRPr sz="2000">
              <a:solidFill>
                <a:srgbClr val="262626"/>
              </a:solidFill>
              <a:latin typeface="Calibri"/>
              <a:ea typeface="Calibri"/>
              <a:cs typeface="Calibri"/>
              <a:sym typeface="Calibri"/>
            </a:endParaRPr>
          </a:p>
          <a:p>
            <a:pPr indent="0" lvl="0" marL="0" marR="0" rtl="0" algn="l">
              <a:lnSpc>
                <a:spcPct val="101904"/>
              </a:lnSpc>
              <a:spcBef>
                <a:spcPts val="0"/>
              </a:spcBef>
              <a:spcAft>
                <a:spcPts val="0"/>
              </a:spcAft>
              <a:buClr>
                <a:srgbClr val="EABB22"/>
              </a:buClr>
              <a:buSzPts val="2100"/>
              <a:buFont typeface="Arial"/>
              <a:buNone/>
            </a:pPr>
            <a:r>
              <a:t/>
            </a:r>
            <a:endParaRPr sz="2000">
              <a:solidFill>
                <a:srgbClr val="262626"/>
              </a:solidFill>
              <a:latin typeface="Calibri"/>
              <a:ea typeface="Calibri"/>
              <a:cs typeface="Calibri"/>
              <a:sym typeface="Calibri"/>
            </a:endParaRPr>
          </a:p>
        </p:txBody>
      </p:sp>
      <p:sp>
        <p:nvSpPr>
          <p:cNvPr id="311" name="Google Shape;311;p9"/>
          <p:cNvSpPr txBox="1"/>
          <p:nvPr/>
        </p:nvSpPr>
        <p:spPr>
          <a:xfrm>
            <a:off x="7565585" y="2561520"/>
            <a:ext cx="2821999" cy="685316"/>
          </a:xfrm>
          <a:prstGeom prst="rect">
            <a:avLst/>
          </a:prstGeom>
          <a:noFill/>
          <a:ln>
            <a:noFill/>
          </a:ln>
        </p:spPr>
        <p:txBody>
          <a:bodyPr anchorCtr="0" anchor="t" bIns="45700" lIns="91425" spcFirstLastPara="1" rIns="91425" wrap="square" tIns="45700">
            <a:spAutoFit/>
          </a:bodyPr>
          <a:lstStyle/>
          <a:p>
            <a:pPr indent="0" lvl="0" marL="0" marR="0" rtl="0" algn="l">
              <a:lnSpc>
                <a:spcPct val="49545"/>
              </a:lnSpc>
              <a:spcBef>
                <a:spcPts val="0"/>
              </a:spcBef>
              <a:spcAft>
                <a:spcPts val="0"/>
              </a:spcAft>
              <a:buNone/>
            </a:pPr>
            <a:r>
              <a:rPr b="1" baseline="30000" lang="en-US" sz="4400">
                <a:solidFill>
                  <a:srgbClr val="62A844"/>
                </a:solidFill>
                <a:latin typeface="Calibri"/>
                <a:ea typeface="Calibri"/>
                <a:cs typeface="Calibri"/>
                <a:sym typeface="Calibri"/>
              </a:rPr>
              <a:t>Sistema de punto de venta (POS)</a:t>
            </a:r>
            <a:endParaRPr/>
          </a:p>
        </p:txBody>
      </p:sp>
      <p:sp>
        <p:nvSpPr>
          <p:cNvPr id="312" name="Google Shape;312;p9"/>
          <p:cNvSpPr txBox="1"/>
          <p:nvPr/>
        </p:nvSpPr>
        <p:spPr>
          <a:xfrm>
            <a:off x="7565576" y="1265295"/>
            <a:ext cx="4282500" cy="1341300"/>
          </a:xfrm>
          <a:prstGeom prst="rect">
            <a:avLst/>
          </a:prstGeom>
          <a:noFill/>
          <a:ln>
            <a:noFill/>
          </a:ln>
        </p:spPr>
        <p:txBody>
          <a:bodyPr anchorCtr="0" anchor="t" bIns="45700" lIns="91425" spcFirstLastPara="1" rIns="91425" wrap="square" tIns="45700">
            <a:spAutoFit/>
          </a:bodyPr>
          <a:lstStyle/>
          <a:p>
            <a:pPr indent="0" lvl="0" marL="0" marR="0" rtl="0" algn="l">
              <a:lnSpc>
                <a:spcPct val="101904"/>
              </a:lnSpc>
              <a:spcBef>
                <a:spcPts val="0"/>
              </a:spcBef>
              <a:spcAft>
                <a:spcPts val="0"/>
              </a:spcAft>
              <a:buClr>
                <a:srgbClr val="0289AE"/>
              </a:buClr>
              <a:buSzPts val="2100"/>
              <a:buFont typeface="Calibri"/>
              <a:buNone/>
            </a:pPr>
            <a:r>
              <a:rPr lang="en-US" sz="2000">
                <a:solidFill>
                  <a:srgbClr val="262626"/>
                </a:solidFill>
                <a:latin typeface="Calibri"/>
                <a:ea typeface="Calibri"/>
                <a:cs typeface="Calibri"/>
                <a:sym typeface="Calibri"/>
              </a:rPr>
              <a:t>Reservas, tipos de habitaciones, tarifas, duración de la estancia </a:t>
            </a:r>
            <a:r>
              <a:rPr i="1" lang="en-US" sz="2000">
                <a:solidFill>
                  <a:srgbClr val="262626"/>
                </a:solidFill>
                <a:latin typeface="Calibri"/>
                <a:ea typeface="Calibri"/>
                <a:cs typeface="Calibri"/>
                <a:sym typeface="Calibri"/>
              </a:rPr>
              <a:t>(AltexSoft, 2024).</a:t>
            </a:r>
            <a:endParaRPr sz="1300"/>
          </a:p>
          <a:p>
            <a:pPr indent="0" lvl="0" marL="0" marR="0" rtl="0" algn="l">
              <a:lnSpc>
                <a:spcPct val="101904"/>
              </a:lnSpc>
              <a:spcBef>
                <a:spcPts val="0"/>
              </a:spcBef>
              <a:spcAft>
                <a:spcPts val="0"/>
              </a:spcAft>
              <a:buClr>
                <a:srgbClr val="0289AE"/>
              </a:buClr>
              <a:buSzPts val="2100"/>
              <a:buFont typeface="Arial"/>
              <a:buNone/>
            </a:pPr>
            <a:r>
              <a:t/>
            </a:r>
            <a:endParaRPr sz="2000">
              <a:solidFill>
                <a:srgbClr val="262626"/>
              </a:solidFill>
              <a:latin typeface="Calibri"/>
              <a:ea typeface="Calibri"/>
              <a:cs typeface="Calibri"/>
              <a:sym typeface="Calibri"/>
            </a:endParaRPr>
          </a:p>
        </p:txBody>
      </p:sp>
      <p:sp>
        <p:nvSpPr>
          <p:cNvPr id="313" name="Google Shape;313;p9"/>
          <p:cNvSpPr txBox="1"/>
          <p:nvPr/>
        </p:nvSpPr>
        <p:spPr>
          <a:xfrm>
            <a:off x="7565576" y="3051491"/>
            <a:ext cx="4282500" cy="1341300"/>
          </a:xfrm>
          <a:prstGeom prst="rect">
            <a:avLst/>
          </a:prstGeom>
          <a:noFill/>
          <a:ln>
            <a:noFill/>
          </a:ln>
        </p:spPr>
        <p:txBody>
          <a:bodyPr anchorCtr="0" anchor="t" bIns="45700" lIns="91425" spcFirstLastPara="1" rIns="91425" wrap="square" tIns="45700">
            <a:spAutoFit/>
          </a:bodyPr>
          <a:lstStyle/>
          <a:p>
            <a:pPr indent="0" lvl="0" marL="0" marR="0" rtl="0" algn="l">
              <a:lnSpc>
                <a:spcPct val="101904"/>
              </a:lnSpc>
              <a:spcBef>
                <a:spcPts val="0"/>
              </a:spcBef>
              <a:spcAft>
                <a:spcPts val="0"/>
              </a:spcAft>
              <a:buClr>
                <a:srgbClr val="62A844"/>
              </a:buClr>
              <a:buSzPts val="2100"/>
              <a:buFont typeface="Calibri"/>
              <a:buNone/>
            </a:pPr>
            <a:r>
              <a:rPr lang="en-US" sz="2000">
                <a:solidFill>
                  <a:srgbClr val="262626"/>
                </a:solidFill>
                <a:latin typeface="Calibri"/>
                <a:ea typeface="Calibri"/>
                <a:cs typeface="Calibri"/>
                <a:sym typeface="Calibri"/>
              </a:rPr>
              <a:t>Tiempo de transacción, artículos comprados, importe pagado, método de pago </a:t>
            </a:r>
            <a:r>
              <a:rPr i="1" lang="en-US" sz="2000">
                <a:solidFill>
                  <a:srgbClr val="262626"/>
                </a:solidFill>
                <a:latin typeface="Calibri"/>
                <a:ea typeface="Calibri"/>
                <a:cs typeface="Calibri"/>
                <a:sym typeface="Calibri"/>
              </a:rPr>
              <a:t>(Chowbus, 2024; Square, 2025)</a:t>
            </a:r>
            <a:endParaRPr sz="2000">
              <a:solidFill>
                <a:srgbClr val="262626"/>
              </a:solidFill>
              <a:latin typeface="Calibri"/>
              <a:ea typeface="Calibri"/>
              <a:cs typeface="Calibri"/>
              <a:sym typeface="Calibri"/>
            </a:endParaRPr>
          </a:p>
          <a:p>
            <a:pPr indent="0" lvl="0" marL="0" marR="0" rtl="0" algn="l">
              <a:lnSpc>
                <a:spcPct val="101904"/>
              </a:lnSpc>
              <a:spcBef>
                <a:spcPts val="0"/>
              </a:spcBef>
              <a:spcAft>
                <a:spcPts val="0"/>
              </a:spcAft>
              <a:buClr>
                <a:srgbClr val="62A844"/>
              </a:buClr>
              <a:buSzPts val="2100"/>
              <a:buFont typeface="Arial"/>
              <a:buNone/>
            </a:pPr>
            <a:r>
              <a:t/>
            </a:r>
            <a:endParaRPr sz="2000">
              <a:solidFill>
                <a:srgbClr val="262626"/>
              </a:solidFill>
              <a:latin typeface="Calibri"/>
              <a:ea typeface="Calibri"/>
              <a:cs typeface="Calibri"/>
              <a:sym typeface="Calibri"/>
            </a:endParaRPr>
          </a:p>
        </p:txBody>
      </p:sp>
      <p:sp>
        <p:nvSpPr>
          <p:cNvPr id="314" name="Google Shape;314;p9"/>
          <p:cNvSpPr txBox="1"/>
          <p:nvPr/>
        </p:nvSpPr>
        <p:spPr>
          <a:xfrm>
            <a:off x="7565585" y="753863"/>
            <a:ext cx="3963767" cy="707758"/>
          </a:xfrm>
          <a:prstGeom prst="rect">
            <a:avLst/>
          </a:prstGeom>
          <a:noFill/>
          <a:ln>
            <a:noFill/>
          </a:ln>
        </p:spPr>
        <p:txBody>
          <a:bodyPr anchorCtr="0" anchor="t" bIns="45700" lIns="91425" spcFirstLastPara="1" rIns="91425" wrap="square" tIns="45700">
            <a:spAutoFit/>
          </a:bodyPr>
          <a:lstStyle/>
          <a:p>
            <a:pPr indent="0" lvl="0" marL="0" marR="0" rtl="0" algn="l">
              <a:lnSpc>
                <a:spcPct val="49545"/>
              </a:lnSpc>
              <a:spcBef>
                <a:spcPts val="0"/>
              </a:spcBef>
              <a:spcAft>
                <a:spcPts val="0"/>
              </a:spcAft>
              <a:buNone/>
            </a:pPr>
            <a:r>
              <a:rPr b="1" baseline="30000" lang="en-US" sz="4400">
                <a:solidFill>
                  <a:srgbClr val="0289AE"/>
                </a:solidFill>
                <a:latin typeface="Calibri"/>
                <a:ea typeface="Calibri"/>
                <a:cs typeface="Calibri"/>
                <a:sym typeface="Calibri"/>
              </a:rPr>
              <a:t>Sistema de gestión hotelera (PMS)</a:t>
            </a:r>
            <a:endParaRPr/>
          </a:p>
        </p:txBody>
      </p:sp>
      <p:sp>
        <p:nvSpPr>
          <p:cNvPr id="315" name="Google Shape;315;p9"/>
          <p:cNvSpPr txBox="1"/>
          <p:nvPr/>
        </p:nvSpPr>
        <p:spPr>
          <a:xfrm>
            <a:off x="7565585" y="4617027"/>
            <a:ext cx="3644923" cy="685316"/>
          </a:xfrm>
          <a:prstGeom prst="rect">
            <a:avLst/>
          </a:prstGeom>
          <a:noFill/>
          <a:ln>
            <a:noFill/>
          </a:ln>
        </p:spPr>
        <p:txBody>
          <a:bodyPr anchorCtr="0" anchor="t" bIns="45700" lIns="91425" spcFirstLastPara="1" rIns="91425" wrap="square" tIns="45700">
            <a:spAutoFit/>
          </a:bodyPr>
          <a:lstStyle/>
          <a:p>
            <a:pPr indent="0" lvl="0" marL="0" marR="0" rtl="0" algn="l">
              <a:lnSpc>
                <a:spcPct val="49545"/>
              </a:lnSpc>
              <a:spcBef>
                <a:spcPts val="0"/>
              </a:spcBef>
              <a:spcAft>
                <a:spcPts val="0"/>
              </a:spcAft>
              <a:buNone/>
            </a:pPr>
            <a:r>
              <a:rPr b="1" baseline="30000" lang="en-US" sz="4400">
                <a:solidFill>
                  <a:srgbClr val="EABB22"/>
                </a:solidFill>
                <a:latin typeface="Calibri"/>
                <a:ea typeface="Calibri"/>
                <a:cs typeface="Calibri"/>
                <a:sym typeface="Calibri"/>
              </a:rPr>
              <a:t>Registros de personal y sostenibilidad</a:t>
            </a:r>
            <a:endParaRPr/>
          </a:p>
        </p:txBody>
      </p:sp>
      <p:sp>
        <p:nvSpPr>
          <p:cNvPr id="316" name="Google Shape;316;p9"/>
          <p:cNvSpPr txBox="1"/>
          <p:nvPr/>
        </p:nvSpPr>
        <p:spPr>
          <a:xfrm>
            <a:off x="429126" y="502562"/>
            <a:ext cx="39078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¿De dónde proceden los datos?</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317" name="Google Shape;317;p9"/>
          <p:cNvCxnSpPr/>
          <p:nvPr/>
        </p:nvCxnSpPr>
        <p:spPr>
          <a:xfrm>
            <a:off x="-27709" y="1644585"/>
            <a:ext cx="3840292" cy="0"/>
          </a:xfrm>
          <a:prstGeom prst="straightConnector1">
            <a:avLst/>
          </a:prstGeom>
          <a:noFill/>
          <a:ln cap="flat" cmpd="sng" w="34925">
            <a:solidFill>
              <a:srgbClr val="62A844"/>
            </a:solidFill>
            <a:prstDash val="dot"/>
            <a:miter lim="8000"/>
            <a:headEnd len="sm" w="sm" type="none"/>
            <a:tailEnd len="sm" w="sm" type="none"/>
          </a:ln>
        </p:spPr>
      </p:cxnSp>
      <p:sp>
        <p:nvSpPr>
          <p:cNvPr id="318" name="Google Shape;318;p9"/>
          <p:cNvSpPr txBox="1"/>
          <p:nvPr/>
        </p:nvSpPr>
        <p:spPr>
          <a:xfrm>
            <a:off x="483466" y="2027220"/>
            <a:ext cx="4494909" cy="1991892"/>
          </a:xfrm>
          <a:prstGeom prst="rect">
            <a:avLst/>
          </a:prstGeom>
          <a:noFill/>
          <a:ln>
            <a:noFill/>
          </a:ln>
        </p:spPr>
        <p:txBody>
          <a:bodyPr anchorCtr="0" anchor="t" bIns="45700" lIns="91425" spcFirstLastPara="1" rIns="91425" wrap="square" tIns="45700">
            <a:spAutoFit/>
          </a:bodyPr>
          <a:lstStyle/>
          <a:p>
            <a:pPr indent="0" lvl="0" marL="0" marR="0" rtl="0" algn="l">
              <a:lnSpc>
                <a:spcPct val="106363"/>
              </a:lnSpc>
              <a:spcBef>
                <a:spcPts val="0"/>
              </a:spcBef>
              <a:spcAft>
                <a:spcPts val="0"/>
              </a:spcAft>
              <a:buNone/>
            </a:pPr>
            <a:r>
              <a:rPr lang="en-US" sz="2200">
                <a:solidFill>
                  <a:srgbClr val="262626"/>
                </a:solidFill>
                <a:latin typeface="Calibri"/>
                <a:ea typeface="Calibri"/>
                <a:cs typeface="Calibri"/>
                <a:sym typeface="Calibri"/>
              </a:rPr>
              <a:t>La mayoría de los datos se generan </a:t>
            </a:r>
            <a:r>
              <a:rPr b="1" lang="en-US" sz="2200">
                <a:solidFill>
                  <a:srgbClr val="262626"/>
                </a:solidFill>
                <a:latin typeface="Calibri"/>
                <a:ea typeface="Calibri"/>
                <a:cs typeface="Calibri"/>
                <a:sym typeface="Calibri"/>
              </a:rPr>
              <a:t>automáticamente </a:t>
            </a:r>
            <a:r>
              <a:rPr lang="en-US" sz="2200">
                <a:solidFill>
                  <a:srgbClr val="262626"/>
                </a:solidFill>
                <a:latin typeface="Calibri"/>
                <a:ea typeface="Calibri"/>
                <a:cs typeface="Calibri"/>
                <a:sym typeface="Calibri"/>
              </a:rPr>
              <a:t>a través de los sistemas que ya utilizas a diario. En conjunto, estos sistemas constituyen los </a:t>
            </a:r>
            <a:r>
              <a:rPr b="1" lang="en-US" sz="2200">
                <a:solidFill>
                  <a:srgbClr val="262626"/>
                </a:solidFill>
                <a:latin typeface="Calibri"/>
                <a:ea typeface="Calibri"/>
                <a:cs typeface="Calibri"/>
                <a:sym typeface="Calibri"/>
              </a:rPr>
              <a:t>datos brutos </a:t>
            </a:r>
            <a:r>
              <a:rPr lang="en-US" sz="2200">
                <a:solidFill>
                  <a:srgbClr val="262626"/>
                </a:solidFill>
                <a:latin typeface="Calibri"/>
                <a:ea typeface="Calibri"/>
                <a:cs typeface="Calibri"/>
                <a:sym typeface="Calibri"/>
              </a:rPr>
              <a:t>que conviertes en KPI para tomar decisiones más inteligentes y respetuosas con el medio ambiente.</a:t>
            </a:r>
            <a:endParaRPr/>
          </a:p>
          <a:p>
            <a:pPr indent="0" lvl="0" marL="0" marR="0" rtl="0" algn="l">
              <a:lnSpc>
                <a:spcPct val="106363"/>
              </a:lnSpc>
              <a:spcBef>
                <a:spcPts val="1200"/>
              </a:spcBef>
              <a:spcAft>
                <a:spcPts val="0"/>
              </a:spcAft>
              <a:buNone/>
            </a:pPr>
            <a:r>
              <a:t/>
            </a:r>
            <a:endParaRPr baseline="30000" sz="2200">
              <a:solidFill>
                <a:srgbClr val="262626"/>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10"/>
          <p:cNvSpPr txBox="1"/>
          <p:nvPr/>
        </p:nvSpPr>
        <p:spPr>
          <a:xfrm>
            <a:off x="2319009" y="173679"/>
            <a:ext cx="101337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62A844"/>
              </a:buClr>
              <a:buSzPts val="2400"/>
              <a:buFont typeface="Arial"/>
              <a:buNone/>
            </a:pPr>
            <a:r>
              <a:rPr b="1" lang="en-US" sz="2400">
                <a:solidFill>
                  <a:srgbClr val="62A844"/>
                </a:solidFill>
                <a:latin typeface="Calibri"/>
                <a:ea typeface="Calibri"/>
                <a:cs typeface="Calibri"/>
                <a:sym typeface="Calibri"/>
              </a:rPr>
              <a:t>				   Coco Hotel</a:t>
            </a:r>
            <a:endParaRPr b="1" sz="2400">
              <a:solidFill>
                <a:srgbClr val="62A844"/>
              </a:solidFill>
              <a:latin typeface="Calibri"/>
              <a:ea typeface="Calibri"/>
              <a:cs typeface="Calibri"/>
              <a:sym typeface="Calibri"/>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325" name="Google Shape;325;p10"/>
          <p:cNvCxnSpPr/>
          <p:nvPr/>
        </p:nvCxnSpPr>
        <p:spPr>
          <a:xfrm>
            <a:off x="440914" y="817323"/>
            <a:ext cx="7609840" cy="0"/>
          </a:xfrm>
          <a:prstGeom prst="straightConnector1">
            <a:avLst/>
          </a:prstGeom>
          <a:noFill/>
          <a:ln cap="flat" cmpd="sng" w="34925">
            <a:solidFill>
              <a:srgbClr val="62A844"/>
            </a:solidFill>
            <a:prstDash val="dot"/>
            <a:miter lim="8000"/>
            <a:headEnd len="sm" w="sm" type="none"/>
            <a:tailEnd len="sm" w="sm" type="none"/>
          </a:ln>
        </p:spPr>
      </p:cxnSp>
      <p:pic>
        <p:nvPicPr>
          <p:cNvPr id="326" name="Google Shape;326;p10"/>
          <p:cNvPicPr preferRelativeResize="0"/>
          <p:nvPr/>
        </p:nvPicPr>
        <p:blipFill rotWithShape="1">
          <a:blip r:embed="rId3">
            <a:alphaModFix/>
          </a:blip>
          <a:srcRect b="0" l="0" r="0" t="0"/>
          <a:stretch/>
        </p:blipFill>
        <p:spPr>
          <a:xfrm>
            <a:off x="440914" y="48536"/>
            <a:ext cx="3640268" cy="725359"/>
          </a:xfrm>
          <a:prstGeom prst="rect">
            <a:avLst/>
          </a:prstGeom>
          <a:noFill/>
          <a:ln>
            <a:noFill/>
          </a:ln>
        </p:spPr>
      </p:pic>
      <p:sp>
        <p:nvSpPr>
          <p:cNvPr id="327" name="Google Shape;327;p10"/>
          <p:cNvSpPr txBox="1"/>
          <p:nvPr/>
        </p:nvSpPr>
        <p:spPr>
          <a:xfrm>
            <a:off x="152842" y="1139220"/>
            <a:ext cx="7609800" cy="5849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700">
                <a:solidFill>
                  <a:srgbClr val="262626"/>
                </a:solidFill>
                <a:latin typeface="Calibri"/>
                <a:ea typeface="Calibri"/>
                <a:cs typeface="Calibri"/>
                <a:sym typeface="Calibri"/>
              </a:rPr>
              <a:t>El Coco Hotel demuestra cómo las empresas del sector hotelero pueden utilizar datos de múltiples fuentes para mejorar el rendimiento, la experiencia de los huéspedes y los resultados en materia de sostenibilidad. Este hotel boutique de Copenhague combina información operativa, financiera, de clientes y medioambiental para respaldar la toma de decisiones diaria.</a:t>
            </a:r>
            <a:endParaRPr sz="1300"/>
          </a:p>
          <a:p>
            <a:pPr indent="0" lvl="0" marL="0" marR="0" rtl="0" algn="l">
              <a:spcBef>
                <a:spcPts val="0"/>
              </a:spcBef>
              <a:spcAft>
                <a:spcPts val="0"/>
              </a:spcAft>
              <a:buNone/>
            </a:pPr>
            <a:r>
              <a:t/>
            </a:r>
            <a:endParaRPr sz="1700">
              <a:solidFill>
                <a:srgbClr val="262626"/>
              </a:solidFill>
              <a:latin typeface="Calibri"/>
              <a:ea typeface="Calibri"/>
              <a:cs typeface="Calibri"/>
              <a:sym typeface="Calibri"/>
            </a:endParaRPr>
          </a:p>
          <a:p>
            <a:pPr indent="0" lvl="0" marL="0" marR="0" rtl="0" algn="l">
              <a:spcBef>
                <a:spcPts val="0"/>
              </a:spcBef>
              <a:spcAft>
                <a:spcPts val="0"/>
              </a:spcAft>
              <a:buNone/>
            </a:pPr>
            <a:r>
              <a:rPr lang="en-US" sz="1700">
                <a:solidFill>
                  <a:srgbClr val="262626"/>
                </a:solidFill>
                <a:latin typeface="Calibri"/>
                <a:ea typeface="Calibri"/>
                <a:cs typeface="Calibri"/>
                <a:sym typeface="Calibri"/>
              </a:rPr>
              <a:t>A través de su experiencia para huéspedes centrada en los dispositivos móviles, el Hotel Coco genera datos valiosos sobre el comportamiento de reserva, el uso del check-in digital, las preferencias de los huéspedes y las interacciones de servicio. La dirección combina esta información con métricas de ocupación, ingresos y sostenibilidad para obtener una visión más completa del rendimiento del negocio. </a:t>
            </a:r>
            <a:endParaRPr sz="1300"/>
          </a:p>
          <a:p>
            <a:pPr indent="0" lvl="0" marL="0" marR="0" rtl="0" algn="l">
              <a:spcBef>
                <a:spcPts val="0"/>
              </a:spcBef>
              <a:spcAft>
                <a:spcPts val="0"/>
              </a:spcAft>
              <a:buNone/>
            </a:pPr>
            <a:r>
              <a:t/>
            </a:r>
            <a:endParaRPr sz="1700">
              <a:solidFill>
                <a:srgbClr val="262626"/>
              </a:solidFill>
              <a:latin typeface="Calibri"/>
              <a:ea typeface="Calibri"/>
              <a:cs typeface="Calibri"/>
              <a:sym typeface="Calibri"/>
            </a:endParaRPr>
          </a:p>
          <a:p>
            <a:pPr indent="0" lvl="0" marL="0" marR="0" rtl="0" algn="l">
              <a:spcBef>
                <a:spcPts val="0"/>
              </a:spcBef>
              <a:spcAft>
                <a:spcPts val="0"/>
              </a:spcAft>
              <a:buNone/>
            </a:pPr>
            <a:r>
              <a:rPr lang="en-US" sz="1700">
                <a:solidFill>
                  <a:srgbClr val="262626"/>
                </a:solidFill>
                <a:latin typeface="Calibri"/>
                <a:ea typeface="Calibri"/>
                <a:cs typeface="Calibri"/>
                <a:sym typeface="Calibri"/>
              </a:rPr>
              <a:t>El hotel se centra en un pequeño número de indicadores significativos en lugar de en grandes volúmenes de informes. Las tasas de conversión del sitio web, los plazos de reserva, la ocupación, el ADR, el RevPAR, las tendencias en los comentarios de los huéspedes y las medidas de sostenibilidad ayudan a los gerentes a identificar oportunidades, responder a la demanda cambiante y mejorar la eficiencia operativa. </a:t>
            </a:r>
            <a:endParaRPr sz="1300"/>
          </a:p>
          <a:p>
            <a:pPr indent="0" lvl="0" marL="0" marR="0" rtl="0" algn="l">
              <a:spcBef>
                <a:spcPts val="0"/>
              </a:spcBef>
              <a:spcAft>
                <a:spcPts val="0"/>
              </a:spcAft>
              <a:buClr>
                <a:schemeClr val="dk1"/>
              </a:buClr>
              <a:buSzPts val="1800"/>
              <a:buFont typeface="Calibri"/>
              <a:buNone/>
            </a:pPr>
            <a:r>
              <a:t/>
            </a:r>
            <a:endParaRPr sz="17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1700">
                <a:solidFill>
                  <a:srgbClr val="62A844"/>
                </a:solidFill>
                <a:latin typeface="Calibri"/>
                <a:ea typeface="Calibri"/>
                <a:cs typeface="Calibri"/>
                <a:sym typeface="Calibri"/>
              </a:rPr>
              <a:t>Conclusión clave: </a:t>
            </a:r>
            <a:r>
              <a:rPr lang="en-US" sz="1700">
                <a:solidFill>
                  <a:srgbClr val="262626"/>
                </a:solidFill>
                <a:latin typeface="Calibri"/>
                <a:ea typeface="Calibri"/>
                <a:cs typeface="Calibri"/>
                <a:sym typeface="Calibri"/>
              </a:rPr>
              <a:t>Una gestión eficaz de los datos comienza por comprender qué información está ya disponible y cómo puede utilizarse para respaldar mejores decisiones.</a:t>
            </a:r>
            <a:endParaRPr sz="1300"/>
          </a:p>
          <a:p>
            <a:pPr indent="0" lvl="0" marL="0" marR="0" rtl="0" algn="l">
              <a:spcBef>
                <a:spcPts val="0"/>
              </a:spcBef>
              <a:spcAft>
                <a:spcPts val="0"/>
              </a:spcAft>
              <a:buClr>
                <a:schemeClr val="dk1"/>
              </a:buClr>
              <a:buSzPts val="1800"/>
              <a:buFont typeface="Calibri"/>
              <a:buNone/>
            </a:pPr>
            <a:r>
              <a:t/>
            </a:r>
            <a:endParaRPr sz="1700">
              <a:solidFill>
                <a:srgbClr val="262626"/>
              </a:solidFill>
              <a:latin typeface="Calibri"/>
              <a:ea typeface="Calibri"/>
              <a:cs typeface="Calibri"/>
              <a:sym typeface="Calibri"/>
            </a:endParaRPr>
          </a:p>
        </p:txBody>
      </p:sp>
      <p:pic>
        <p:nvPicPr>
          <p:cNvPr id="328" name="Google Shape;328;p10"/>
          <p:cNvPicPr preferRelativeResize="0"/>
          <p:nvPr/>
        </p:nvPicPr>
        <p:blipFill rotWithShape="1">
          <a:blip r:embed="rId4">
            <a:alphaModFix/>
          </a:blip>
          <a:srcRect b="0" l="0" r="0" t="0"/>
          <a:stretch/>
        </p:blipFill>
        <p:spPr>
          <a:xfrm>
            <a:off x="7762682" y="592783"/>
            <a:ext cx="4188626" cy="606656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11"/>
          <p:cNvSpPr txBox="1"/>
          <p:nvPr/>
        </p:nvSpPr>
        <p:spPr>
          <a:xfrm>
            <a:off x="12873667" y="885654"/>
            <a:ext cx="10560293" cy="68480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05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5" name="Google Shape;335;p11"/>
          <p:cNvSpPr txBox="1"/>
          <p:nvPr/>
        </p:nvSpPr>
        <p:spPr>
          <a:xfrm>
            <a:off x="696839" y="6035534"/>
            <a:ext cx="3858329"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800" u="sng">
                <a:solidFill>
                  <a:srgbClr val="0289AE"/>
                </a:solidFill>
                <a:latin typeface="Calibri"/>
                <a:ea typeface="Calibri"/>
                <a:cs typeface="Calibri"/>
                <a:sym typeface="Calibri"/>
                <a:hlinkClick r:id="rId3">
                  <a:extLst>
                    <a:ext uri="{A12FA001-AC4F-418D-AE19-62706E023703}">
                      <ahyp:hlinkClr val="tx"/>
                    </a:ext>
                  </a:extLst>
                </a:hlinkClick>
              </a:rPr>
              <a:t>Indicadores clave de rendimiento (KPI) para la gestión de ingresos hoteleros</a:t>
            </a:r>
            <a:endParaRPr i="1" sz="1800">
              <a:solidFill>
                <a:srgbClr val="0289AE"/>
              </a:solidFill>
              <a:latin typeface="Calibri"/>
              <a:ea typeface="Calibri"/>
              <a:cs typeface="Calibri"/>
              <a:sym typeface="Calibri"/>
            </a:endParaRPr>
          </a:p>
        </p:txBody>
      </p:sp>
      <p:sp>
        <p:nvSpPr>
          <p:cNvPr id="336" name="Google Shape;336;p11"/>
          <p:cNvSpPr/>
          <p:nvPr/>
        </p:nvSpPr>
        <p:spPr>
          <a:xfrm>
            <a:off x="0" y="0"/>
            <a:ext cx="12192000" cy="1066800"/>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37" name="Google Shape;337;p11"/>
          <p:cNvSpPr txBox="1"/>
          <p:nvPr/>
        </p:nvSpPr>
        <p:spPr>
          <a:xfrm>
            <a:off x="375235" y="1571051"/>
            <a:ext cx="7257000" cy="4248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US" sz="2400">
                <a:solidFill>
                  <a:srgbClr val="262626"/>
                </a:solidFill>
                <a:latin typeface="Calibri"/>
                <a:ea typeface="Calibri"/>
                <a:cs typeface="Calibri"/>
                <a:sym typeface="Calibri"/>
              </a:rPr>
              <a:t>Un pequeño conjunto de indicadores clave le ofrece una visión rápida del rendimiento de su negocio.</a:t>
            </a:r>
            <a:br>
              <a:rPr lang="en-US" sz="2000">
                <a:solidFill>
                  <a:srgbClr val="262626"/>
                </a:solidFill>
                <a:latin typeface="Calibri"/>
                <a:ea typeface="Calibri"/>
                <a:cs typeface="Calibri"/>
                <a:sym typeface="Calibri"/>
              </a:rPr>
            </a:br>
            <a:endParaRPr sz="20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2000">
                <a:solidFill>
                  <a:srgbClr val="0289AE"/>
                </a:solidFill>
                <a:latin typeface="Calibri"/>
                <a:ea typeface="Calibri"/>
                <a:cs typeface="Calibri"/>
                <a:sym typeface="Calibri"/>
              </a:rPr>
              <a:t>LOS TRES GRANDES DE LAS HABITACIONES:</a:t>
            </a:r>
            <a:endParaRPr/>
          </a:p>
          <a:p>
            <a:pPr indent="-342900" lvl="0" marL="34290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Tasa de ocupación</a:t>
            </a:r>
            <a:br>
              <a:rPr lang="en-US" sz="1800">
                <a:solidFill>
                  <a:srgbClr val="262626"/>
                </a:solidFill>
                <a:latin typeface="Calibri"/>
                <a:ea typeface="Calibri"/>
                <a:cs typeface="Calibri"/>
                <a:sym typeface="Calibri"/>
              </a:rPr>
            </a:br>
            <a:r>
              <a:rPr lang="en-US" sz="1800">
                <a:solidFill>
                  <a:srgbClr val="262626"/>
                </a:solidFill>
                <a:latin typeface="Calibri"/>
                <a:ea typeface="Calibri"/>
                <a:cs typeface="Calibri"/>
                <a:sym typeface="Calibri"/>
              </a:rPr>
              <a:t>Habitaciones vendidas ÷ Habitaciones disponibles × 100 - </a:t>
            </a:r>
            <a:r>
              <a:rPr i="1" lang="en-US" sz="1800">
                <a:solidFill>
                  <a:srgbClr val="262626"/>
                </a:solidFill>
                <a:latin typeface="Calibri"/>
                <a:ea typeface="Calibri"/>
                <a:cs typeface="Calibri"/>
                <a:sym typeface="Calibri"/>
              </a:rPr>
              <a:t>¿Qué nivel de ocupación tiene?</a:t>
            </a:r>
            <a:endParaRPr sz="1800">
              <a:solidFill>
                <a:srgbClr val="262626"/>
              </a:solidFill>
              <a:latin typeface="Calibri"/>
              <a:ea typeface="Calibri"/>
              <a:cs typeface="Calibri"/>
              <a:sym typeface="Calibri"/>
            </a:endParaRPr>
          </a:p>
          <a:p>
            <a:pPr indent="-342900" lvl="0" marL="34290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Tarifa media diaria (ADR)</a:t>
            </a:r>
            <a:br>
              <a:rPr lang="en-US" sz="1800">
                <a:solidFill>
                  <a:srgbClr val="262626"/>
                </a:solidFill>
                <a:latin typeface="Calibri"/>
                <a:ea typeface="Calibri"/>
                <a:cs typeface="Calibri"/>
                <a:sym typeface="Calibri"/>
              </a:rPr>
            </a:br>
            <a:r>
              <a:rPr lang="en-US" sz="1800">
                <a:solidFill>
                  <a:srgbClr val="262626"/>
                </a:solidFill>
                <a:latin typeface="Calibri"/>
                <a:ea typeface="Calibri"/>
                <a:cs typeface="Calibri"/>
                <a:sym typeface="Calibri"/>
              </a:rPr>
              <a:t>Ingresos por habitación ÷ Habitaciones vendidas - </a:t>
            </a:r>
            <a:r>
              <a:rPr i="1" lang="en-US" sz="1800">
                <a:solidFill>
                  <a:srgbClr val="262626"/>
                </a:solidFill>
                <a:latin typeface="Calibri"/>
                <a:ea typeface="Calibri"/>
                <a:cs typeface="Calibri"/>
                <a:sym typeface="Calibri"/>
              </a:rPr>
              <a:t>¿Cuánto pagan los huéspedes de media?</a:t>
            </a:r>
            <a:endParaRPr sz="1800">
              <a:solidFill>
                <a:srgbClr val="262626"/>
              </a:solidFill>
              <a:latin typeface="Calibri"/>
              <a:ea typeface="Calibri"/>
              <a:cs typeface="Calibri"/>
              <a:sym typeface="Calibri"/>
            </a:endParaRPr>
          </a:p>
          <a:p>
            <a:pPr indent="-342900" lvl="0" marL="34290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Ingresos por habitación disponible (RevPAR)</a:t>
            </a:r>
            <a:br>
              <a:rPr lang="en-US" sz="1800">
                <a:solidFill>
                  <a:srgbClr val="262626"/>
                </a:solidFill>
                <a:latin typeface="Calibri"/>
                <a:ea typeface="Calibri"/>
                <a:cs typeface="Calibri"/>
                <a:sym typeface="Calibri"/>
              </a:rPr>
            </a:br>
            <a:r>
              <a:rPr lang="en-US" sz="1800">
                <a:solidFill>
                  <a:srgbClr val="262626"/>
                </a:solidFill>
                <a:latin typeface="Calibri"/>
                <a:ea typeface="Calibri"/>
                <a:cs typeface="Calibri"/>
                <a:sym typeface="Calibri"/>
              </a:rPr>
              <a:t>Ingresos por habitación ÷ Habitaciones disponibles </a:t>
            </a:r>
            <a:r>
              <a:rPr i="1" lang="en-US" sz="1800">
                <a:solidFill>
                  <a:srgbClr val="262626"/>
                </a:solidFill>
                <a:latin typeface="Calibri"/>
                <a:ea typeface="Calibri"/>
                <a:cs typeface="Calibri"/>
                <a:sym typeface="Calibri"/>
              </a:rPr>
              <a:t>¿Cómo está convirtiendo el espacio en ingresos?</a:t>
            </a:r>
            <a:br>
              <a:rPr lang="en-US" sz="2000">
                <a:solidFill>
                  <a:srgbClr val="262626"/>
                </a:solidFill>
                <a:latin typeface="Calibri"/>
                <a:ea typeface="Calibri"/>
                <a:cs typeface="Calibri"/>
                <a:sym typeface="Calibri"/>
              </a:rPr>
            </a:br>
            <a:r>
              <a:rPr lang="en-US" sz="2000">
                <a:solidFill>
                  <a:srgbClr val="262626"/>
                </a:solidFill>
                <a:latin typeface="Calibri"/>
                <a:ea typeface="Calibri"/>
                <a:cs typeface="Calibri"/>
                <a:sym typeface="Calibri"/>
              </a:rPr>
              <a:t>(</a:t>
            </a:r>
            <a:r>
              <a:rPr i="1" lang="en-US" sz="2000">
                <a:solidFill>
                  <a:srgbClr val="262626"/>
                </a:solidFill>
                <a:latin typeface="Calibri"/>
                <a:ea typeface="Calibri"/>
                <a:cs typeface="Calibri"/>
                <a:sym typeface="Calibri"/>
              </a:rPr>
              <a:t>STR, 2024; OTA Insight, 2023)</a:t>
            </a:r>
            <a:endParaRPr sz="2000">
              <a:solidFill>
                <a:srgbClr val="262626"/>
              </a:solidFill>
              <a:latin typeface="Calibri"/>
              <a:ea typeface="Calibri"/>
              <a:cs typeface="Calibri"/>
              <a:sym typeface="Calibri"/>
            </a:endParaRPr>
          </a:p>
        </p:txBody>
      </p:sp>
      <p:sp>
        <p:nvSpPr>
          <p:cNvPr id="338" name="Google Shape;338;p11"/>
          <p:cNvSpPr/>
          <p:nvPr/>
        </p:nvSpPr>
        <p:spPr>
          <a:xfrm>
            <a:off x="6395550" y="6062799"/>
            <a:ext cx="4968000" cy="5205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339" name="Google Shape;339;p11"/>
          <p:cNvSpPr txBox="1"/>
          <p:nvPr/>
        </p:nvSpPr>
        <p:spPr>
          <a:xfrm>
            <a:off x="6521539" y="6189422"/>
            <a:ext cx="75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0289AE"/>
                </a:solidFill>
                <a:latin typeface="Calibri"/>
                <a:ea typeface="Calibri"/>
                <a:cs typeface="Calibri"/>
                <a:sym typeface="Calibri"/>
              </a:rPr>
              <a:t>Ver también ›</a:t>
            </a:r>
            <a:endParaRPr/>
          </a:p>
        </p:txBody>
      </p:sp>
      <p:sp>
        <p:nvSpPr>
          <p:cNvPr id="340" name="Google Shape;340;p11"/>
          <p:cNvSpPr txBox="1"/>
          <p:nvPr/>
        </p:nvSpPr>
        <p:spPr>
          <a:xfrm>
            <a:off x="7277540" y="6189422"/>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C1 M1</a:t>
            </a:r>
            <a:endParaRPr b="1" i="0" sz="1400">
              <a:solidFill>
                <a:srgbClr val="262626"/>
              </a:solidFill>
              <a:latin typeface="Calibri"/>
              <a:ea typeface="Calibri"/>
              <a:cs typeface="Calibri"/>
              <a:sym typeface="Calibri"/>
            </a:endParaRPr>
          </a:p>
        </p:txBody>
      </p:sp>
      <p:sp>
        <p:nvSpPr>
          <p:cNvPr id="341" name="Google Shape;341;p11"/>
          <p:cNvSpPr txBox="1"/>
          <p:nvPr/>
        </p:nvSpPr>
        <p:spPr>
          <a:xfrm>
            <a:off x="7871539" y="6189422"/>
            <a:ext cx="349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0" lang="en-US" sz="1400">
                <a:solidFill>
                  <a:srgbClr val="262626"/>
                </a:solidFill>
                <a:latin typeface="Calibri"/>
                <a:ea typeface="Calibri"/>
                <a:cs typeface="Calibri"/>
                <a:sym typeface="Calibri"/>
              </a:rPr>
              <a:t>-  Integración de la sostenibilidad en las operaciones diarias</a:t>
            </a:r>
            <a:endParaRPr/>
          </a:p>
        </p:txBody>
      </p:sp>
      <p:sp>
        <p:nvSpPr>
          <p:cNvPr id="342" name="Google Shape;342;p11"/>
          <p:cNvSpPr/>
          <p:nvPr/>
        </p:nvSpPr>
        <p:spPr>
          <a:xfrm rot="5400000">
            <a:off x="1314218" y="236229"/>
            <a:ext cx="108000" cy="1685648"/>
          </a:xfrm>
          <a:custGeom>
            <a:rect b="b" l="l" r="r" t="t"/>
            <a:pathLst>
              <a:path extrusionOk="0" h="260044" w="30700">
                <a:moveTo>
                  <a:pt x="0" y="0"/>
                </a:moveTo>
                <a:lnTo>
                  <a:pt x="30701" y="0"/>
                </a:lnTo>
                <a:lnTo>
                  <a:pt x="30701" y="260044"/>
                </a:lnTo>
                <a:lnTo>
                  <a:pt x="0" y="260044"/>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343" name="Google Shape;343;p11"/>
          <p:cNvPicPr preferRelativeResize="0"/>
          <p:nvPr/>
        </p:nvPicPr>
        <p:blipFill>
          <a:blip r:embed="rId4">
            <a:alphaModFix/>
          </a:blip>
          <a:stretch>
            <a:fillRect/>
          </a:stretch>
        </p:blipFill>
        <p:spPr>
          <a:xfrm>
            <a:off x="1166050" y="-41208"/>
            <a:ext cx="12191998" cy="1066267"/>
          </a:xfrm>
          <a:prstGeom prst="rect">
            <a:avLst/>
          </a:prstGeom>
          <a:noFill/>
          <a:ln>
            <a:noFill/>
          </a:ln>
        </p:spPr>
      </p:pic>
      <p:pic>
        <p:nvPicPr>
          <p:cNvPr id="344" name="Google Shape;344;p11"/>
          <p:cNvPicPr preferRelativeResize="0"/>
          <p:nvPr/>
        </p:nvPicPr>
        <p:blipFill>
          <a:blip r:embed="rId5">
            <a:alphaModFix/>
          </a:blip>
          <a:stretch>
            <a:fillRect/>
          </a:stretch>
        </p:blipFill>
        <p:spPr>
          <a:xfrm>
            <a:off x="7805900" y="-201275"/>
            <a:ext cx="4386100" cy="2075625"/>
          </a:xfrm>
          <a:prstGeom prst="rect">
            <a:avLst/>
          </a:prstGeom>
          <a:noFill/>
          <a:ln>
            <a:noFill/>
          </a:ln>
        </p:spPr>
      </p:pic>
      <p:pic>
        <p:nvPicPr>
          <p:cNvPr descr="iPhone6_mockup_front_white.png" id="345" name="Google Shape;345;p11"/>
          <p:cNvPicPr preferRelativeResize="0"/>
          <p:nvPr/>
        </p:nvPicPr>
        <p:blipFill rotWithShape="1">
          <a:blip r:embed="rId6">
            <a:alphaModFix/>
          </a:blip>
          <a:srcRect b="0" l="0" r="0" t="0"/>
          <a:stretch/>
        </p:blipFill>
        <p:spPr>
          <a:xfrm>
            <a:off x="7631773" y="-125427"/>
            <a:ext cx="4094254" cy="6404163"/>
          </a:xfrm>
          <a:prstGeom prst="rect">
            <a:avLst/>
          </a:prstGeom>
          <a:noFill/>
          <a:ln>
            <a:noFill/>
          </a:ln>
        </p:spPr>
      </p:pic>
      <p:sp>
        <p:nvSpPr>
          <p:cNvPr id="346" name="Google Shape;346;p11"/>
          <p:cNvSpPr/>
          <p:nvPr/>
        </p:nvSpPr>
        <p:spPr>
          <a:xfrm>
            <a:off x="8421264" y="873912"/>
            <a:ext cx="2515200" cy="4405500"/>
          </a:xfrm>
          <a:prstGeom prst="rect">
            <a:avLst/>
          </a:prstGeom>
          <a:gradFill>
            <a:gsLst>
              <a:gs pos="0">
                <a:srgbClr val="DFE1F5"/>
              </a:gs>
              <a:gs pos="35000">
                <a:srgbClr val="DFE1F5"/>
              </a:gs>
              <a:gs pos="77000">
                <a:srgbClr val="EEF1E2"/>
              </a:gs>
              <a:gs pos="100000">
                <a:srgbClr val="EEF1E2"/>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47" name="Google Shape;347;p11"/>
          <p:cNvSpPr txBox="1"/>
          <p:nvPr/>
        </p:nvSpPr>
        <p:spPr>
          <a:xfrm>
            <a:off x="440111" y="215785"/>
            <a:ext cx="10213800" cy="1139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400">
                <a:solidFill>
                  <a:schemeClr val="lt1"/>
                </a:solidFill>
                <a:latin typeface="Calibri"/>
                <a:ea typeface="Calibri"/>
                <a:cs typeface="Calibri"/>
                <a:sym typeface="Calibri"/>
              </a:rPr>
              <a:t>KPI fundamentales: las cifras que importan</a:t>
            </a:r>
            <a:endParaRPr/>
          </a:p>
          <a:p>
            <a:pPr indent="0" lvl="0" marL="0" marR="0" rtl="0" algn="l">
              <a:spcBef>
                <a:spcPts val="0"/>
              </a:spcBef>
              <a:spcAft>
                <a:spcPts val="0"/>
              </a:spcAft>
              <a:buNone/>
            </a:pPr>
            <a:r>
              <a:t/>
            </a:r>
            <a:endParaRPr b="1" sz="3400">
              <a:solidFill>
                <a:schemeClr val="lt1"/>
              </a:solidFill>
              <a:latin typeface="Calibri"/>
              <a:ea typeface="Calibri"/>
              <a:cs typeface="Calibri"/>
              <a:sym typeface="Calibri"/>
            </a:endParaRPr>
          </a:p>
        </p:txBody>
      </p:sp>
      <p:pic>
        <p:nvPicPr>
          <p:cNvPr id="348" name="Google Shape;348;p11"/>
          <p:cNvPicPr preferRelativeResize="0"/>
          <p:nvPr/>
        </p:nvPicPr>
        <p:blipFill rotWithShape="1">
          <a:blip r:embed="rId7">
            <a:alphaModFix/>
          </a:blip>
          <a:srcRect b="-24296" l="9711" r="10232" t="-32778"/>
          <a:stretch/>
        </p:blipFill>
        <p:spPr>
          <a:xfrm>
            <a:off x="8436864" y="953795"/>
            <a:ext cx="2400547" cy="4385473"/>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12"/>
          <p:cNvSpPr txBox="1"/>
          <p:nvPr/>
        </p:nvSpPr>
        <p:spPr>
          <a:xfrm>
            <a:off x="1752011" y="996186"/>
            <a:ext cx="10560293" cy="68480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05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355" name="Google Shape;355;p12"/>
          <p:cNvPicPr preferRelativeResize="0"/>
          <p:nvPr/>
        </p:nvPicPr>
        <p:blipFill rotWithShape="1">
          <a:blip r:embed="rId3">
            <a:alphaModFix/>
          </a:blip>
          <a:srcRect b="0" l="0" r="0" t="0"/>
          <a:stretch/>
        </p:blipFill>
        <p:spPr>
          <a:xfrm>
            <a:off x="7198344" y="1817957"/>
            <a:ext cx="4684855" cy="4367835"/>
          </a:xfrm>
          <a:prstGeom prst="rect">
            <a:avLst/>
          </a:prstGeom>
          <a:noFill/>
          <a:ln>
            <a:noFill/>
          </a:ln>
        </p:spPr>
      </p:pic>
      <p:sp>
        <p:nvSpPr>
          <p:cNvPr id="356" name="Google Shape;356;p12"/>
          <p:cNvSpPr txBox="1"/>
          <p:nvPr/>
        </p:nvSpPr>
        <p:spPr>
          <a:xfrm>
            <a:off x="304900" y="322325"/>
            <a:ext cx="77310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000">
                <a:solidFill>
                  <a:srgbClr val="262626"/>
                </a:solidFill>
                <a:latin typeface="Calibri"/>
                <a:ea typeface="Calibri"/>
                <a:cs typeface="Calibri"/>
                <a:sym typeface="Calibri"/>
              </a:rPr>
              <a:t>Más allá de las habitaciones: indicadores clave de rendimiento (KPI) de restauración y personal</a:t>
            </a:r>
            <a:endParaRPr sz="1000"/>
          </a:p>
          <a:p>
            <a:pPr indent="0" lvl="0" marL="0" marR="0" rtl="0" algn="l">
              <a:lnSpc>
                <a:spcPct val="103529"/>
              </a:lnSpc>
              <a:spcBef>
                <a:spcPts val="0"/>
              </a:spcBef>
              <a:spcAft>
                <a:spcPts val="0"/>
              </a:spcAft>
              <a:buClr>
                <a:schemeClr val="dk1"/>
              </a:buClr>
              <a:buSzPts val="3400"/>
              <a:buFont typeface="Arial"/>
              <a:buNone/>
            </a:pPr>
            <a:r>
              <a:t/>
            </a:r>
            <a:endParaRPr b="1" sz="3000">
              <a:solidFill>
                <a:srgbClr val="262626"/>
              </a:solidFill>
              <a:latin typeface="Calibri"/>
              <a:ea typeface="Calibri"/>
              <a:cs typeface="Calibri"/>
              <a:sym typeface="Calibri"/>
            </a:endParaRPr>
          </a:p>
        </p:txBody>
      </p:sp>
      <p:cxnSp>
        <p:nvCxnSpPr>
          <p:cNvPr id="357" name="Google Shape;357;p12"/>
          <p:cNvCxnSpPr/>
          <p:nvPr/>
        </p:nvCxnSpPr>
        <p:spPr>
          <a:xfrm>
            <a:off x="0" y="1469506"/>
            <a:ext cx="6238754" cy="0"/>
          </a:xfrm>
          <a:prstGeom prst="straightConnector1">
            <a:avLst/>
          </a:prstGeom>
          <a:noFill/>
          <a:ln cap="flat" cmpd="sng" w="34925">
            <a:solidFill>
              <a:srgbClr val="62A844"/>
            </a:solidFill>
            <a:prstDash val="dot"/>
            <a:miter lim="8000"/>
            <a:headEnd len="sm" w="sm" type="none"/>
            <a:tailEnd len="sm" w="sm" type="none"/>
          </a:ln>
        </p:spPr>
      </p:cxnSp>
      <p:sp>
        <p:nvSpPr>
          <p:cNvPr id="358" name="Google Shape;358;p12"/>
          <p:cNvSpPr/>
          <p:nvPr/>
        </p:nvSpPr>
        <p:spPr>
          <a:xfrm flipH="1">
            <a:off x="615441" y="1681007"/>
            <a:ext cx="6703800" cy="4431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US" sz="2000">
                <a:solidFill>
                  <a:srgbClr val="262626"/>
                </a:solidFill>
                <a:latin typeface="Calibri"/>
                <a:ea typeface="Calibri"/>
                <a:cs typeface="Calibri"/>
                <a:sym typeface="Calibri"/>
              </a:rPr>
              <a:t>Los hoteles y restaurantes también realizan un seguimiento de las cifras clave relacionadas con la comida, la bebida y el personal.</a:t>
            </a:r>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2000">
                <a:solidFill>
                  <a:srgbClr val="0289AE"/>
                </a:solidFill>
                <a:latin typeface="Calibri"/>
                <a:ea typeface="Calibri"/>
                <a:cs typeface="Calibri"/>
                <a:sym typeface="Calibri"/>
              </a:rPr>
              <a:t>KPI DE ALIMENTACIÓN Y BEBIDAS:</a:t>
            </a:r>
            <a:endParaRPr sz="2000">
              <a:solidFill>
                <a:srgbClr val="0289AE"/>
              </a:solidFill>
              <a:latin typeface="Calibri"/>
              <a:ea typeface="Calibri"/>
              <a:cs typeface="Calibri"/>
              <a:sym typeface="Calibri"/>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Gasto medio </a:t>
            </a:r>
            <a:r>
              <a:rPr b="1" lang="en-US" sz="1800">
                <a:solidFill>
                  <a:srgbClr val="262626"/>
                </a:solidFill>
                <a:latin typeface="Calibri"/>
                <a:ea typeface="Calibri"/>
                <a:cs typeface="Calibri"/>
                <a:sym typeface="Calibri"/>
              </a:rPr>
              <a:t>por comensal</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Ingresos totales de comida y bebida ÷ Número de comensales atendidos</a:t>
            </a:r>
            <a:endParaRPr/>
          </a:p>
          <a:p>
            <a:pPr indent="-285750" lvl="0" marL="285750" marR="0" rtl="0" algn="l">
              <a:spcBef>
                <a:spcPts val="0"/>
              </a:spcBef>
              <a:spcAft>
                <a:spcPts val="0"/>
              </a:spcAft>
              <a:buClr>
                <a:srgbClr val="62A844"/>
              </a:buClr>
              <a:buSzPts val="1800"/>
              <a:buFont typeface="Arial"/>
              <a:buChar char="•"/>
            </a:pPr>
            <a:r>
              <a:rPr i="1" lang="en-US" sz="1800">
                <a:solidFill>
                  <a:srgbClr val="262626"/>
                </a:solidFill>
                <a:latin typeface="Calibri"/>
                <a:ea typeface="Calibri"/>
                <a:cs typeface="Calibri"/>
                <a:sym typeface="Calibri"/>
              </a:rPr>
              <a:t>¿Cuánto gasta normalmente cada comensal? (SevenRooms, 2024)</a:t>
            </a:r>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2000">
                <a:solidFill>
                  <a:srgbClr val="0289AE"/>
                </a:solidFill>
                <a:latin typeface="Calibri"/>
                <a:ea typeface="Calibri"/>
                <a:cs typeface="Calibri"/>
                <a:sym typeface="Calibri"/>
              </a:rPr>
              <a:t>KPI DE PERSONAL:</a:t>
            </a:r>
            <a:endParaRPr sz="2000">
              <a:solidFill>
                <a:srgbClr val="0289AE"/>
              </a:solidFill>
              <a:latin typeface="Calibri"/>
              <a:ea typeface="Calibri"/>
              <a:cs typeface="Calibri"/>
              <a:sym typeface="Calibri"/>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Porcentaje de costes de personal</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Costes totales de personal ÷ Ventas totales × 100</a:t>
            </a:r>
            <a:endParaRPr/>
          </a:p>
          <a:p>
            <a:pPr indent="-285750" lvl="0" marL="285750" marR="0" rtl="0" algn="l">
              <a:spcBef>
                <a:spcPts val="0"/>
              </a:spcBef>
              <a:spcAft>
                <a:spcPts val="0"/>
              </a:spcAft>
              <a:buClr>
                <a:srgbClr val="62A844"/>
              </a:buClr>
              <a:buSzPts val="1800"/>
              <a:buFont typeface="Arial"/>
              <a:buChar char="•"/>
            </a:pPr>
            <a:r>
              <a:rPr i="1" lang="en-US" sz="1800">
                <a:solidFill>
                  <a:srgbClr val="262626"/>
                </a:solidFill>
                <a:latin typeface="Calibri"/>
                <a:ea typeface="Calibri"/>
                <a:cs typeface="Calibri"/>
                <a:sym typeface="Calibri"/>
              </a:rPr>
              <a:t>¿Qué porcentaje de tus ingresos se destina a salarios? (HospitalityNet, 2022)</a:t>
            </a:r>
            <a:endParaRPr/>
          </a:p>
          <a:p>
            <a:pPr indent="0" lvl="0" marL="0" marR="0" rtl="0" algn="l">
              <a:spcBef>
                <a:spcPts val="0"/>
              </a:spcBef>
              <a:spcAft>
                <a:spcPts val="0"/>
              </a:spcAft>
              <a:buNone/>
            </a:pPr>
            <a:r>
              <a:t/>
            </a:r>
            <a:endParaRPr i="1" sz="1800">
              <a:solidFill>
                <a:srgbClr val="262626"/>
              </a:solidFill>
              <a:latin typeface="Calibri"/>
              <a:ea typeface="Calibri"/>
              <a:cs typeface="Calibri"/>
              <a:sym typeface="Calibri"/>
            </a:endParaRPr>
          </a:p>
          <a:p>
            <a:pPr indent="0" lvl="0" marL="0" marR="0" rtl="0" algn="l">
              <a:spcBef>
                <a:spcPts val="0"/>
              </a:spcBef>
              <a:spcAft>
                <a:spcPts val="0"/>
              </a:spcAft>
              <a:buNone/>
            </a:pPr>
            <a:r>
              <a:rPr b="1" i="1" lang="en-US" sz="1700">
                <a:solidFill>
                  <a:srgbClr val="62A844"/>
                </a:solidFill>
                <a:latin typeface="Calibri"/>
                <a:ea typeface="Calibri"/>
                <a:cs typeface="Calibri"/>
                <a:sym typeface="Calibri"/>
              </a:rPr>
              <a:t>Junto con los KPI de habitaciones, estas cifras orientan las decisiones tanto financieras como de sostenibilidad en toda Europa</a:t>
            </a:r>
            <a:r>
              <a:rPr i="1" lang="en-US" sz="1700">
                <a:solidFill>
                  <a:schemeClr val="accent3"/>
                </a:solidFill>
                <a:latin typeface="Calibri"/>
                <a:ea typeface="Calibri"/>
                <a:cs typeface="Calibri"/>
                <a:sym typeface="Calibri"/>
              </a:rPr>
              <a:t>.</a:t>
            </a:r>
            <a:endParaRPr sz="1700">
              <a:solidFill>
                <a:schemeClr val="accent3"/>
              </a:solidFill>
              <a:latin typeface="Calibri"/>
              <a:ea typeface="Calibri"/>
              <a:cs typeface="Calibri"/>
              <a:sym typeface="Calibri"/>
            </a:endParaRPr>
          </a:p>
        </p:txBody>
      </p:sp>
      <p:pic>
        <p:nvPicPr>
          <p:cNvPr id="359" name="Google Shape;359;p12"/>
          <p:cNvPicPr preferRelativeResize="0"/>
          <p:nvPr/>
        </p:nvPicPr>
        <p:blipFill>
          <a:blip r:embed="rId4">
            <a:alphaModFix/>
          </a:blip>
          <a:stretch>
            <a:fillRect/>
          </a:stretch>
        </p:blipFill>
        <p:spPr>
          <a:xfrm>
            <a:off x="8120300" y="-63750"/>
            <a:ext cx="4192001" cy="26653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13"/>
          <p:cNvSpPr txBox="1"/>
          <p:nvPr/>
        </p:nvSpPr>
        <p:spPr>
          <a:xfrm>
            <a:off x="485875" y="28638"/>
            <a:ext cx="75090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2900">
                <a:solidFill>
                  <a:srgbClr val="262626"/>
                </a:solidFill>
                <a:latin typeface="Calibri"/>
                <a:ea typeface="Calibri"/>
                <a:cs typeface="Calibri"/>
                <a:sym typeface="Calibri"/>
              </a:rPr>
              <a:t>Indicadores clave de rendimiento de sostenibilidad</a:t>
            </a:r>
            <a:r>
              <a:rPr lang="en-US" sz="900"/>
              <a:t>. </a:t>
            </a:r>
            <a:r>
              <a:rPr b="1" lang="en-US" sz="2900">
                <a:solidFill>
                  <a:srgbClr val="262626"/>
                </a:solidFill>
                <a:latin typeface="Calibri"/>
                <a:ea typeface="Calibri"/>
                <a:cs typeface="Calibri"/>
                <a:sym typeface="Calibri"/>
              </a:rPr>
              <a:t>KPI ecológico: desperdicio de alimentos por comensal</a:t>
            </a:r>
            <a:endParaRPr sz="900"/>
          </a:p>
          <a:p>
            <a:pPr indent="0" lvl="0" marL="0" marR="0" rtl="0" algn="l">
              <a:lnSpc>
                <a:spcPct val="103529"/>
              </a:lnSpc>
              <a:spcBef>
                <a:spcPts val="0"/>
              </a:spcBef>
              <a:spcAft>
                <a:spcPts val="0"/>
              </a:spcAft>
              <a:buClr>
                <a:schemeClr val="dk1"/>
              </a:buClr>
              <a:buSzPts val="3400"/>
              <a:buFont typeface="Arial"/>
              <a:buNone/>
            </a:pPr>
            <a:r>
              <a:t/>
            </a:r>
            <a:endParaRPr b="1" sz="2900">
              <a:solidFill>
                <a:srgbClr val="262626"/>
              </a:solidFill>
              <a:latin typeface="Calibri"/>
              <a:ea typeface="Calibri"/>
              <a:cs typeface="Calibri"/>
              <a:sym typeface="Calibri"/>
            </a:endParaRPr>
          </a:p>
        </p:txBody>
      </p:sp>
      <p:cxnSp>
        <p:nvCxnSpPr>
          <p:cNvPr id="366" name="Google Shape;366;p13"/>
          <p:cNvCxnSpPr/>
          <p:nvPr/>
        </p:nvCxnSpPr>
        <p:spPr>
          <a:xfrm>
            <a:off x="0" y="1469506"/>
            <a:ext cx="6238754" cy="0"/>
          </a:xfrm>
          <a:prstGeom prst="straightConnector1">
            <a:avLst/>
          </a:prstGeom>
          <a:noFill/>
          <a:ln cap="flat" cmpd="sng" w="34925">
            <a:solidFill>
              <a:srgbClr val="62A844"/>
            </a:solidFill>
            <a:prstDash val="dot"/>
            <a:miter lim="8000"/>
            <a:headEnd len="sm" w="sm" type="none"/>
            <a:tailEnd len="sm" w="sm" type="none"/>
          </a:ln>
        </p:spPr>
      </p:cxnSp>
      <p:sp>
        <p:nvSpPr>
          <p:cNvPr id="367" name="Google Shape;367;p13"/>
          <p:cNvSpPr/>
          <p:nvPr/>
        </p:nvSpPr>
        <p:spPr>
          <a:xfrm flipH="1">
            <a:off x="451962" y="1635394"/>
            <a:ext cx="6238800" cy="4924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900">
                <a:solidFill>
                  <a:srgbClr val="262626"/>
                </a:solidFill>
                <a:latin typeface="Calibri"/>
                <a:ea typeface="Calibri"/>
                <a:cs typeface="Calibri"/>
                <a:sym typeface="Calibri"/>
              </a:rPr>
              <a:t>Un indicador clave de rendimiento ecológico práctico que mide la cantidad de comida que desperdicia su cocina por comensal atendido.</a:t>
            </a:r>
            <a:endParaRPr sz="1300"/>
          </a:p>
          <a:p>
            <a:pPr indent="0" lvl="0" marL="0" marR="0" rtl="0" algn="l">
              <a:spcBef>
                <a:spcPts val="0"/>
              </a:spcBef>
              <a:spcAft>
                <a:spcPts val="0"/>
              </a:spcAft>
              <a:buNone/>
            </a:pPr>
            <a:br>
              <a:rPr b="1" lang="en-US" sz="1700">
                <a:solidFill>
                  <a:srgbClr val="262626"/>
                </a:solidFill>
                <a:latin typeface="Calibri"/>
                <a:ea typeface="Calibri"/>
                <a:cs typeface="Calibri"/>
                <a:sym typeface="Calibri"/>
              </a:rPr>
            </a:br>
            <a:r>
              <a:rPr b="1" lang="en-US" sz="1900">
                <a:solidFill>
                  <a:srgbClr val="0289AE"/>
                </a:solidFill>
                <a:latin typeface="Calibri"/>
                <a:ea typeface="Calibri"/>
                <a:cs typeface="Calibri"/>
                <a:sym typeface="Calibri"/>
              </a:rPr>
              <a:t>FÓRMULA:</a:t>
            </a:r>
            <a:endParaRPr b="1" sz="1900">
              <a:solidFill>
                <a:srgbClr val="262626"/>
              </a:solidFill>
              <a:latin typeface="Calibri"/>
              <a:ea typeface="Calibri"/>
              <a:cs typeface="Calibri"/>
              <a:sym typeface="Calibri"/>
            </a:endParaRPr>
          </a:p>
          <a:p>
            <a:pPr indent="-279400" lvl="0" marL="285750" marR="0" rtl="0" algn="l">
              <a:spcBef>
                <a:spcPts val="0"/>
              </a:spcBef>
              <a:spcAft>
                <a:spcPts val="0"/>
              </a:spcAft>
              <a:buClr>
                <a:srgbClr val="62A844"/>
              </a:buClr>
              <a:buSzPts val="1700"/>
              <a:buFont typeface="Arial"/>
              <a:buChar char="•"/>
            </a:pPr>
            <a:r>
              <a:rPr b="1" lang="en-US" sz="1700">
                <a:solidFill>
                  <a:srgbClr val="262626"/>
                </a:solidFill>
                <a:latin typeface="Calibri"/>
                <a:ea typeface="Calibri"/>
                <a:cs typeface="Calibri"/>
                <a:sym typeface="Calibri"/>
              </a:rPr>
              <a:t>Desperdicio de alimentos por comensal = Desperdicio total de alimentos (gramos) ÷ Número de comensales atendidos</a:t>
            </a:r>
            <a:endParaRPr sz="1700">
              <a:solidFill>
                <a:srgbClr val="262626"/>
              </a:solidFill>
              <a:latin typeface="Calibri"/>
              <a:ea typeface="Calibri"/>
              <a:cs typeface="Calibri"/>
              <a:sym typeface="Calibri"/>
            </a:endParaRPr>
          </a:p>
          <a:p>
            <a:pPr indent="0" lvl="0" marL="0" marR="0" rtl="0" algn="l">
              <a:spcBef>
                <a:spcPts val="0"/>
              </a:spcBef>
              <a:spcAft>
                <a:spcPts val="0"/>
              </a:spcAft>
              <a:buNone/>
            </a:pPr>
            <a:br>
              <a:rPr b="1" lang="en-US" sz="1700">
                <a:solidFill>
                  <a:srgbClr val="262626"/>
                </a:solidFill>
                <a:latin typeface="Calibri"/>
                <a:ea typeface="Calibri"/>
                <a:cs typeface="Calibri"/>
                <a:sym typeface="Calibri"/>
              </a:rPr>
            </a:br>
            <a:r>
              <a:rPr b="1" lang="en-US" sz="1900">
                <a:solidFill>
                  <a:srgbClr val="0289AE"/>
                </a:solidFill>
                <a:latin typeface="Calibri"/>
                <a:ea typeface="Calibri"/>
                <a:cs typeface="Calibri"/>
                <a:sym typeface="Calibri"/>
              </a:rPr>
              <a:t>REFERENCIAS EUROPEAS:</a:t>
            </a:r>
            <a:endParaRPr sz="1900">
              <a:solidFill>
                <a:srgbClr val="0289AE"/>
              </a:solidFill>
              <a:latin typeface="Calibri"/>
              <a:ea typeface="Calibri"/>
              <a:cs typeface="Calibri"/>
              <a:sym typeface="Calibri"/>
            </a:endParaRPr>
          </a:p>
          <a:p>
            <a:pPr indent="-279400" lvl="0" marL="285750" marR="0" rtl="0" algn="l">
              <a:spcBef>
                <a:spcPts val="0"/>
              </a:spcBef>
              <a:spcAft>
                <a:spcPts val="0"/>
              </a:spcAft>
              <a:buClr>
                <a:srgbClr val="62A844"/>
              </a:buClr>
              <a:buSzPts val="1700"/>
              <a:buFont typeface="Arial"/>
              <a:buChar char="•"/>
            </a:pPr>
            <a:r>
              <a:rPr b="1" lang="en-US" sz="1700">
                <a:solidFill>
                  <a:srgbClr val="262626"/>
                </a:solidFill>
                <a:latin typeface="Calibri"/>
                <a:ea typeface="Calibri"/>
                <a:cs typeface="Calibri"/>
                <a:sym typeface="Calibri"/>
              </a:rPr>
              <a:t>Referencia de 2019: </a:t>
            </a:r>
            <a:r>
              <a:rPr lang="en-US" sz="1700">
                <a:solidFill>
                  <a:srgbClr val="262626"/>
                </a:solidFill>
                <a:latin typeface="Calibri"/>
                <a:ea typeface="Calibri"/>
                <a:cs typeface="Calibri"/>
                <a:sym typeface="Calibri"/>
              </a:rPr>
              <a:t>~143 gramos por comensal</a:t>
            </a:r>
            <a:endParaRPr sz="1300"/>
          </a:p>
          <a:p>
            <a:pPr indent="-279400" lvl="0" marL="285750" marR="0" rtl="0" algn="l">
              <a:spcBef>
                <a:spcPts val="0"/>
              </a:spcBef>
              <a:spcAft>
                <a:spcPts val="0"/>
              </a:spcAft>
              <a:buClr>
                <a:srgbClr val="62A844"/>
              </a:buClr>
              <a:buSzPts val="1700"/>
              <a:buFont typeface="Arial"/>
              <a:buChar char="•"/>
            </a:pPr>
            <a:r>
              <a:rPr b="1" lang="en-US" sz="1700">
                <a:solidFill>
                  <a:srgbClr val="262626"/>
                </a:solidFill>
                <a:latin typeface="Calibri"/>
                <a:ea typeface="Calibri"/>
                <a:cs typeface="Calibri"/>
                <a:sym typeface="Calibri"/>
              </a:rPr>
              <a:t>Media de 2021: </a:t>
            </a:r>
            <a:r>
              <a:rPr lang="en-US" sz="1700">
                <a:solidFill>
                  <a:srgbClr val="262626"/>
                </a:solidFill>
                <a:latin typeface="Calibri"/>
                <a:ea typeface="Calibri"/>
                <a:cs typeface="Calibri"/>
                <a:sym typeface="Calibri"/>
              </a:rPr>
              <a:t>~108 gramos por comensal</a:t>
            </a:r>
            <a:endParaRPr sz="1300"/>
          </a:p>
          <a:p>
            <a:pPr indent="-279400" lvl="0" marL="285750" marR="0" rtl="0" algn="l">
              <a:spcBef>
                <a:spcPts val="0"/>
              </a:spcBef>
              <a:spcAft>
                <a:spcPts val="0"/>
              </a:spcAft>
              <a:buClr>
                <a:srgbClr val="62A844"/>
              </a:buClr>
              <a:buSzPts val="1700"/>
              <a:buFont typeface="Arial"/>
              <a:buChar char="•"/>
            </a:pPr>
            <a:r>
              <a:rPr b="1" lang="en-US" sz="1700">
                <a:solidFill>
                  <a:srgbClr val="262626"/>
                </a:solidFill>
                <a:latin typeface="Calibri"/>
                <a:ea typeface="Calibri"/>
                <a:cs typeface="Calibri"/>
                <a:sym typeface="Calibri"/>
              </a:rPr>
              <a:t>Reducción: </a:t>
            </a:r>
            <a:r>
              <a:rPr lang="en-US" sz="1700">
                <a:solidFill>
                  <a:srgbClr val="262626"/>
                </a:solidFill>
                <a:latin typeface="Calibri"/>
                <a:ea typeface="Calibri"/>
                <a:cs typeface="Calibri"/>
                <a:sym typeface="Calibri"/>
              </a:rPr>
              <a:t>Más de un 20 % menos (</a:t>
            </a:r>
            <a:r>
              <a:rPr i="1" lang="en-US" sz="1700">
                <a:solidFill>
                  <a:srgbClr val="262626"/>
                </a:solidFill>
                <a:latin typeface="Calibri"/>
                <a:ea typeface="Calibri"/>
                <a:cs typeface="Calibri"/>
                <a:sym typeface="Calibri"/>
              </a:rPr>
              <a:t>Coalición Internacional contra el Desperdicio Alimentario, IFWC, 2022)</a:t>
            </a:r>
            <a:br>
              <a:rPr i="1" lang="en-US" sz="1700">
                <a:solidFill>
                  <a:srgbClr val="262626"/>
                </a:solidFill>
                <a:latin typeface="Calibri"/>
                <a:ea typeface="Calibri"/>
                <a:cs typeface="Calibri"/>
                <a:sym typeface="Calibri"/>
              </a:rPr>
            </a:br>
            <a:endParaRPr i="1" sz="17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1700">
                <a:solidFill>
                  <a:srgbClr val="62A844"/>
                </a:solidFill>
                <a:latin typeface="Calibri"/>
                <a:ea typeface="Calibri"/>
                <a:cs typeface="Calibri"/>
                <a:sym typeface="Calibri"/>
              </a:rPr>
              <a:t>Los hoteles que realizan un seguimiento de este indicador clave de rendimiento (KPI) informan de reducciones del 20-25 % gracias a cambios en los menús, rediseños de los bufés y un mejor control de las existencias (HospitalityNet, 2023; The PLEDGE on Food Waste).</a:t>
            </a:r>
            <a:endParaRPr sz="1300"/>
          </a:p>
          <a:p>
            <a:pPr indent="0" lvl="0" marL="0" marR="0" rtl="0" algn="just">
              <a:spcBef>
                <a:spcPts val="0"/>
              </a:spcBef>
              <a:spcAft>
                <a:spcPts val="0"/>
              </a:spcAft>
              <a:buNone/>
            </a:pPr>
            <a:r>
              <a:t/>
            </a:r>
            <a:endParaRPr sz="1700">
              <a:solidFill>
                <a:srgbClr val="262626"/>
              </a:solidFill>
              <a:latin typeface="Calibri"/>
              <a:ea typeface="Calibri"/>
              <a:cs typeface="Calibri"/>
              <a:sym typeface="Calibri"/>
            </a:endParaRPr>
          </a:p>
        </p:txBody>
      </p:sp>
      <p:sp>
        <p:nvSpPr>
          <p:cNvPr id="368" name="Google Shape;368;p13"/>
          <p:cNvSpPr/>
          <p:nvPr/>
        </p:nvSpPr>
        <p:spPr>
          <a:xfrm>
            <a:off x="6637050" y="6106175"/>
            <a:ext cx="4927800" cy="4878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369" name="Google Shape;369;p13"/>
          <p:cNvSpPr txBox="1"/>
          <p:nvPr/>
        </p:nvSpPr>
        <p:spPr>
          <a:xfrm>
            <a:off x="6763056" y="6236826"/>
            <a:ext cx="75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0289AE"/>
                </a:solidFill>
                <a:latin typeface="Calibri"/>
                <a:ea typeface="Calibri"/>
                <a:cs typeface="Calibri"/>
                <a:sym typeface="Calibri"/>
              </a:rPr>
              <a:t>Véase también ›</a:t>
            </a:r>
            <a:endParaRPr/>
          </a:p>
        </p:txBody>
      </p:sp>
      <p:sp>
        <p:nvSpPr>
          <p:cNvPr id="370" name="Google Shape;370;p13"/>
          <p:cNvSpPr txBox="1"/>
          <p:nvPr/>
        </p:nvSpPr>
        <p:spPr>
          <a:xfrm>
            <a:off x="7519057" y="6236826"/>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C1 </a:t>
            </a:r>
            <a:r>
              <a:rPr b="1" lang="en-US" sz="1400">
                <a:solidFill>
                  <a:srgbClr val="262626"/>
                </a:solidFill>
                <a:latin typeface="Calibri"/>
                <a:ea typeface="Calibri"/>
                <a:cs typeface="Calibri"/>
                <a:sym typeface="Calibri"/>
              </a:rPr>
              <a:t>M2</a:t>
            </a:r>
            <a:endParaRPr b="1" i="0" sz="1400">
              <a:solidFill>
                <a:srgbClr val="262626"/>
              </a:solidFill>
              <a:latin typeface="Calibri"/>
              <a:ea typeface="Calibri"/>
              <a:cs typeface="Calibri"/>
              <a:sym typeface="Calibri"/>
            </a:endParaRPr>
          </a:p>
        </p:txBody>
      </p:sp>
      <p:sp>
        <p:nvSpPr>
          <p:cNvPr id="371" name="Google Shape;371;p13"/>
          <p:cNvSpPr txBox="1"/>
          <p:nvPr/>
        </p:nvSpPr>
        <p:spPr>
          <a:xfrm>
            <a:off x="8113056" y="6236826"/>
            <a:ext cx="349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0" lang="en-US" sz="1400">
                <a:solidFill>
                  <a:srgbClr val="262626"/>
                </a:solidFill>
                <a:latin typeface="Calibri"/>
                <a:ea typeface="Calibri"/>
                <a:cs typeface="Calibri"/>
                <a:sym typeface="Calibri"/>
              </a:rPr>
              <a:t>- Economía circular y eficiencia de los recursos</a:t>
            </a:r>
            <a:endParaRPr/>
          </a:p>
        </p:txBody>
      </p:sp>
      <p:pic>
        <p:nvPicPr>
          <p:cNvPr id="372" name="Google Shape;372;p13"/>
          <p:cNvPicPr preferRelativeResize="0"/>
          <p:nvPr/>
        </p:nvPicPr>
        <p:blipFill rotWithShape="1">
          <a:blip r:embed="rId3">
            <a:alphaModFix/>
          </a:blip>
          <a:srcRect b="0" l="0" r="0" t="0"/>
          <a:stretch/>
        </p:blipFill>
        <p:spPr>
          <a:xfrm>
            <a:off x="6825699" y="2031390"/>
            <a:ext cx="4190449" cy="3752182"/>
          </a:xfrm>
          <a:prstGeom prst="rect">
            <a:avLst/>
          </a:prstGeom>
          <a:noFill/>
          <a:ln>
            <a:noFill/>
          </a:ln>
        </p:spPr>
      </p:pic>
      <p:pic>
        <p:nvPicPr>
          <p:cNvPr id="373" name="Google Shape;373;p13"/>
          <p:cNvPicPr preferRelativeResize="0"/>
          <p:nvPr/>
        </p:nvPicPr>
        <p:blipFill>
          <a:blip r:embed="rId4">
            <a:alphaModFix/>
          </a:blip>
          <a:stretch>
            <a:fillRect/>
          </a:stretch>
        </p:blipFill>
        <p:spPr>
          <a:xfrm>
            <a:off x="8526650" y="28650"/>
            <a:ext cx="3665351" cy="23305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14"/>
          <p:cNvSpPr txBox="1"/>
          <p:nvPr/>
        </p:nvSpPr>
        <p:spPr>
          <a:xfrm>
            <a:off x="12873667" y="885654"/>
            <a:ext cx="10560293" cy="68480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05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0" name="Google Shape;380;p14"/>
          <p:cNvSpPr/>
          <p:nvPr/>
        </p:nvSpPr>
        <p:spPr>
          <a:xfrm>
            <a:off x="0" y="8449"/>
            <a:ext cx="12192000" cy="1671211"/>
          </a:xfrm>
          <a:custGeom>
            <a:rect b="b" l="l" r="r" t="t"/>
            <a:pathLst>
              <a:path extrusionOk="0" h="961650" w="852645">
                <a:moveTo>
                  <a:pt x="0" y="0"/>
                </a:moveTo>
                <a:lnTo>
                  <a:pt x="852646" y="0"/>
                </a:lnTo>
                <a:lnTo>
                  <a:pt x="852646" y="961651"/>
                </a:lnTo>
                <a:lnTo>
                  <a:pt x="0" y="961651"/>
                </a:lnTo>
                <a:close/>
              </a:path>
            </a:pathLst>
          </a:custGeom>
          <a:solidFill>
            <a:srgbClr val="62A84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1" name="Google Shape;381;p14"/>
          <p:cNvSpPr txBox="1"/>
          <p:nvPr/>
        </p:nvSpPr>
        <p:spPr>
          <a:xfrm>
            <a:off x="375235" y="2217337"/>
            <a:ext cx="7256957" cy="347787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Clr>
                <a:srgbClr val="0289AE"/>
              </a:buClr>
              <a:buSzPts val="2000"/>
              <a:buFont typeface="Calibri"/>
              <a:buNone/>
            </a:pPr>
            <a:r>
              <a:rPr b="1" lang="en-US" sz="2000">
                <a:solidFill>
                  <a:srgbClr val="0289AE"/>
                </a:solidFill>
                <a:latin typeface="Calibri"/>
                <a:ea typeface="Calibri"/>
                <a:cs typeface="Calibri"/>
                <a:sym typeface="Calibri"/>
              </a:rPr>
              <a:t>Coalición Internacional contra el Desperdicio Alimentario. (2022). </a:t>
            </a:r>
            <a:r>
              <a:rPr b="1" i="1" lang="en-US" sz="2000">
                <a:solidFill>
                  <a:srgbClr val="0289AE"/>
                </a:solidFill>
                <a:latin typeface="Calibri"/>
                <a:ea typeface="Calibri"/>
                <a:cs typeface="Calibri"/>
                <a:sym typeface="Calibri"/>
              </a:rPr>
              <a:t>El sector europeo de la hostelería y la restauración registra una reducción del 20 % en el desperdicio de alimentos</a:t>
            </a:r>
            <a:r>
              <a:rPr b="1" lang="en-US" sz="2000">
                <a:solidFill>
                  <a:srgbClr val="0289AE"/>
                </a:solidFill>
                <a:latin typeface="Calibri"/>
                <a:ea typeface="Calibri"/>
                <a:cs typeface="Calibri"/>
                <a:sym typeface="Calibri"/>
              </a:rPr>
              <a:t>.</a:t>
            </a:r>
            <a:endParaRPr/>
          </a:p>
          <a:p>
            <a:pPr indent="0" lvl="0" marL="0" marR="0" rtl="0" algn="just">
              <a:spcBef>
                <a:spcPts val="0"/>
              </a:spcBef>
              <a:spcAft>
                <a:spcPts val="0"/>
              </a:spcAft>
              <a:buClr>
                <a:schemeClr val="dk1"/>
              </a:buClr>
              <a:buSzPts val="1800"/>
              <a:buFont typeface="Calibri"/>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Clr>
                <a:srgbClr val="262626"/>
              </a:buClr>
              <a:buSzPts val="1800"/>
              <a:buFont typeface="Calibri"/>
              <a:buNone/>
            </a:pPr>
            <a:r>
              <a:rPr lang="en-US" sz="1800" u="sng">
                <a:solidFill>
                  <a:srgbClr val="262626"/>
                </a:solidFill>
                <a:latin typeface="Calibri"/>
                <a:ea typeface="Calibri"/>
                <a:cs typeface="Calibri"/>
                <a:sym typeface="Calibri"/>
                <a:hlinkClick r:id="rId3">
                  <a:extLst>
                    <a:ext uri="{A12FA001-AC4F-418D-AE19-62706E023703}">
                      <ahyp:hlinkClr val="tx"/>
                    </a:ext>
                  </a:extLst>
                </a:hlinkClick>
              </a:rPr>
              <a:t>El sector HaFS de la UE informa de una reducción del 20 % en el desperdicio de alimentos | IFWC - WRAP EU</a:t>
            </a:r>
            <a:endParaRPr sz="1800">
              <a:solidFill>
                <a:srgbClr val="262626"/>
              </a:solidFill>
              <a:latin typeface="Calibri"/>
              <a:ea typeface="Calibri"/>
              <a:cs typeface="Calibri"/>
              <a:sym typeface="Calibri"/>
            </a:endParaRPr>
          </a:p>
          <a:p>
            <a:pPr indent="0" lvl="0" marL="0" marR="0" rtl="0" algn="l">
              <a:spcBef>
                <a:spcPts val="0"/>
              </a:spcBef>
              <a:spcAft>
                <a:spcPts val="0"/>
              </a:spcAft>
              <a:buClr>
                <a:schemeClr val="dk1"/>
              </a:buClr>
              <a:buSzPts val="1800"/>
              <a:buFont typeface="Calibri"/>
              <a:buNone/>
            </a:pPr>
            <a:r>
              <a:t/>
            </a:r>
            <a:endParaRPr sz="1800">
              <a:solidFill>
                <a:srgbClr val="262626"/>
              </a:solidFill>
              <a:latin typeface="Calibri"/>
              <a:ea typeface="Calibri"/>
              <a:cs typeface="Calibri"/>
              <a:sym typeface="Calibri"/>
            </a:endParaRPr>
          </a:p>
          <a:p>
            <a:pPr indent="0" lvl="0" marL="0" marR="0" rtl="0" algn="just">
              <a:spcBef>
                <a:spcPts val="0"/>
              </a:spcBef>
              <a:spcAft>
                <a:spcPts val="0"/>
              </a:spcAft>
              <a:buClr>
                <a:srgbClr val="262626"/>
              </a:buClr>
              <a:buSzPts val="1800"/>
              <a:buFont typeface="Calibri"/>
              <a:buNone/>
            </a:pPr>
            <a:r>
              <a:rPr lang="en-US" sz="1800">
                <a:solidFill>
                  <a:srgbClr val="262626"/>
                </a:solidFill>
                <a:latin typeface="Calibri"/>
                <a:ea typeface="Calibri"/>
                <a:cs typeface="Calibri"/>
                <a:sym typeface="Calibri"/>
              </a:rPr>
              <a:t>Este artículo presenta datos reales de hoteles y empresas de catering de toda Europa. Muestra cómo el desperdicio medio de alimentos se redujo de unos 143 gramos por comensal en 2019 a unos 108 gramos por comensal en 2021, lo que supone una reducción de más del 20 %, cuando los establecimientos midieron cuidadosamente los residuos y modificaron los menús, las previsiones y el servicio. Al leerlo, fíjate en la frecuencia con la que los resultados se expresan en gramos por comensal y piensa en cómo tu propio lugar de trabajo podría hacer un seguimiento del mismo KPI</a:t>
            </a:r>
            <a:endParaRPr/>
          </a:p>
        </p:txBody>
      </p:sp>
      <p:pic>
        <p:nvPicPr>
          <p:cNvPr id="382" name="Google Shape;382;p14"/>
          <p:cNvPicPr preferRelativeResize="0"/>
          <p:nvPr/>
        </p:nvPicPr>
        <p:blipFill>
          <a:blip r:embed="rId4">
            <a:alphaModFix/>
          </a:blip>
          <a:stretch>
            <a:fillRect/>
          </a:stretch>
        </p:blipFill>
        <p:spPr>
          <a:xfrm>
            <a:off x="8562046" y="-39675"/>
            <a:ext cx="3629949" cy="1717800"/>
          </a:xfrm>
          <a:prstGeom prst="rect">
            <a:avLst/>
          </a:prstGeom>
          <a:noFill/>
          <a:ln>
            <a:noFill/>
          </a:ln>
        </p:spPr>
      </p:pic>
      <p:sp>
        <p:nvSpPr>
          <p:cNvPr id="383" name="Google Shape;383;p14"/>
          <p:cNvSpPr/>
          <p:nvPr/>
        </p:nvSpPr>
        <p:spPr>
          <a:xfrm rot="5400000">
            <a:off x="1314218" y="849090"/>
            <a:ext cx="108000" cy="1685648"/>
          </a:xfrm>
          <a:custGeom>
            <a:rect b="b" l="l" r="r" t="t"/>
            <a:pathLst>
              <a:path extrusionOk="0" h="260044" w="30700">
                <a:moveTo>
                  <a:pt x="0" y="0"/>
                </a:moveTo>
                <a:lnTo>
                  <a:pt x="30701" y="0"/>
                </a:lnTo>
                <a:lnTo>
                  <a:pt x="30701" y="260044"/>
                </a:lnTo>
                <a:lnTo>
                  <a:pt x="0" y="260044"/>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iPhone6_mockup_front_white.png" id="384" name="Google Shape;384;p14"/>
          <p:cNvPicPr preferRelativeResize="0"/>
          <p:nvPr/>
        </p:nvPicPr>
        <p:blipFill rotWithShape="1">
          <a:blip r:embed="rId5">
            <a:alphaModFix/>
          </a:blip>
          <a:srcRect b="0" l="0" r="0" t="0"/>
          <a:stretch/>
        </p:blipFill>
        <p:spPr>
          <a:xfrm>
            <a:off x="7659292" y="226918"/>
            <a:ext cx="4094254" cy="6404164"/>
          </a:xfrm>
          <a:prstGeom prst="rect">
            <a:avLst/>
          </a:prstGeom>
          <a:noFill/>
          <a:ln>
            <a:noFill/>
          </a:ln>
        </p:spPr>
      </p:pic>
      <p:pic>
        <p:nvPicPr>
          <p:cNvPr id="385" name="Google Shape;385;p14">
            <a:hlinkClick r:id="rId6"/>
          </p:cNvPr>
          <p:cNvPicPr preferRelativeResize="0"/>
          <p:nvPr/>
        </p:nvPicPr>
        <p:blipFill rotWithShape="1">
          <a:blip r:embed="rId7">
            <a:alphaModFix/>
          </a:blip>
          <a:srcRect b="0" l="5952" r="5952" t="0"/>
          <a:stretch/>
        </p:blipFill>
        <p:spPr>
          <a:xfrm>
            <a:off x="8434831" y="1171575"/>
            <a:ext cx="2543175" cy="4514850"/>
          </a:xfrm>
          <a:prstGeom prst="rect">
            <a:avLst/>
          </a:prstGeom>
          <a:solidFill>
            <a:srgbClr val="D8D8D8"/>
          </a:solidFill>
          <a:ln>
            <a:noFill/>
          </a:ln>
        </p:spPr>
      </p:pic>
      <p:grpSp>
        <p:nvGrpSpPr>
          <p:cNvPr id="386" name="Google Shape;386;p14"/>
          <p:cNvGrpSpPr/>
          <p:nvPr/>
        </p:nvGrpSpPr>
        <p:grpSpPr>
          <a:xfrm rot="-454298">
            <a:off x="10409040" y="3255797"/>
            <a:ext cx="1456200" cy="1406604"/>
            <a:chOff x="7756235" y="4274827"/>
            <a:chExt cx="1456200" cy="1406604"/>
          </a:xfrm>
        </p:grpSpPr>
        <p:sp>
          <p:nvSpPr>
            <p:cNvPr id="387" name="Google Shape;387;p14"/>
            <p:cNvSpPr/>
            <p:nvPr/>
          </p:nvSpPr>
          <p:spPr>
            <a:xfrm>
              <a:off x="7777737" y="4274827"/>
              <a:ext cx="1406604" cy="1406604"/>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88" name="Google Shape;388;p14"/>
            <p:cNvSpPr txBox="1"/>
            <p:nvPr/>
          </p:nvSpPr>
          <p:spPr>
            <a:xfrm>
              <a:off x="7756235" y="4349628"/>
              <a:ext cx="1456200" cy="1207500"/>
            </a:xfrm>
            <a:prstGeom prst="rect">
              <a:avLst/>
            </a:prstGeom>
            <a:noFill/>
            <a:ln>
              <a:noFill/>
            </a:ln>
          </p:spPr>
          <p:txBody>
            <a:bodyPr anchorCtr="0" anchor="t" bIns="45700" lIns="91425" spcFirstLastPara="1" rIns="91425" wrap="square" tIns="45700">
              <a:spAutoFit/>
            </a:bodyPr>
            <a:lstStyle/>
            <a:p>
              <a:pPr indent="0" lvl="0" marL="0" marR="0" rtl="0" algn="ctr">
                <a:lnSpc>
                  <a:spcPct val="107500"/>
                </a:lnSpc>
                <a:spcBef>
                  <a:spcPts val="0"/>
                </a:spcBef>
                <a:spcAft>
                  <a:spcPts val="0"/>
                </a:spcAft>
                <a:buNone/>
              </a:pPr>
              <a:r>
                <a:rPr b="1" lang="en-US" sz="2300">
                  <a:solidFill>
                    <a:schemeClr val="lt1"/>
                  </a:solidFill>
                  <a:latin typeface="Calibri"/>
                  <a:ea typeface="Calibri"/>
                  <a:cs typeface="Calibri"/>
                  <a:sym typeface="Calibri"/>
                </a:rPr>
                <a:t>HAGA CLIC PARA </a:t>
              </a:r>
              <a:r>
                <a:rPr b="1" lang="en-US" sz="2300" u="sng">
                  <a:solidFill>
                    <a:schemeClr val="lt1"/>
                  </a:solidFill>
                  <a:latin typeface="Calibri"/>
                  <a:ea typeface="Calibri"/>
                  <a:cs typeface="Calibri"/>
                  <a:sym typeface="Calibri"/>
                  <a:hlinkClick r:id="rId8">
                    <a:extLst>
                      <a:ext uri="{A12FA001-AC4F-418D-AE19-62706E023703}">
                        <ahyp:hlinkClr val="tx"/>
                      </a:ext>
                    </a:extLst>
                  </a:hlinkClick>
                </a:rPr>
                <a:t>VER</a:t>
              </a:r>
              <a:endParaRPr b="1" sz="2300">
                <a:solidFill>
                  <a:schemeClr val="lt1"/>
                </a:solidFill>
                <a:latin typeface="Calibri"/>
                <a:ea typeface="Calibri"/>
                <a:cs typeface="Calibri"/>
                <a:sym typeface="Calibri"/>
              </a:endParaRPr>
            </a:p>
          </p:txBody>
        </p:sp>
      </p:grpSp>
      <p:sp>
        <p:nvSpPr>
          <p:cNvPr id="389" name="Google Shape;389;p14"/>
          <p:cNvSpPr txBox="1"/>
          <p:nvPr/>
        </p:nvSpPr>
        <p:spPr>
          <a:xfrm>
            <a:off x="375223" y="-39675"/>
            <a:ext cx="7819500" cy="1717800"/>
          </a:xfrm>
          <a:prstGeom prst="rect">
            <a:avLst/>
          </a:prstGeom>
          <a:noFill/>
          <a:ln>
            <a:noFill/>
          </a:ln>
        </p:spPr>
        <p:txBody>
          <a:bodyPr anchorCtr="0" anchor="t" bIns="45700" lIns="91425" spcFirstLastPara="1" rIns="91425" wrap="square" tIns="45700">
            <a:spAutoFit/>
          </a:bodyPr>
          <a:lstStyle/>
          <a:p>
            <a:pPr indent="0" lvl="0" marL="0" marR="0" rtl="0" algn="l">
              <a:lnSpc>
                <a:spcPct val="105294"/>
              </a:lnSpc>
              <a:spcBef>
                <a:spcPts val="0"/>
              </a:spcBef>
              <a:spcAft>
                <a:spcPts val="0"/>
              </a:spcAft>
              <a:buNone/>
            </a:pPr>
            <a:r>
              <a:rPr b="1" lang="en-US" sz="3400">
                <a:solidFill>
                  <a:schemeClr val="lt1"/>
                </a:solidFill>
                <a:latin typeface="Calibri"/>
                <a:ea typeface="Calibri"/>
                <a:cs typeface="Calibri"/>
                <a:sym typeface="Calibri"/>
              </a:rPr>
              <a:t>Lecturas recomendadas: Desperdicio de alimentos por comensal en el sector hostelero europeo</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15"/>
          <p:cNvSpPr txBox="1"/>
          <p:nvPr/>
        </p:nvSpPr>
        <p:spPr>
          <a:xfrm>
            <a:off x="564147" y="298513"/>
            <a:ext cx="72957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Indicadores clave de rendimiento (KPI) en informes reales de hoteles europeos</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396" name="Google Shape;396;p15"/>
          <p:cNvCxnSpPr/>
          <p:nvPr/>
        </p:nvCxnSpPr>
        <p:spPr>
          <a:xfrm>
            <a:off x="0" y="1469506"/>
            <a:ext cx="6238754" cy="0"/>
          </a:xfrm>
          <a:prstGeom prst="straightConnector1">
            <a:avLst/>
          </a:prstGeom>
          <a:noFill/>
          <a:ln cap="flat" cmpd="sng" w="34925">
            <a:solidFill>
              <a:srgbClr val="62A844"/>
            </a:solidFill>
            <a:prstDash val="dot"/>
            <a:miter lim="8000"/>
            <a:headEnd len="sm" w="sm" type="none"/>
            <a:tailEnd len="sm" w="sm" type="none"/>
          </a:ln>
        </p:spPr>
      </p:cxnSp>
      <p:sp>
        <p:nvSpPr>
          <p:cNvPr id="397" name="Google Shape;397;p15"/>
          <p:cNvSpPr/>
          <p:nvPr/>
        </p:nvSpPr>
        <p:spPr>
          <a:xfrm flipH="1">
            <a:off x="586899" y="1619520"/>
            <a:ext cx="6238800" cy="4093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rgbClr val="262626"/>
                </a:solidFill>
                <a:latin typeface="Calibri"/>
                <a:ea typeface="Calibri"/>
                <a:cs typeface="Calibri"/>
                <a:sym typeface="Calibri"/>
              </a:rPr>
              <a:t>En toda Europa, los informes comparativos de hoteles utilizan los mismos KPI que estás aprendiendo en esta unidad.</a:t>
            </a:r>
            <a:endParaRPr/>
          </a:p>
          <a:p>
            <a:pPr indent="0" lvl="0" marL="0" marR="0" rtl="0" algn="l">
              <a:spcBef>
                <a:spcPts val="0"/>
              </a:spcBef>
              <a:spcAft>
                <a:spcPts val="0"/>
              </a:spcAft>
              <a:buNone/>
            </a:pPr>
            <a:br>
              <a:rPr b="1" lang="en-US" sz="1800">
                <a:solidFill>
                  <a:srgbClr val="262626"/>
                </a:solidFill>
                <a:latin typeface="Calibri"/>
                <a:ea typeface="Calibri"/>
                <a:cs typeface="Calibri"/>
                <a:sym typeface="Calibri"/>
              </a:rPr>
            </a:br>
            <a:r>
              <a:rPr b="1" lang="en-US" sz="2000">
                <a:solidFill>
                  <a:srgbClr val="0289AE"/>
                </a:solidFill>
                <a:latin typeface="Calibri"/>
                <a:ea typeface="Calibri"/>
                <a:cs typeface="Calibri"/>
                <a:sym typeface="Calibri"/>
              </a:rPr>
              <a:t>Actualizaciones de rendimiento hotelero de STR Europe</a:t>
            </a:r>
            <a:endParaRPr b="1" sz="2000">
              <a:solidFill>
                <a:srgbClr val="262626"/>
              </a:solidFill>
              <a:latin typeface="Calibri"/>
              <a:ea typeface="Calibri"/>
              <a:cs typeface="Calibri"/>
              <a:sym typeface="Calibri"/>
            </a:endParaRPr>
          </a:p>
          <a:p>
            <a:pPr indent="-285750" lvl="0" marL="285750" marR="0" rtl="0" algn="l">
              <a:spcBef>
                <a:spcPts val="0"/>
              </a:spcBef>
              <a:spcAft>
                <a:spcPts val="0"/>
              </a:spcAft>
              <a:buClr>
                <a:srgbClr val="62A844"/>
              </a:buClr>
              <a:buSzPts val="1800"/>
              <a:buFont typeface="Arial"/>
              <a:buChar char="•"/>
            </a:pPr>
            <a:r>
              <a:rPr i="1" lang="en-US" sz="1800">
                <a:solidFill>
                  <a:srgbClr val="262626"/>
                </a:solidFill>
                <a:latin typeface="Calibri"/>
                <a:ea typeface="Calibri"/>
                <a:cs typeface="Calibri"/>
                <a:sym typeface="Calibri"/>
              </a:rPr>
              <a:t>Muestra la ocupación, el ADR y el RevPAR de las principales ciudades y regiones europeas a lo largo del tiempo</a:t>
            </a:r>
            <a:r>
              <a:rPr lang="en-US" sz="1800">
                <a:solidFill>
                  <a:srgbClr val="262626"/>
                </a:solidFill>
                <a:latin typeface="Calibri"/>
                <a:ea typeface="Calibri"/>
                <a:cs typeface="Calibri"/>
                <a:sym typeface="Calibri"/>
              </a:rPr>
              <a:t>.</a:t>
            </a:r>
            <a:endParaRPr b="1" sz="1800">
              <a:solidFill>
                <a:srgbClr val="262626"/>
              </a:solidFill>
              <a:latin typeface="Calibri"/>
              <a:ea typeface="Calibri"/>
              <a:cs typeface="Calibri"/>
              <a:sym typeface="Calibri"/>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Informes de mercado de Savills: </a:t>
            </a:r>
            <a:r>
              <a:rPr i="1" lang="en-US" sz="1800">
                <a:solidFill>
                  <a:srgbClr val="262626"/>
                </a:solidFill>
                <a:latin typeface="Calibri"/>
                <a:ea typeface="Calibri"/>
                <a:cs typeface="Calibri"/>
                <a:sym typeface="Calibri"/>
              </a:rPr>
              <a:t>resumen miles de reservas y registros diarios en tendencias claras</a:t>
            </a:r>
            <a:br>
              <a:rPr i="1" lang="en-US" sz="1800">
                <a:solidFill>
                  <a:srgbClr val="262626"/>
                </a:solidFill>
                <a:latin typeface="Calibri"/>
                <a:ea typeface="Calibri"/>
                <a:cs typeface="Calibri"/>
                <a:sym typeface="Calibri"/>
              </a:rPr>
            </a:br>
            <a:endParaRPr sz="18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2000">
                <a:solidFill>
                  <a:srgbClr val="0289AE"/>
                </a:solidFill>
                <a:latin typeface="Calibri"/>
                <a:ea typeface="Calibri"/>
                <a:cs typeface="Calibri"/>
                <a:sym typeface="Calibri"/>
              </a:rPr>
              <a:t>CÓMO LOS UTILIZAN LOS HOTELEROS:</a:t>
            </a:r>
            <a:endParaRPr b="1" sz="2000">
              <a:solidFill>
                <a:srgbClr val="262626"/>
              </a:solidFill>
              <a:latin typeface="Calibri"/>
              <a:ea typeface="Calibri"/>
              <a:cs typeface="Calibri"/>
              <a:sym typeface="Calibri"/>
            </a:endParaRPr>
          </a:p>
          <a:p>
            <a:pPr indent="-342900" lvl="0" marL="34290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Cuando </a:t>
            </a:r>
            <a:r>
              <a:rPr b="1" lang="en-US" sz="1800">
                <a:solidFill>
                  <a:srgbClr val="262626"/>
                </a:solidFill>
                <a:latin typeface="Calibri"/>
                <a:ea typeface="Calibri"/>
                <a:cs typeface="Calibri"/>
                <a:sym typeface="Calibri"/>
              </a:rPr>
              <a:t>la ocupación + el ADR aumentan </a:t>
            </a:r>
            <a:r>
              <a:rPr lang="en-US" sz="1800">
                <a:solidFill>
                  <a:srgbClr val="262626"/>
                </a:solidFill>
                <a:latin typeface="Calibri"/>
                <a:ea typeface="Calibri"/>
                <a:cs typeface="Calibri"/>
                <a:sym typeface="Calibri"/>
              </a:rPr>
              <a:t>→ Los gestores de ingresos pueden subir las tarifas o invertir en marketing digital</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Cuando </a:t>
            </a:r>
            <a:r>
              <a:rPr b="1" lang="en-US" sz="1800">
                <a:solidFill>
                  <a:srgbClr val="262626"/>
                </a:solidFill>
                <a:latin typeface="Calibri"/>
                <a:ea typeface="Calibri"/>
                <a:cs typeface="Calibri"/>
                <a:sym typeface="Calibri"/>
              </a:rPr>
              <a:t>el RevPAR desciende </a:t>
            </a:r>
            <a:r>
              <a:rPr lang="en-US" sz="1800">
                <a:solidFill>
                  <a:srgbClr val="262626"/>
                </a:solidFill>
                <a:latin typeface="Calibri"/>
                <a:ea typeface="Calibri"/>
                <a:cs typeface="Calibri"/>
                <a:sym typeface="Calibri"/>
              </a:rPr>
              <a:t>→ Revisar los precios, los canales de distribución o las promociones (</a:t>
            </a:r>
            <a:r>
              <a:rPr i="1" lang="en-US" sz="1800">
                <a:solidFill>
                  <a:srgbClr val="262626"/>
                </a:solidFill>
                <a:latin typeface="Calibri"/>
                <a:ea typeface="Calibri"/>
                <a:cs typeface="Calibri"/>
                <a:sym typeface="Calibri"/>
              </a:rPr>
              <a:t>STR, 2024; Savills, 2024).</a:t>
            </a:r>
            <a:endParaRPr sz="1800">
              <a:solidFill>
                <a:srgbClr val="262626"/>
              </a:solidFill>
              <a:latin typeface="Calibri"/>
              <a:ea typeface="Calibri"/>
              <a:cs typeface="Calibri"/>
              <a:sym typeface="Calibri"/>
            </a:endParaRPr>
          </a:p>
        </p:txBody>
      </p:sp>
      <p:sp>
        <p:nvSpPr>
          <p:cNvPr id="398" name="Google Shape;398;p15"/>
          <p:cNvSpPr/>
          <p:nvPr/>
        </p:nvSpPr>
        <p:spPr>
          <a:xfrm>
            <a:off x="7965975" y="5862950"/>
            <a:ext cx="3366900" cy="4815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399" name="Google Shape;399;p15"/>
          <p:cNvSpPr txBox="1"/>
          <p:nvPr/>
        </p:nvSpPr>
        <p:spPr>
          <a:xfrm>
            <a:off x="8091984" y="5987126"/>
            <a:ext cx="75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0289AE"/>
                </a:solidFill>
                <a:latin typeface="Calibri"/>
                <a:ea typeface="Calibri"/>
                <a:cs typeface="Calibri"/>
                <a:sym typeface="Calibri"/>
              </a:rPr>
              <a:t>Véase también ›</a:t>
            </a:r>
            <a:endParaRPr/>
          </a:p>
        </p:txBody>
      </p:sp>
      <p:sp>
        <p:nvSpPr>
          <p:cNvPr id="400" name="Google Shape;400;p15"/>
          <p:cNvSpPr txBox="1"/>
          <p:nvPr/>
        </p:nvSpPr>
        <p:spPr>
          <a:xfrm>
            <a:off x="8847985" y="5987126"/>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C2 M1</a:t>
            </a:r>
            <a:endParaRPr b="1" i="0" sz="1400">
              <a:solidFill>
                <a:srgbClr val="262626"/>
              </a:solidFill>
              <a:latin typeface="Calibri"/>
              <a:ea typeface="Calibri"/>
              <a:cs typeface="Calibri"/>
              <a:sym typeface="Calibri"/>
            </a:endParaRPr>
          </a:p>
        </p:txBody>
      </p:sp>
      <p:sp>
        <p:nvSpPr>
          <p:cNvPr id="401" name="Google Shape;401;p15"/>
          <p:cNvSpPr txBox="1"/>
          <p:nvPr/>
        </p:nvSpPr>
        <p:spPr>
          <a:xfrm>
            <a:off x="9441984" y="5987126"/>
            <a:ext cx="349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0" lang="en-US" sz="1400">
                <a:solidFill>
                  <a:srgbClr val="262626"/>
                </a:solidFill>
                <a:latin typeface="Calibri"/>
                <a:ea typeface="Calibri"/>
                <a:cs typeface="Calibri"/>
                <a:sym typeface="Calibri"/>
              </a:rPr>
              <a:t>-  IA en el sector hotelero</a:t>
            </a:r>
            <a:endParaRPr/>
          </a:p>
        </p:txBody>
      </p:sp>
      <p:pic>
        <p:nvPicPr>
          <p:cNvPr id="402" name="Google Shape;402;p15"/>
          <p:cNvPicPr preferRelativeResize="0"/>
          <p:nvPr/>
        </p:nvPicPr>
        <p:blipFill rotWithShape="1">
          <a:blip r:embed="rId3">
            <a:alphaModFix/>
          </a:blip>
          <a:srcRect b="0" l="0" r="0" t="0"/>
          <a:stretch/>
        </p:blipFill>
        <p:spPr>
          <a:xfrm>
            <a:off x="7256423" y="2276079"/>
            <a:ext cx="4222034" cy="3611347"/>
          </a:xfrm>
          <a:prstGeom prst="rect">
            <a:avLst/>
          </a:prstGeom>
          <a:noFill/>
          <a:ln>
            <a:noFill/>
          </a:ln>
        </p:spPr>
      </p:pic>
      <p:pic>
        <p:nvPicPr>
          <p:cNvPr id="403" name="Google Shape;403;p15"/>
          <p:cNvPicPr preferRelativeResize="0"/>
          <p:nvPr/>
        </p:nvPicPr>
        <p:blipFill>
          <a:blip r:embed="rId4">
            <a:alphaModFix/>
          </a:blip>
          <a:stretch>
            <a:fillRect/>
          </a:stretch>
        </p:blipFill>
        <p:spPr>
          <a:xfrm>
            <a:off x="8769050" y="0"/>
            <a:ext cx="3422951" cy="21763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16"/>
          <p:cNvSpPr txBox="1"/>
          <p:nvPr/>
        </p:nvSpPr>
        <p:spPr>
          <a:xfrm>
            <a:off x="2107584" y="259629"/>
            <a:ext cx="101337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62A844"/>
              </a:buClr>
              <a:buSzPts val="2400"/>
              <a:buFont typeface="Arial"/>
              <a:buNone/>
            </a:pPr>
            <a:r>
              <a:rPr b="1" lang="en-US" sz="2400">
                <a:solidFill>
                  <a:srgbClr val="62A844"/>
                </a:solidFill>
                <a:latin typeface="Calibri"/>
                <a:ea typeface="Calibri"/>
                <a:cs typeface="Calibri"/>
                <a:sym typeface="Calibri"/>
              </a:rPr>
              <a:t>				   Hotel Luise</a:t>
            </a:r>
            <a:endParaRPr b="1" sz="2400">
              <a:solidFill>
                <a:srgbClr val="62A844"/>
              </a:solidFill>
              <a:latin typeface="Calibri"/>
              <a:ea typeface="Calibri"/>
              <a:cs typeface="Calibri"/>
              <a:sym typeface="Calibri"/>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410" name="Google Shape;410;p16"/>
          <p:cNvCxnSpPr/>
          <p:nvPr/>
        </p:nvCxnSpPr>
        <p:spPr>
          <a:xfrm>
            <a:off x="440914" y="817323"/>
            <a:ext cx="7609840" cy="0"/>
          </a:xfrm>
          <a:prstGeom prst="straightConnector1">
            <a:avLst/>
          </a:prstGeom>
          <a:noFill/>
          <a:ln cap="flat" cmpd="sng" w="34925">
            <a:solidFill>
              <a:srgbClr val="62A844"/>
            </a:solidFill>
            <a:prstDash val="dot"/>
            <a:miter lim="8000"/>
            <a:headEnd len="sm" w="sm" type="none"/>
            <a:tailEnd len="sm" w="sm" type="none"/>
          </a:ln>
        </p:spPr>
      </p:cxnSp>
      <p:pic>
        <p:nvPicPr>
          <p:cNvPr id="411" name="Google Shape;411;p16"/>
          <p:cNvPicPr preferRelativeResize="0"/>
          <p:nvPr/>
        </p:nvPicPr>
        <p:blipFill rotWithShape="1">
          <a:blip r:embed="rId3">
            <a:alphaModFix/>
          </a:blip>
          <a:srcRect b="0" l="0" r="0" t="0"/>
          <a:stretch/>
        </p:blipFill>
        <p:spPr>
          <a:xfrm>
            <a:off x="440914" y="48536"/>
            <a:ext cx="3640268" cy="725359"/>
          </a:xfrm>
          <a:prstGeom prst="rect">
            <a:avLst/>
          </a:prstGeom>
          <a:noFill/>
          <a:ln>
            <a:noFill/>
          </a:ln>
        </p:spPr>
      </p:pic>
      <p:sp>
        <p:nvSpPr>
          <p:cNvPr id="412" name="Google Shape;412;p16"/>
          <p:cNvSpPr txBox="1"/>
          <p:nvPr/>
        </p:nvSpPr>
        <p:spPr>
          <a:xfrm>
            <a:off x="152842" y="1139220"/>
            <a:ext cx="7370463" cy="50783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262626"/>
                </a:solidFill>
                <a:latin typeface="Calibri"/>
                <a:ea typeface="Calibri"/>
                <a:cs typeface="Calibri"/>
                <a:sym typeface="Calibri"/>
              </a:rPr>
              <a:t>El Hotel Luise es un ejemplo de cómo las empresas del sector hotelero pueden transformar los datos operativos en indicadores clave de rendimiento (KPI) significativos que favorecen la mejora continua.</a:t>
            </a:r>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None/>
            </a:pPr>
            <a:r>
              <a:rPr lang="en-US" sz="1800">
                <a:solidFill>
                  <a:srgbClr val="262626"/>
                </a:solidFill>
                <a:latin typeface="Calibri"/>
                <a:ea typeface="Calibri"/>
                <a:cs typeface="Calibri"/>
                <a:sym typeface="Calibri"/>
              </a:rPr>
              <a:t>El hotel se ha labrado una sólida reputación por medir y supervisar su desempeño medioambiental en materia de consumo de energía, agua, residuos y recursos. En lugar de centrarse únicamente en los datos brutos, la dirección utiliza indicadores cuidadosamente seleccionados que permiten realizar un seguimiento del progreso a lo largo del tiempo y compararlo con los objetivos y los puntos de referencia del sector.</a:t>
            </a:r>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None/>
            </a:pPr>
            <a:r>
              <a:rPr lang="en-US" sz="1800">
                <a:solidFill>
                  <a:srgbClr val="262626"/>
                </a:solidFill>
                <a:latin typeface="Calibri"/>
                <a:ea typeface="Calibri"/>
                <a:cs typeface="Calibri"/>
                <a:sym typeface="Calibri"/>
              </a:rPr>
              <a:t>Este enfoque estructurado ayuda al personal a comprender el rendimiento, identificar ineficiencias y priorizar acciones que ofrezcan resultados medibles. Por lo tanto, los datos no se utilizan simplemente para la elaboración de informes, sino como una herramienta de gestión práctica que respalda la toma de decisiones estratégicas y operativas.</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b="1" lang="en-US" sz="1800">
                <a:solidFill>
                  <a:srgbClr val="62A844"/>
                </a:solidFill>
                <a:latin typeface="Calibri"/>
                <a:ea typeface="Calibri"/>
                <a:cs typeface="Calibri"/>
                <a:sym typeface="Calibri"/>
              </a:rPr>
              <a:t>Lección clave: </a:t>
            </a:r>
            <a:r>
              <a:rPr lang="en-US" sz="1800">
                <a:solidFill>
                  <a:srgbClr val="262626"/>
                </a:solidFill>
                <a:latin typeface="Calibri"/>
                <a:ea typeface="Calibri"/>
                <a:cs typeface="Calibri"/>
                <a:sym typeface="Calibri"/>
              </a:rPr>
              <a:t>Los KPI convierten datos operativos complejos en medidas sencillas que facilitan el seguimiento, la comunicación y la mejora.</a:t>
            </a:r>
            <a:endParaRPr/>
          </a:p>
          <a:p>
            <a:pPr indent="0" lvl="0" marL="0" marR="0" rtl="0" algn="l">
              <a:spcBef>
                <a:spcPts val="0"/>
              </a:spcBef>
              <a:spcAft>
                <a:spcPts val="0"/>
              </a:spcAft>
              <a:buClr>
                <a:schemeClr val="dk1"/>
              </a:buClr>
              <a:buSzPts val="1800"/>
              <a:buFont typeface="Calibri"/>
              <a:buNone/>
            </a:pPr>
            <a:r>
              <a:t/>
            </a:r>
            <a:endParaRPr sz="1800">
              <a:solidFill>
                <a:srgbClr val="262626"/>
              </a:solidFill>
              <a:latin typeface="Calibri"/>
              <a:ea typeface="Calibri"/>
              <a:cs typeface="Calibri"/>
              <a:sym typeface="Calibri"/>
            </a:endParaRPr>
          </a:p>
        </p:txBody>
      </p:sp>
      <p:pic>
        <p:nvPicPr>
          <p:cNvPr id="413" name="Google Shape;413;p16"/>
          <p:cNvPicPr preferRelativeResize="0"/>
          <p:nvPr/>
        </p:nvPicPr>
        <p:blipFill rotWithShape="1">
          <a:blip r:embed="rId4">
            <a:alphaModFix/>
          </a:blip>
          <a:srcRect b="0" l="0" r="0" t="0"/>
          <a:stretch/>
        </p:blipFill>
        <p:spPr>
          <a:xfrm>
            <a:off x="7951549" y="582279"/>
            <a:ext cx="4156061" cy="6016117"/>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17"/>
          <p:cNvSpPr txBox="1"/>
          <p:nvPr/>
        </p:nvSpPr>
        <p:spPr>
          <a:xfrm>
            <a:off x="564153" y="354068"/>
            <a:ext cx="7289927"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De los datos brutos a cifras clave claras</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420" name="Google Shape;420;p17"/>
          <p:cNvCxnSpPr/>
          <p:nvPr/>
        </p:nvCxnSpPr>
        <p:spPr>
          <a:xfrm>
            <a:off x="0" y="1108863"/>
            <a:ext cx="7854080" cy="0"/>
          </a:xfrm>
          <a:prstGeom prst="straightConnector1">
            <a:avLst/>
          </a:prstGeom>
          <a:noFill/>
          <a:ln cap="flat" cmpd="sng" w="34925">
            <a:solidFill>
              <a:srgbClr val="62A844"/>
            </a:solidFill>
            <a:prstDash val="dot"/>
            <a:miter lim="8000"/>
            <a:headEnd len="sm" w="sm" type="none"/>
            <a:tailEnd len="sm" w="sm" type="none"/>
          </a:ln>
        </p:spPr>
      </p:cxnSp>
      <p:sp>
        <p:nvSpPr>
          <p:cNvPr id="421" name="Google Shape;421;p17"/>
          <p:cNvSpPr/>
          <p:nvPr/>
        </p:nvSpPr>
        <p:spPr>
          <a:xfrm flipH="1">
            <a:off x="587051" y="1172450"/>
            <a:ext cx="7171500" cy="5201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rgbClr val="262626"/>
                </a:solidFill>
                <a:latin typeface="Calibri"/>
                <a:ea typeface="Calibri"/>
                <a:cs typeface="Calibri"/>
                <a:sym typeface="Calibri"/>
              </a:rPr>
              <a:t>Los datos brutos —reservas, comensales, recibos— se presentan en largas listas hasta que se agrupan. Las herramientas de análisis hotelero y de inteligencia empresarial están diseñadas para agrupar y resumir estos registros en indicadores clave de rendimiento, o KPI, que son más fáciles de entender (Mews, 2025; STR, 2024).</a:t>
            </a:r>
            <a:br>
              <a:rPr lang="en-US" sz="2000">
                <a:solidFill>
                  <a:srgbClr val="262626"/>
                </a:solidFill>
                <a:latin typeface="Calibri"/>
                <a:ea typeface="Calibri"/>
                <a:cs typeface="Calibri"/>
                <a:sym typeface="Calibri"/>
              </a:rPr>
            </a:br>
            <a:endParaRPr sz="20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2000">
                <a:solidFill>
                  <a:srgbClr val="0289AE"/>
                </a:solidFill>
                <a:latin typeface="Calibri"/>
                <a:ea typeface="Calibri"/>
                <a:cs typeface="Calibri"/>
                <a:sym typeface="Calibri"/>
              </a:rPr>
              <a:t>EJEMPLO: Datos brutos</a:t>
            </a:r>
            <a:br>
              <a:rPr lang="en-US" sz="2000">
                <a:solidFill>
                  <a:srgbClr val="262626"/>
                </a:solidFill>
                <a:latin typeface="Calibri"/>
                <a:ea typeface="Calibri"/>
                <a:cs typeface="Calibri"/>
                <a:sym typeface="Calibri"/>
              </a:rPr>
            </a:br>
            <a:endParaRPr sz="2000">
              <a:solidFill>
                <a:srgbClr val="262626"/>
              </a:solidFill>
              <a:latin typeface="Calibri"/>
              <a:ea typeface="Calibri"/>
              <a:cs typeface="Calibri"/>
              <a:sym typeface="Calibri"/>
            </a:endParaRPr>
          </a:p>
          <a:p>
            <a:pPr indent="0" lvl="0" marL="0" marR="0" rtl="0" algn="l">
              <a:spcBef>
                <a:spcPts val="0"/>
              </a:spcBef>
              <a:spcAft>
                <a:spcPts val="0"/>
              </a:spcAft>
              <a:buNone/>
            </a:pPr>
            <a:br>
              <a:rPr lang="en-US" sz="2000">
                <a:solidFill>
                  <a:srgbClr val="262626"/>
                </a:solidFill>
                <a:latin typeface="Calibri"/>
                <a:ea typeface="Calibri"/>
                <a:cs typeface="Calibri"/>
                <a:sym typeface="Calibri"/>
              </a:rPr>
            </a:br>
            <a:endParaRPr sz="2000">
              <a:solidFill>
                <a:srgbClr val="262626"/>
              </a:solidFill>
              <a:latin typeface="Calibri"/>
              <a:ea typeface="Calibri"/>
              <a:cs typeface="Calibri"/>
              <a:sym typeface="Calibri"/>
            </a:endParaRPr>
          </a:p>
          <a:p>
            <a:pPr indent="0" lvl="0" marL="0" marR="0" rtl="0" algn="l">
              <a:spcBef>
                <a:spcPts val="0"/>
              </a:spcBef>
              <a:spcAft>
                <a:spcPts val="0"/>
              </a:spcAft>
              <a:buNone/>
            </a:pPr>
            <a:r>
              <a:t/>
            </a:r>
            <a:endParaRPr sz="2000">
              <a:solidFill>
                <a:srgbClr val="262626"/>
              </a:solidFill>
              <a:latin typeface="Calibri"/>
              <a:ea typeface="Calibri"/>
              <a:cs typeface="Calibri"/>
              <a:sym typeface="Calibri"/>
            </a:endParaRPr>
          </a:p>
          <a:p>
            <a:pPr indent="0" lvl="0" marL="0" marR="0" rtl="0" algn="l">
              <a:spcBef>
                <a:spcPts val="0"/>
              </a:spcBef>
              <a:spcAft>
                <a:spcPts val="0"/>
              </a:spcAft>
              <a:buNone/>
            </a:pPr>
            <a:r>
              <a:t/>
            </a:r>
            <a:endParaRPr sz="2000">
              <a:solidFill>
                <a:srgbClr val="262626"/>
              </a:solidFill>
              <a:latin typeface="Calibri"/>
              <a:ea typeface="Calibri"/>
              <a:cs typeface="Calibri"/>
              <a:sym typeface="Calibri"/>
            </a:endParaRPr>
          </a:p>
          <a:p>
            <a:pPr indent="0" lvl="0" marL="0" marR="0" rtl="0" algn="l">
              <a:spcBef>
                <a:spcPts val="0"/>
              </a:spcBef>
              <a:spcAft>
                <a:spcPts val="0"/>
              </a:spcAft>
              <a:buNone/>
            </a:pPr>
            <a:r>
              <a:t/>
            </a:r>
            <a:endParaRPr b="1" sz="20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2000">
                <a:solidFill>
                  <a:srgbClr val="0289AE"/>
                </a:solidFill>
                <a:latin typeface="Calibri"/>
                <a:ea typeface="Calibri"/>
                <a:cs typeface="Calibri"/>
                <a:sym typeface="Calibri"/>
              </a:rPr>
              <a:t>Resumen en KPI</a:t>
            </a:r>
            <a:r>
              <a:rPr lang="en-US" sz="2000">
                <a:solidFill>
                  <a:srgbClr val="0289AE"/>
                </a:solidFill>
                <a:latin typeface="Calibri"/>
                <a:ea typeface="Calibri"/>
                <a:cs typeface="Calibri"/>
                <a:sym typeface="Calibri"/>
              </a:rPr>
              <a:t> </a:t>
            </a:r>
            <a:endParaRPr/>
          </a:p>
          <a:p>
            <a:pPr indent="-342900" lvl="0" marL="34290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Ocupación: 80 % </a:t>
            </a:r>
            <a:r>
              <a:rPr lang="en-US" sz="1800">
                <a:solidFill>
                  <a:srgbClr val="262626"/>
                </a:solidFill>
                <a:latin typeface="Calibri"/>
                <a:ea typeface="Calibri"/>
                <a:cs typeface="Calibri"/>
                <a:sym typeface="Calibri"/>
              </a:rPr>
              <a:t>| </a:t>
            </a:r>
            <a:r>
              <a:rPr b="1" lang="en-US" sz="1800">
                <a:solidFill>
                  <a:srgbClr val="262626"/>
                </a:solidFill>
                <a:latin typeface="Calibri"/>
                <a:ea typeface="Calibri"/>
                <a:cs typeface="Calibri"/>
                <a:sym typeface="Calibri"/>
              </a:rPr>
              <a:t>ADR: 100 € </a:t>
            </a:r>
            <a:r>
              <a:rPr lang="en-US" sz="1800">
                <a:solidFill>
                  <a:srgbClr val="262626"/>
                </a:solidFill>
                <a:latin typeface="Calibri"/>
                <a:ea typeface="Calibri"/>
                <a:cs typeface="Calibri"/>
                <a:sym typeface="Calibri"/>
              </a:rPr>
              <a:t>| </a:t>
            </a:r>
            <a:r>
              <a:rPr b="1" lang="en-US" sz="1800">
                <a:solidFill>
                  <a:srgbClr val="262626"/>
                </a:solidFill>
                <a:latin typeface="Calibri"/>
                <a:ea typeface="Calibri"/>
                <a:cs typeface="Calibri"/>
                <a:sym typeface="Calibri"/>
              </a:rPr>
              <a:t>RevPAR: 80 €</a:t>
            </a:r>
            <a:endParaRPr sz="1800">
              <a:solidFill>
                <a:srgbClr val="262626"/>
              </a:solidFill>
              <a:latin typeface="Calibri"/>
              <a:ea typeface="Calibri"/>
              <a:cs typeface="Calibri"/>
              <a:sym typeface="Calibri"/>
            </a:endParaRPr>
          </a:p>
          <a:p>
            <a:pPr indent="-342900" lvl="0" marL="34290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Por qué es importante:</a:t>
            </a:r>
            <a:endParaRPr sz="1800">
              <a:solidFill>
                <a:srgbClr val="262626"/>
              </a:solidFill>
              <a:latin typeface="Calibri"/>
              <a:ea typeface="Calibri"/>
              <a:cs typeface="Calibri"/>
              <a:sym typeface="Calibri"/>
            </a:endParaRPr>
          </a:p>
          <a:p>
            <a:pPr indent="-342900" lvl="0" marL="34290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Una ocupación del 80 % </a:t>
            </a:r>
            <a:r>
              <a:rPr lang="en-US" sz="1800">
                <a:solidFill>
                  <a:srgbClr val="262626"/>
                </a:solidFill>
                <a:latin typeface="Calibri"/>
                <a:ea typeface="Calibri"/>
                <a:cs typeface="Calibri"/>
                <a:sym typeface="Calibri"/>
              </a:rPr>
              <a:t>dice mucho</a:t>
            </a:r>
            <a:endParaRPr/>
          </a:p>
          <a:p>
            <a:pPr indent="-342900" lvl="0" marL="34290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20 € por comensal </a:t>
            </a:r>
            <a:r>
              <a:rPr lang="en-US" sz="1800">
                <a:solidFill>
                  <a:srgbClr val="262626"/>
                </a:solidFill>
                <a:latin typeface="Calibri"/>
                <a:ea typeface="Calibri"/>
                <a:cs typeface="Calibri"/>
                <a:sym typeface="Calibri"/>
              </a:rPr>
              <a:t>es una cifra que se entiende al instante</a:t>
            </a:r>
            <a:endParaRPr/>
          </a:p>
        </p:txBody>
      </p:sp>
      <p:graphicFrame>
        <p:nvGraphicFramePr>
          <p:cNvPr id="422" name="Google Shape;422;p17"/>
          <p:cNvGraphicFramePr/>
          <p:nvPr/>
        </p:nvGraphicFramePr>
        <p:xfrm>
          <a:off x="683444" y="3411360"/>
          <a:ext cx="3000000" cy="3000000"/>
        </p:xfrm>
        <a:graphic>
          <a:graphicData uri="http://schemas.openxmlformats.org/drawingml/2006/table">
            <a:tbl>
              <a:tblPr bandRow="1" firstRow="1">
                <a:noFill/>
                <a:tableStyleId>{9CFBA429-65F6-406C-9CB1-AB5AF5C1AB29}</a:tableStyleId>
              </a:tblPr>
              <a:tblGrid>
                <a:gridCol w="2041475"/>
                <a:gridCol w="2966050"/>
                <a:gridCol w="2503750"/>
                <a:gridCol w="2503750"/>
              </a:tblGrid>
              <a:tr h="329550">
                <a:tc>
                  <a:txBody>
                    <a:bodyPr/>
                    <a:lstStyle/>
                    <a:p>
                      <a:pPr indent="0" lvl="0" marL="0" marR="0" rtl="0" algn="l">
                        <a:spcBef>
                          <a:spcPts val="0"/>
                        </a:spcBef>
                        <a:spcAft>
                          <a:spcPts val="0"/>
                        </a:spcAft>
                        <a:buNone/>
                      </a:pPr>
                      <a:r>
                        <a:rPr lang="en-US" sz="2000" u="none" cap="none" strike="noStrike">
                          <a:solidFill>
                            <a:schemeClr val="lt1"/>
                          </a:solidFill>
                          <a:highlight>
                            <a:srgbClr val="62A844"/>
                          </a:highlight>
                        </a:rPr>
                        <a:t>  Fecha</a:t>
                      </a:r>
                      <a:r>
                        <a:rPr lang="en-US" sz="2000" u="none" cap="none" strike="noStrike">
                          <a:solidFill>
                            <a:srgbClr val="62A844"/>
                          </a:solidFill>
                          <a:highlight>
                            <a:srgbClr val="62A844"/>
                          </a:highlight>
                        </a:rPr>
                        <a:t>...</a:t>
                      </a:r>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rgbClr val="262626"/>
                      </a:solidFill>
                      <a:prstDash val="dot"/>
                      <a:round/>
                      <a:headEnd len="sm" w="sm" type="none"/>
                      <a:tailEnd len="sm" w="sm" type="none"/>
                    </a:lnB>
                  </a:tcPr>
                </a:tc>
                <a:tc>
                  <a:txBody>
                    <a:bodyPr/>
                    <a:lstStyle/>
                    <a:p>
                      <a:pPr indent="0" lvl="0" marL="0" marR="0" rtl="0" algn="l">
                        <a:spcBef>
                          <a:spcPts val="0"/>
                        </a:spcBef>
                        <a:spcAft>
                          <a:spcPts val="0"/>
                        </a:spcAft>
                        <a:buNone/>
                      </a:pPr>
                      <a:r>
                        <a:rPr lang="en-US" sz="2000" u="none" cap="none" strike="noStrike">
                          <a:solidFill>
                            <a:schemeClr val="lt1"/>
                          </a:solidFill>
                          <a:highlight>
                            <a:srgbClr val="62A844"/>
                          </a:highlight>
                        </a:rPr>
                        <a:t>  Número de habitaciones</a:t>
                      </a:r>
                      <a:r>
                        <a:rPr lang="en-US" sz="2000" u="none" cap="none" strike="noStrike">
                          <a:solidFill>
                            <a:srgbClr val="62A844"/>
                          </a:solidFill>
                          <a:highlight>
                            <a:srgbClr val="62A844"/>
                          </a:highlight>
                        </a:rPr>
                        <a:t>...</a:t>
                      </a:r>
                      <a:endParaRPr sz="2000" u="none" cap="none" strike="noStrike">
                        <a:solidFill>
                          <a:schemeClr val="lt1"/>
                        </a:solidFill>
                        <a:highlight>
                          <a:srgbClr val="62A844"/>
                        </a:highlight>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rgbClr val="262626"/>
                      </a:solidFill>
                      <a:prstDash val="dot"/>
                      <a:round/>
                      <a:headEnd len="sm" w="sm" type="none"/>
                      <a:tailEnd len="sm" w="sm" type="none"/>
                    </a:lnB>
                  </a:tcPr>
                </a:tc>
                <a:tc>
                  <a:txBody>
                    <a:bodyPr/>
                    <a:lstStyle/>
                    <a:p>
                      <a:pPr indent="0" lvl="0" marL="0" marR="0" rtl="0" algn="l">
                        <a:spcBef>
                          <a:spcPts val="0"/>
                        </a:spcBef>
                        <a:spcAft>
                          <a:spcPts val="0"/>
                        </a:spcAft>
                        <a:buNone/>
                      </a:pPr>
                      <a:r>
                        <a:rPr lang="en-US" sz="2000" u="none" cap="none" strike="noStrike">
                          <a:solidFill>
                            <a:schemeClr val="lt1"/>
                          </a:solidFill>
                          <a:highlight>
                            <a:srgbClr val="62A844"/>
                          </a:highlight>
                        </a:rPr>
                        <a:t>Habitaciones vendidas</a:t>
                      </a:r>
                      <a:r>
                        <a:rPr lang="en-US" sz="2000" u="none" cap="none" strike="noStrike">
                          <a:solidFill>
                            <a:srgbClr val="62A844"/>
                          </a:solidFill>
                          <a:highlight>
                            <a:srgbClr val="62A844"/>
                          </a:highlight>
                        </a:rPr>
                        <a:t>...</a:t>
                      </a:r>
                      <a:endParaRPr sz="2000" u="none" cap="none" strike="noStrike">
                        <a:solidFill>
                          <a:schemeClr val="lt1"/>
                        </a:solidFill>
                        <a:highlight>
                          <a:srgbClr val="62A844"/>
                        </a:highlight>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rgbClr val="262626"/>
                      </a:solidFill>
                      <a:prstDash val="dot"/>
                      <a:round/>
                      <a:headEnd len="sm" w="sm" type="none"/>
                      <a:tailEnd len="sm" w="sm" type="none"/>
                    </a:lnB>
                  </a:tcPr>
                </a:tc>
                <a:tc>
                  <a:txBody>
                    <a:bodyPr/>
                    <a:lstStyle/>
                    <a:p>
                      <a:pPr indent="0" lvl="0" marL="0" marR="0" rtl="0" algn="l">
                        <a:spcBef>
                          <a:spcPts val="0"/>
                        </a:spcBef>
                        <a:spcAft>
                          <a:spcPts val="0"/>
                        </a:spcAft>
                        <a:buNone/>
                      </a:pPr>
                      <a:r>
                        <a:rPr lang="en-US" sz="2000" u="none" cap="none" strike="noStrike">
                          <a:solidFill>
                            <a:schemeClr val="lt1"/>
                          </a:solidFill>
                          <a:highlight>
                            <a:srgbClr val="62A844"/>
                          </a:highlight>
                        </a:rPr>
                        <a:t>Ingresos por habitaciones</a:t>
                      </a:r>
                      <a:r>
                        <a:rPr lang="en-US" sz="2000" u="none" cap="none" strike="noStrike">
                          <a:solidFill>
                            <a:srgbClr val="62A844"/>
                          </a:solidFill>
                          <a:highlight>
                            <a:srgbClr val="62A844"/>
                          </a:highlight>
                        </a:rPr>
                        <a:t>...</a:t>
                      </a:r>
                      <a:endParaRPr sz="2000" u="none" cap="none" strike="noStrike">
                        <a:solidFill>
                          <a:schemeClr val="lt1"/>
                        </a:solidFill>
                        <a:highlight>
                          <a:srgbClr val="62A844"/>
                        </a:highlight>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rgbClr val="262626"/>
                      </a:solidFill>
                      <a:prstDash val="dot"/>
                      <a:round/>
                      <a:headEnd len="sm" w="sm" type="none"/>
                      <a:tailEnd len="sm" w="sm" type="none"/>
                    </a:lnB>
                  </a:tcPr>
                </a:tc>
              </a:tr>
              <a:tr h="329550">
                <a:tc>
                  <a:txBody>
                    <a:bodyPr/>
                    <a:lstStyle/>
                    <a:p>
                      <a:pPr indent="0" lvl="0" marL="0" marR="0" rtl="0" algn="l">
                        <a:spcBef>
                          <a:spcPts val="0"/>
                        </a:spcBef>
                        <a:spcAft>
                          <a:spcPts val="0"/>
                        </a:spcAft>
                        <a:buNone/>
                      </a:pPr>
                      <a:r>
                        <a:rPr lang="en-US" sz="1800" u="none" cap="none" strike="noStrike">
                          <a:solidFill>
                            <a:srgbClr val="262626"/>
                          </a:solidFill>
                        </a:rPr>
                        <a:t>1 de mayo</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tcPr>
                </a:tc>
                <a:tc>
                  <a:txBody>
                    <a:bodyPr/>
                    <a:lstStyle/>
                    <a:p>
                      <a:pPr indent="0" lvl="0" marL="0" marR="0" rtl="0" algn="l">
                        <a:spcBef>
                          <a:spcPts val="0"/>
                        </a:spcBef>
                        <a:spcAft>
                          <a:spcPts val="0"/>
                        </a:spcAft>
                        <a:buNone/>
                      </a:pPr>
                      <a:r>
                        <a:rPr lang="en-US" sz="1800" u="none" cap="none" strike="noStrike">
                          <a:solidFill>
                            <a:srgbClr val="262626"/>
                          </a:solidFill>
                        </a:rPr>
                        <a:t>50 habitaciones</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tcPr>
                </a:tc>
                <a:tc>
                  <a:txBody>
                    <a:bodyPr/>
                    <a:lstStyle/>
                    <a:p>
                      <a:pPr indent="0" lvl="0" marL="0" marR="0" rtl="0" algn="l">
                        <a:spcBef>
                          <a:spcPts val="0"/>
                        </a:spcBef>
                        <a:spcAft>
                          <a:spcPts val="0"/>
                        </a:spcAft>
                        <a:buNone/>
                      </a:pPr>
                      <a:r>
                        <a:rPr lang="en-US" sz="1800" u="none" cap="none" strike="noStrike">
                          <a:solidFill>
                            <a:srgbClr val="262626"/>
                          </a:solidFill>
                        </a:rPr>
                        <a:t>40 vendidas</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tcPr>
                </a:tc>
                <a:tc>
                  <a:txBody>
                    <a:bodyPr/>
                    <a:lstStyle/>
                    <a:p>
                      <a:pPr indent="0" lvl="0" marL="0" marR="0" rtl="0" algn="l">
                        <a:spcBef>
                          <a:spcPts val="0"/>
                        </a:spcBef>
                        <a:spcAft>
                          <a:spcPts val="0"/>
                        </a:spcAft>
                        <a:buNone/>
                      </a:pPr>
                      <a:r>
                        <a:rPr lang="en-US" sz="1800" u="none" cap="none" strike="noStrike">
                          <a:solidFill>
                            <a:srgbClr val="262626"/>
                          </a:solidFill>
                        </a:rPr>
                        <a:t>4.000 €</a:t>
                      </a:r>
                      <a:endParaRPr sz="1800" u="none" cap="none" strike="noStrike">
                        <a:solidFill>
                          <a:srgbClr val="262626"/>
                        </a:solidFill>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tcPr>
                </a:tc>
              </a:tr>
              <a:tr h="329550">
                <a:tc>
                  <a:txBody>
                    <a:bodyPr/>
                    <a:lstStyle/>
                    <a:p>
                      <a:pPr indent="0" lvl="0" marL="0" marR="0" rtl="0" algn="l">
                        <a:spcBef>
                          <a:spcPts val="0"/>
                        </a:spcBef>
                        <a:spcAft>
                          <a:spcPts val="0"/>
                        </a:spcAft>
                        <a:buNone/>
                      </a:pPr>
                      <a:r>
                        <a:rPr lang="en-US" sz="1800" u="none" cap="none" strike="noStrike">
                          <a:solidFill>
                            <a:srgbClr val="262626"/>
                          </a:solidFill>
                        </a:rPr>
                        <a:t>2 de mayo</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tcPr>
                </a:tc>
                <a:tc>
                  <a:txBody>
                    <a:bodyPr/>
                    <a:lstStyle/>
                    <a:p>
                      <a:pPr indent="0" lvl="0" marL="0" marR="0" rtl="0" algn="l">
                        <a:lnSpc>
                          <a:spcPct val="100000"/>
                        </a:lnSpc>
                        <a:spcBef>
                          <a:spcPts val="0"/>
                        </a:spcBef>
                        <a:spcAft>
                          <a:spcPts val="0"/>
                        </a:spcAft>
                        <a:buClr>
                          <a:srgbClr val="262626"/>
                        </a:buClr>
                        <a:buSzPts val="1800"/>
                        <a:buFont typeface="Calibri"/>
                        <a:buNone/>
                      </a:pPr>
                      <a:r>
                        <a:rPr lang="en-US" sz="1800" u="none" cap="none" strike="noStrike">
                          <a:solidFill>
                            <a:srgbClr val="262626"/>
                          </a:solidFill>
                        </a:rPr>
                        <a:t>50 habitaciones</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tcPr>
                </a:tc>
                <a:tc>
                  <a:txBody>
                    <a:bodyPr/>
                    <a:lstStyle/>
                    <a:p>
                      <a:pPr indent="0" lvl="0" marL="0" marR="0" rtl="0" algn="l">
                        <a:spcBef>
                          <a:spcPts val="0"/>
                        </a:spcBef>
                        <a:spcAft>
                          <a:spcPts val="0"/>
                        </a:spcAft>
                        <a:buNone/>
                      </a:pPr>
                      <a:r>
                        <a:rPr lang="en-US" sz="1800" u="none" cap="none" strike="noStrike">
                          <a:solidFill>
                            <a:srgbClr val="262626"/>
                          </a:solidFill>
                        </a:rPr>
                        <a:t>42 vendidas</a:t>
                      </a:r>
                      <a:endParaRPr sz="1800" u="none" cap="none" strike="noStrike">
                        <a:solidFill>
                          <a:srgbClr val="262626"/>
                        </a:solidFill>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tcPr>
                </a:tc>
                <a:tc>
                  <a:txBody>
                    <a:bodyPr/>
                    <a:lstStyle/>
                    <a:p>
                      <a:pPr indent="0" lvl="0" marL="0" marR="0" rtl="0" algn="l">
                        <a:spcBef>
                          <a:spcPts val="0"/>
                        </a:spcBef>
                        <a:spcAft>
                          <a:spcPts val="0"/>
                        </a:spcAft>
                        <a:buNone/>
                      </a:pPr>
                      <a:r>
                        <a:rPr lang="en-US" sz="1800" u="none" cap="none" strike="noStrike">
                          <a:solidFill>
                            <a:srgbClr val="262626"/>
                          </a:solidFill>
                        </a:rPr>
                        <a:t>4.200 €</a:t>
                      </a:r>
                      <a:endParaRPr sz="1800" u="none" cap="none" strike="noStrike">
                        <a:solidFill>
                          <a:srgbClr val="262626"/>
                        </a:solidFill>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tcPr>
                </a:tc>
              </a:tr>
              <a:tr h="329550">
                <a:tc>
                  <a:txBody>
                    <a:bodyPr/>
                    <a:lstStyle/>
                    <a:p>
                      <a:pPr indent="0" lvl="0" marL="0" marR="0" rtl="0" algn="l">
                        <a:spcBef>
                          <a:spcPts val="0"/>
                        </a:spcBef>
                        <a:spcAft>
                          <a:spcPts val="0"/>
                        </a:spcAft>
                        <a:buNone/>
                      </a:pPr>
                      <a:r>
                        <a:rPr lang="en-US" sz="1800" u="none" cap="none" strike="noStrike">
                          <a:solidFill>
                            <a:srgbClr val="262626"/>
                          </a:solidFill>
                        </a:rPr>
                        <a:t>3 de mayo</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tcPr>
                </a:tc>
                <a:tc>
                  <a:txBody>
                    <a:bodyPr/>
                    <a:lstStyle/>
                    <a:p>
                      <a:pPr indent="0" lvl="0" marL="0" marR="0" rtl="0" algn="l">
                        <a:lnSpc>
                          <a:spcPct val="100000"/>
                        </a:lnSpc>
                        <a:spcBef>
                          <a:spcPts val="0"/>
                        </a:spcBef>
                        <a:spcAft>
                          <a:spcPts val="0"/>
                        </a:spcAft>
                        <a:buClr>
                          <a:srgbClr val="262626"/>
                        </a:buClr>
                        <a:buSzPts val="1800"/>
                        <a:buFont typeface="Calibri"/>
                        <a:buNone/>
                      </a:pPr>
                      <a:r>
                        <a:rPr lang="en-US" sz="1800" u="none" cap="none" strike="noStrike">
                          <a:solidFill>
                            <a:srgbClr val="262626"/>
                          </a:solidFill>
                        </a:rPr>
                        <a:t>50 habitaciones</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tcPr>
                </a:tc>
                <a:tc>
                  <a:txBody>
                    <a:bodyPr/>
                    <a:lstStyle/>
                    <a:p>
                      <a:pPr indent="0" lvl="0" marL="0" marR="0" rtl="0" algn="l">
                        <a:spcBef>
                          <a:spcPts val="0"/>
                        </a:spcBef>
                        <a:spcAft>
                          <a:spcPts val="0"/>
                        </a:spcAft>
                        <a:buNone/>
                      </a:pPr>
                      <a:r>
                        <a:rPr lang="en-US" sz="1800" u="none" cap="none" strike="noStrike">
                          <a:solidFill>
                            <a:srgbClr val="262626"/>
                          </a:solidFill>
                        </a:rPr>
                        <a:t>38 vendidas</a:t>
                      </a:r>
                      <a:endParaRPr sz="1800" u="none" cap="none" strike="noStrike">
                        <a:solidFill>
                          <a:srgbClr val="262626"/>
                        </a:solidFill>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tcPr>
                </a:tc>
                <a:tc>
                  <a:txBody>
                    <a:bodyPr/>
                    <a:lstStyle/>
                    <a:p>
                      <a:pPr indent="0" lvl="0" marL="0" marR="0" rtl="0" algn="l">
                        <a:spcBef>
                          <a:spcPts val="0"/>
                        </a:spcBef>
                        <a:spcAft>
                          <a:spcPts val="0"/>
                        </a:spcAft>
                        <a:buNone/>
                      </a:pPr>
                      <a:r>
                        <a:rPr lang="en-US" sz="1800" u="none" cap="none" strike="noStrike">
                          <a:solidFill>
                            <a:srgbClr val="262626"/>
                          </a:solidFill>
                        </a:rPr>
                        <a:t>3.800 €</a:t>
                      </a:r>
                      <a:endParaRPr sz="1800" u="none" cap="none" strike="noStrike">
                        <a:solidFill>
                          <a:srgbClr val="262626"/>
                        </a:solidFill>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tcPr>
                </a:tc>
              </a:tr>
            </a:tbl>
          </a:graphicData>
        </a:graphic>
      </p:graphicFrame>
      <p:pic>
        <p:nvPicPr>
          <p:cNvPr id="423" name="Google Shape;423;p17"/>
          <p:cNvPicPr preferRelativeResize="0"/>
          <p:nvPr/>
        </p:nvPicPr>
        <p:blipFill>
          <a:blip r:embed="rId3">
            <a:alphaModFix/>
          </a:blip>
          <a:stretch>
            <a:fillRect/>
          </a:stretch>
        </p:blipFill>
        <p:spPr>
          <a:xfrm>
            <a:off x="8194730" y="0"/>
            <a:ext cx="4033120" cy="2564538"/>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pic>
        <p:nvPicPr>
          <p:cNvPr id="429" name="Google Shape;429;p18"/>
          <p:cNvPicPr preferRelativeResize="0"/>
          <p:nvPr/>
        </p:nvPicPr>
        <p:blipFill rotWithShape="1">
          <a:blip r:embed="rId3">
            <a:alphaModFix/>
          </a:blip>
          <a:srcRect b="0" l="0" r="0" t="0"/>
          <a:stretch/>
        </p:blipFill>
        <p:spPr>
          <a:xfrm>
            <a:off x="7069226" y="2441108"/>
            <a:ext cx="4852823" cy="3635560"/>
          </a:xfrm>
          <a:prstGeom prst="rect">
            <a:avLst/>
          </a:prstGeom>
          <a:noFill/>
          <a:ln>
            <a:noFill/>
          </a:ln>
        </p:spPr>
      </p:pic>
      <p:sp>
        <p:nvSpPr>
          <p:cNvPr id="430" name="Google Shape;430;p18"/>
          <p:cNvSpPr txBox="1"/>
          <p:nvPr/>
        </p:nvSpPr>
        <p:spPr>
          <a:xfrm>
            <a:off x="196975" y="354075"/>
            <a:ext cx="79092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200">
                <a:solidFill>
                  <a:srgbClr val="262626"/>
                </a:solidFill>
                <a:latin typeface="Calibri"/>
                <a:ea typeface="Calibri"/>
                <a:cs typeface="Calibri"/>
                <a:sym typeface="Calibri"/>
              </a:rPr>
              <a:t>Por qué es importante la calidad de los datos</a:t>
            </a:r>
            <a:endParaRPr sz="1200"/>
          </a:p>
          <a:p>
            <a:pPr indent="0" lvl="0" marL="0" marR="0" rtl="0" algn="l">
              <a:lnSpc>
                <a:spcPct val="103529"/>
              </a:lnSpc>
              <a:spcBef>
                <a:spcPts val="0"/>
              </a:spcBef>
              <a:spcAft>
                <a:spcPts val="0"/>
              </a:spcAft>
              <a:buClr>
                <a:schemeClr val="dk1"/>
              </a:buClr>
              <a:buSzPts val="3400"/>
              <a:buFont typeface="Arial"/>
              <a:buNone/>
            </a:pPr>
            <a:r>
              <a:t/>
            </a:r>
            <a:endParaRPr b="1" sz="3200">
              <a:solidFill>
                <a:srgbClr val="262626"/>
              </a:solidFill>
              <a:latin typeface="Calibri"/>
              <a:ea typeface="Calibri"/>
              <a:cs typeface="Calibri"/>
              <a:sym typeface="Calibri"/>
            </a:endParaRPr>
          </a:p>
          <a:p>
            <a:pPr indent="0" lvl="0" marL="0" marR="0" rtl="0" algn="l">
              <a:lnSpc>
                <a:spcPct val="103529"/>
              </a:lnSpc>
              <a:spcBef>
                <a:spcPts val="0"/>
              </a:spcBef>
              <a:spcAft>
                <a:spcPts val="0"/>
              </a:spcAft>
              <a:buClr>
                <a:schemeClr val="dk1"/>
              </a:buClr>
              <a:buSzPts val="3400"/>
              <a:buFont typeface="Arial"/>
              <a:buNone/>
            </a:pPr>
            <a:r>
              <a:t/>
            </a:r>
            <a:endParaRPr b="1" sz="3200">
              <a:solidFill>
                <a:srgbClr val="262626"/>
              </a:solidFill>
              <a:latin typeface="Calibri"/>
              <a:ea typeface="Calibri"/>
              <a:cs typeface="Calibri"/>
              <a:sym typeface="Calibri"/>
            </a:endParaRPr>
          </a:p>
        </p:txBody>
      </p:sp>
      <p:cxnSp>
        <p:nvCxnSpPr>
          <p:cNvPr id="431" name="Google Shape;431;p18"/>
          <p:cNvCxnSpPr/>
          <p:nvPr/>
        </p:nvCxnSpPr>
        <p:spPr>
          <a:xfrm>
            <a:off x="0" y="1108863"/>
            <a:ext cx="5644896" cy="0"/>
          </a:xfrm>
          <a:prstGeom prst="straightConnector1">
            <a:avLst/>
          </a:prstGeom>
          <a:noFill/>
          <a:ln cap="flat" cmpd="sng" w="34925">
            <a:solidFill>
              <a:srgbClr val="62A844"/>
            </a:solidFill>
            <a:prstDash val="dot"/>
            <a:miter lim="8000"/>
            <a:headEnd len="sm" w="sm" type="none"/>
            <a:tailEnd len="sm" w="sm" type="none"/>
          </a:ln>
        </p:spPr>
      </p:cxnSp>
      <p:sp>
        <p:nvSpPr>
          <p:cNvPr id="432" name="Google Shape;432;p18"/>
          <p:cNvSpPr/>
          <p:nvPr/>
        </p:nvSpPr>
        <p:spPr>
          <a:xfrm flipH="1">
            <a:off x="322272" y="1197614"/>
            <a:ext cx="6960000" cy="4462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200">
                <a:solidFill>
                  <a:srgbClr val="0289AE"/>
                </a:solidFill>
                <a:latin typeface="Calibri"/>
                <a:ea typeface="Calibri"/>
                <a:cs typeface="Calibri"/>
                <a:sym typeface="Calibri"/>
              </a:rPr>
              <a:t>LA REGLA DE ORO: «Si entran datos erróneos, salen datos erróneos»</a:t>
            </a:r>
            <a:br>
              <a:rPr i="1" lang="en-US" sz="2000">
                <a:solidFill>
                  <a:srgbClr val="262626"/>
                </a:solidFill>
                <a:latin typeface="Calibri"/>
                <a:ea typeface="Calibri"/>
                <a:cs typeface="Calibri"/>
                <a:sym typeface="Calibri"/>
              </a:rPr>
            </a:br>
            <a:r>
              <a:rPr i="1" lang="en-US" sz="2000">
                <a:solidFill>
                  <a:srgbClr val="262626"/>
                </a:solidFill>
                <a:latin typeface="Calibri"/>
                <a:ea typeface="Calibri"/>
                <a:cs typeface="Calibri"/>
                <a:sym typeface="Calibri"/>
              </a:rPr>
              <a:t>Si los datos que se introducen en el sistema están incompletos o son erróneos, los informes y las decisiones que se obtengan también serán erróneos.</a:t>
            </a:r>
            <a:br>
              <a:rPr i="1" lang="en-US" sz="1800">
                <a:solidFill>
                  <a:srgbClr val="262626"/>
                </a:solidFill>
                <a:latin typeface="Calibri"/>
                <a:ea typeface="Calibri"/>
                <a:cs typeface="Calibri"/>
                <a:sym typeface="Calibri"/>
              </a:rPr>
            </a:br>
            <a:endParaRPr sz="12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2000">
                <a:solidFill>
                  <a:srgbClr val="0289AE"/>
                </a:solidFill>
                <a:latin typeface="Calibri"/>
                <a:ea typeface="Calibri"/>
                <a:cs typeface="Calibri"/>
                <a:sym typeface="Calibri"/>
              </a:rPr>
              <a:t>Problemas comunes con los datos:</a:t>
            </a:r>
            <a:endParaRPr sz="2000">
              <a:solidFill>
                <a:srgbClr val="0289AE"/>
              </a:solidFill>
              <a:latin typeface="Calibri"/>
              <a:ea typeface="Calibri"/>
              <a:cs typeface="Calibri"/>
              <a:sym typeface="Calibri"/>
            </a:endParaRPr>
          </a:p>
          <a:p>
            <a:pPr indent="-342900" lvl="0" marL="34290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Valores faltantes</a:t>
            </a:r>
            <a:r>
              <a:rPr lang="en-US" sz="1800">
                <a:solidFill>
                  <a:srgbClr val="262626"/>
                </a:solidFill>
                <a:latin typeface="Calibri"/>
                <a:ea typeface="Calibri"/>
                <a:cs typeface="Calibri"/>
                <a:sym typeface="Calibri"/>
              </a:rPr>
              <a:t>: celdas en blanco donde deberían aparecer números</a:t>
            </a:r>
            <a:endParaRPr/>
          </a:p>
          <a:p>
            <a:pPr indent="-342900" lvl="0" marL="34290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Entradas duplicadas</a:t>
            </a:r>
            <a:r>
              <a:rPr lang="en-US" sz="1800">
                <a:solidFill>
                  <a:srgbClr val="262626"/>
                </a:solidFill>
                <a:latin typeface="Calibri"/>
                <a:ea typeface="Calibri"/>
                <a:cs typeface="Calibri"/>
                <a:sym typeface="Calibri"/>
              </a:rPr>
              <a:t>: la misma fecha o reserva aparece dos veces</a:t>
            </a:r>
            <a:endParaRPr/>
          </a:p>
          <a:p>
            <a:pPr indent="-342900" lvl="0" marL="34290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Resultados imposibles</a:t>
            </a:r>
            <a:r>
              <a:rPr lang="en-US" sz="1800">
                <a:solidFill>
                  <a:srgbClr val="262626"/>
                </a:solidFill>
                <a:latin typeface="Calibri"/>
                <a:ea typeface="Calibri"/>
                <a:cs typeface="Calibri"/>
                <a:sym typeface="Calibri"/>
              </a:rPr>
              <a:t>: ocupación superior al 100 %, cubiertos negativos</a:t>
            </a:r>
            <a:endParaRPr/>
          </a:p>
          <a:p>
            <a:pPr indent="-342900" lvl="0" marL="34290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Lagunas en las fechas</a:t>
            </a:r>
            <a:r>
              <a:rPr lang="en-US" sz="1800">
                <a:solidFill>
                  <a:srgbClr val="262626"/>
                </a:solidFill>
                <a:latin typeface="Calibri"/>
                <a:ea typeface="Calibri"/>
                <a:cs typeface="Calibri"/>
                <a:sym typeface="Calibri"/>
              </a:rPr>
              <a:t>: faltan días en la secuencia</a:t>
            </a:r>
            <a:endParaRPr/>
          </a:p>
          <a:p>
            <a:pPr indent="0" lvl="0" marL="0" marR="0" rtl="0" algn="just">
              <a:spcBef>
                <a:spcPts val="0"/>
              </a:spcBef>
              <a:spcAft>
                <a:spcPts val="0"/>
              </a:spcAft>
              <a:buNone/>
            </a:pPr>
            <a:r>
              <a:t/>
            </a:r>
            <a:endParaRPr sz="12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2000">
                <a:solidFill>
                  <a:srgbClr val="0289AE"/>
                </a:solidFill>
                <a:latin typeface="Calibri"/>
                <a:ea typeface="Calibri"/>
                <a:cs typeface="Calibri"/>
                <a:sym typeface="Calibri"/>
              </a:rPr>
              <a:t>Por qué es importante:</a:t>
            </a:r>
            <a:endParaRPr b="1" sz="2000">
              <a:solidFill>
                <a:srgbClr val="262626"/>
              </a:solidFill>
              <a:latin typeface="Calibri"/>
              <a:ea typeface="Calibri"/>
              <a:cs typeface="Calibri"/>
              <a:sym typeface="Calibri"/>
            </a:endParaRPr>
          </a:p>
          <a:p>
            <a:pPr indent="-342900" lvl="0" marL="34290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Si sus KPI de ocupación, ADR, RevPAR o desperdicio de alimentos se basan en datos erróneos, ofrecerán una </a:t>
            </a:r>
            <a:r>
              <a:rPr b="1" lang="en-US" sz="1800">
                <a:solidFill>
                  <a:srgbClr val="262626"/>
                </a:solidFill>
                <a:latin typeface="Calibri"/>
                <a:ea typeface="Calibri"/>
                <a:cs typeface="Calibri"/>
                <a:sym typeface="Calibri"/>
              </a:rPr>
              <a:t>imagen falsa del rendimiento (</a:t>
            </a:r>
            <a:r>
              <a:rPr i="1" lang="en-US" sz="1800">
                <a:solidFill>
                  <a:srgbClr val="262626"/>
                </a:solidFill>
                <a:latin typeface="Calibri"/>
                <a:ea typeface="Calibri"/>
                <a:cs typeface="Calibri"/>
                <a:sym typeface="Calibri"/>
              </a:rPr>
              <a:t>HospitalityNet, 2023; Alvarez &amp; Marsal, 2022; Attune IT, 2024)</a:t>
            </a:r>
            <a:endParaRPr sz="1800">
              <a:solidFill>
                <a:srgbClr val="262626"/>
              </a:solidFill>
              <a:latin typeface="Calibri"/>
              <a:ea typeface="Calibri"/>
              <a:cs typeface="Calibri"/>
              <a:sym typeface="Calibri"/>
            </a:endParaRPr>
          </a:p>
        </p:txBody>
      </p:sp>
      <p:pic>
        <p:nvPicPr>
          <p:cNvPr id="433" name="Google Shape;433;p18"/>
          <p:cNvPicPr preferRelativeResize="0"/>
          <p:nvPr/>
        </p:nvPicPr>
        <p:blipFill>
          <a:blip r:embed="rId4">
            <a:alphaModFix/>
          </a:blip>
          <a:stretch>
            <a:fillRect/>
          </a:stretch>
        </p:blipFill>
        <p:spPr>
          <a:xfrm>
            <a:off x="8832075" y="0"/>
            <a:ext cx="3359921" cy="2136308"/>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pic>
        <p:nvPicPr>
          <p:cNvPr id="439" name="Google Shape;439;p19"/>
          <p:cNvPicPr preferRelativeResize="0"/>
          <p:nvPr/>
        </p:nvPicPr>
        <p:blipFill rotWithShape="1">
          <a:blip r:embed="rId3">
            <a:alphaModFix/>
          </a:blip>
          <a:srcRect b="0" l="0" r="0" t="0"/>
          <a:stretch/>
        </p:blipFill>
        <p:spPr>
          <a:xfrm>
            <a:off x="5619114" y="2093343"/>
            <a:ext cx="5639592" cy="4813796"/>
          </a:xfrm>
          <a:prstGeom prst="rect">
            <a:avLst/>
          </a:prstGeom>
          <a:noFill/>
          <a:ln>
            <a:noFill/>
          </a:ln>
        </p:spPr>
      </p:pic>
      <p:sp>
        <p:nvSpPr>
          <p:cNvPr id="440" name="Google Shape;440;p19"/>
          <p:cNvSpPr txBox="1"/>
          <p:nvPr/>
        </p:nvSpPr>
        <p:spPr>
          <a:xfrm>
            <a:off x="429128" y="343492"/>
            <a:ext cx="54960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Análisis de un conjunto de datos de un pequeño hotel</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441" name="Google Shape;441;p19"/>
          <p:cNvCxnSpPr/>
          <p:nvPr/>
        </p:nvCxnSpPr>
        <p:spPr>
          <a:xfrm>
            <a:off x="0" y="1463780"/>
            <a:ext cx="5888736" cy="0"/>
          </a:xfrm>
          <a:prstGeom prst="straightConnector1">
            <a:avLst/>
          </a:prstGeom>
          <a:noFill/>
          <a:ln cap="flat" cmpd="sng" w="34925">
            <a:solidFill>
              <a:srgbClr val="62A844"/>
            </a:solidFill>
            <a:prstDash val="dot"/>
            <a:miter lim="8000"/>
            <a:headEnd len="sm" w="sm" type="none"/>
            <a:tailEnd len="sm" w="sm" type="none"/>
          </a:ln>
        </p:spPr>
      </p:cxnSp>
      <p:sp>
        <p:nvSpPr>
          <p:cNvPr id="442" name="Google Shape;442;p19"/>
          <p:cNvSpPr/>
          <p:nvPr/>
        </p:nvSpPr>
        <p:spPr>
          <a:xfrm flipH="1">
            <a:off x="586946" y="1813033"/>
            <a:ext cx="4350813" cy="350865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rgbClr val="262626"/>
                </a:solidFill>
                <a:latin typeface="Calibri"/>
                <a:ea typeface="Calibri"/>
                <a:cs typeface="Calibri"/>
                <a:sym typeface="Calibri"/>
              </a:rPr>
              <a:t>Ahora aplica estas ideas a una breve tabla de cifras de un pequeño hotel.</a:t>
            </a:r>
            <a:endParaRPr/>
          </a:p>
          <a:p>
            <a:pPr indent="0" lvl="0" marL="0" marR="0" rtl="0" algn="l">
              <a:spcBef>
                <a:spcPts val="0"/>
              </a:spcBef>
              <a:spcAft>
                <a:spcPts val="0"/>
              </a:spcAft>
              <a:buNone/>
            </a:pPr>
            <a:r>
              <a:t/>
            </a:r>
            <a:endParaRPr b="1" sz="18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2000">
                <a:solidFill>
                  <a:srgbClr val="0289AE"/>
                </a:solidFill>
                <a:latin typeface="Calibri"/>
                <a:ea typeface="Calibri"/>
                <a:cs typeface="Calibri"/>
                <a:sym typeface="Calibri"/>
              </a:rPr>
              <a:t>LO QUE HARÁ:</a:t>
            </a:r>
            <a:endParaRPr sz="2000">
              <a:solidFill>
                <a:srgbClr val="0289AE"/>
              </a:solidFill>
              <a:latin typeface="Calibri"/>
              <a:ea typeface="Calibri"/>
              <a:cs typeface="Calibri"/>
              <a:sym typeface="Calibri"/>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Examine la tabla</a:t>
            </a:r>
            <a:r>
              <a:rPr lang="en-US" sz="1800">
                <a:solidFill>
                  <a:srgbClr val="262626"/>
                </a:solidFill>
                <a:latin typeface="Calibri"/>
                <a:ea typeface="Calibri"/>
                <a:cs typeface="Calibri"/>
                <a:sym typeface="Calibri"/>
              </a:rPr>
              <a:t>: busque información que falte, valores poco realistas o fechas repetidas</a:t>
            </a:r>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Debata en parejas</a:t>
            </a:r>
            <a:r>
              <a:rPr lang="en-US" sz="1800">
                <a:solidFill>
                  <a:srgbClr val="262626"/>
                </a:solidFill>
                <a:latin typeface="Calibri"/>
                <a:ea typeface="Calibri"/>
                <a:cs typeface="Calibri"/>
                <a:sym typeface="Calibri"/>
              </a:rPr>
              <a:t>: ¿Confiaría en estos datos para tomar decisiones sobre precios o personal?</a:t>
            </a:r>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Enumera sus comprobaciones</a:t>
            </a:r>
            <a:r>
              <a:rPr lang="en-US" sz="1800">
                <a:solidFill>
                  <a:srgbClr val="262626"/>
                </a:solidFill>
                <a:latin typeface="Calibri"/>
                <a:ea typeface="Calibri"/>
                <a:cs typeface="Calibri"/>
                <a:sym typeface="Calibri"/>
              </a:rPr>
              <a:t>: ¿qué comprobaciones adicionales solicitaría?</a:t>
            </a:r>
            <a:endParaRPr/>
          </a:p>
          <a:p>
            <a:pPr indent="0" lvl="0" marL="0" marR="0" rtl="0" algn="l">
              <a:spcBef>
                <a:spcPts val="0"/>
              </a:spcBef>
              <a:spcAft>
                <a:spcPts val="0"/>
              </a:spcAft>
              <a:buNone/>
            </a:pPr>
            <a:r>
              <a:t/>
            </a:r>
            <a:endParaRPr b="1" sz="1800">
              <a:solidFill>
                <a:srgbClr val="262626"/>
              </a:solidFill>
              <a:latin typeface="Calibri"/>
              <a:ea typeface="Calibri"/>
              <a:cs typeface="Calibri"/>
              <a:sym typeface="Calibri"/>
            </a:endParaRPr>
          </a:p>
        </p:txBody>
      </p:sp>
      <p:pic>
        <p:nvPicPr>
          <p:cNvPr id="443" name="Google Shape;443;p19"/>
          <p:cNvPicPr preferRelativeResize="0"/>
          <p:nvPr/>
        </p:nvPicPr>
        <p:blipFill rotWithShape="1">
          <a:blip r:embed="rId4">
            <a:alphaModFix/>
          </a:blip>
          <a:srcRect b="0" l="0" r="0" t="0"/>
          <a:stretch/>
        </p:blipFill>
        <p:spPr>
          <a:xfrm>
            <a:off x="8723428" y="4894375"/>
            <a:ext cx="705320" cy="427311"/>
          </a:xfrm>
          <a:prstGeom prst="rect">
            <a:avLst/>
          </a:prstGeom>
          <a:noFill/>
          <a:ln>
            <a:noFill/>
          </a:ln>
        </p:spPr>
      </p:pic>
      <p:sp>
        <p:nvSpPr>
          <p:cNvPr id="444" name="Google Shape;444;p19"/>
          <p:cNvSpPr/>
          <p:nvPr/>
        </p:nvSpPr>
        <p:spPr>
          <a:xfrm flipH="1">
            <a:off x="6180717" y="729588"/>
            <a:ext cx="5117008" cy="123110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000">
                <a:solidFill>
                  <a:srgbClr val="0289AE"/>
                </a:solidFill>
                <a:latin typeface="Calibri"/>
                <a:ea typeface="Calibri"/>
                <a:cs typeface="Calibri"/>
                <a:sym typeface="Calibri"/>
              </a:rPr>
              <a:t>PRINCIPIO CLAVE:</a:t>
            </a:r>
            <a:br>
              <a:rPr lang="en-US" sz="1800">
                <a:solidFill>
                  <a:srgbClr val="262626"/>
                </a:solidFill>
                <a:latin typeface="Calibri"/>
                <a:ea typeface="Calibri"/>
                <a:cs typeface="Calibri"/>
                <a:sym typeface="Calibri"/>
              </a:rPr>
            </a:br>
            <a:r>
              <a:rPr i="1" lang="en-US" sz="1800">
                <a:solidFill>
                  <a:srgbClr val="262626"/>
                </a:solidFill>
                <a:latin typeface="Calibri"/>
                <a:ea typeface="Calibri"/>
                <a:cs typeface="Calibri"/>
                <a:sym typeface="Calibri"/>
              </a:rPr>
              <a:t>«Si entran datos erróneos, salen datos erróneos» se aplica a todos los informes. Aprender a cuestionar la calidad de los datos es una habilidad clave para el personal del sector hotelero moderno (Johansson, 2024).</a:t>
            </a:r>
            <a:endParaRPr sz="1800">
              <a:solidFill>
                <a:srgbClr val="262626"/>
              </a:solidFill>
              <a:latin typeface="Calibri"/>
              <a:ea typeface="Calibri"/>
              <a:cs typeface="Calibri"/>
              <a:sym typeface="Calibri"/>
            </a:endParaRPr>
          </a:p>
        </p:txBody>
      </p:sp>
      <p:sp>
        <p:nvSpPr>
          <p:cNvPr id="445" name="Google Shape;445;p19"/>
          <p:cNvSpPr/>
          <p:nvPr/>
        </p:nvSpPr>
        <p:spPr>
          <a:xfrm>
            <a:off x="5991242" y="660227"/>
            <a:ext cx="5496000" cy="1833000"/>
          </a:xfrm>
          <a:prstGeom prst="roundRect">
            <a:avLst>
              <a:gd fmla="val 8566" name="adj"/>
            </a:avLst>
          </a:prstGeom>
          <a:no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20"/>
          <p:cNvSpPr txBox="1"/>
          <p:nvPr/>
        </p:nvSpPr>
        <p:spPr>
          <a:xfrm>
            <a:off x="429126" y="354075"/>
            <a:ext cx="68268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Datos de un hotel - Tabla de ejemplo</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451" name="Google Shape;451;p20"/>
          <p:cNvCxnSpPr/>
          <p:nvPr/>
        </p:nvCxnSpPr>
        <p:spPr>
          <a:xfrm>
            <a:off x="0" y="1110212"/>
            <a:ext cx="5888736" cy="0"/>
          </a:xfrm>
          <a:prstGeom prst="straightConnector1">
            <a:avLst/>
          </a:prstGeom>
          <a:noFill/>
          <a:ln cap="flat" cmpd="sng" w="34925">
            <a:solidFill>
              <a:srgbClr val="62A844"/>
            </a:solidFill>
            <a:prstDash val="dot"/>
            <a:miter lim="8000"/>
            <a:headEnd len="sm" w="sm" type="none"/>
            <a:tailEnd len="sm" w="sm" type="none"/>
          </a:ln>
        </p:spPr>
      </p:cxnSp>
      <p:pic>
        <p:nvPicPr>
          <p:cNvPr id="452" name="Google Shape;452;p20"/>
          <p:cNvPicPr preferRelativeResize="0"/>
          <p:nvPr/>
        </p:nvPicPr>
        <p:blipFill>
          <a:blip r:embed="rId3">
            <a:alphaModFix/>
          </a:blip>
          <a:stretch>
            <a:fillRect/>
          </a:stretch>
        </p:blipFill>
        <p:spPr>
          <a:xfrm>
            <a:off x="7398100" y="0"/>
            <a:ext cx="4793899" cy="3048000"/>
          </a:xfrm>
          <a:prstGeom prst="rect">
            <a:avLst/>
          </a:prstGeom>
          <a:noFill/>
          <a:ln>
            <a:noFill/>
          </a:ln>
        </p:spPr>
      </p:pic>
      <p:sp>
        <p:nvSpPr>
          <p:cNvPr id="453" name="Google Shape;453;p20"/>
          <p:cNvSpPr/>
          <p:nvPr/>
        </p:nvSpPr>
        <p:spPr>
          <a:xfrm flipH="1">
            <a:off x="587039" y="4875426"/>
            <a:ext cx="10629600" cy="1600500"/>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rgbClr val="62A844"/>
              </a:buClr>
              <a:buSzPts val="2000"/>
              <a:buFont typeface="Arial"/>
              <a:buChar char="•"/>
            </a:pPr>
            <a:r>
              <a:rPr lang="en-US" sz="2000">
                <a:solidFill>
                  <a:srgbClr val="262626"/>
                </a:solidFill>
                <a:latin typeface="Calibri"/>
                <a:ea typeface="Calibri"/>
                <a:cs typeface="Calibri"/>
                <a:sym typeface="Calibri"/>
              </a:rPr>
              <a:t>Esta tabla es un pequeño extracto de un informe de ocupación hotelera. Cada fila corresponde a un día y muestra el número de habitaciones disponibles, el número de habitaciones vendidas y el porcentaje de ocupación. </a:t>
            </a:r>
            <a:endParaRPr/>
          </a:p>
          <a:p>
            <a:pPr indent="-342900" lvl="0" marL="342900" marR="0" rtl="0" algn="l">
              <a:spcBef>
                <a:spcPts val="0"/>
              </a:spcBef>
              <a:spcAft>
                <a:spcPts val="0"/>
              </a:spcAft>
              <a:buClr>
                <a:srgbClr val="62A844"/>
              </a:buClr>
              <a:buSzPts val="2000"/>
              <a:buFont typeface="Arial"/>
              <a:buChar char="•"/>
            </a:pPr>
            <a:r>
              <a:rPr lang="en-US" sz="2000">
                <a:solidFill>
                  <a:srgbClr val="262626"/>
                </a:solidFill>
                <a:latin typeface="Calibri"/>
                <a:ea typeface="Calibri"/>
                <a:cs typeface="Calibri"/>
                <a:sym typeface="Calibri"/>
              </a:rPr>
              <a:t>Tómese un momento para leer detenidamente las fechas y las cifras y decide si hay algo que le parezca extraño, que falte o que sea imposible. Utilizará esta tabla en la siguiente actividad sobre la comprobación de la calidad de los datos.</a:t>
            </a:r>
            <a:endParaRPr b="1" sz="1800">
              <a:solidFill>
                <a:srgbClr val="262626"/>
              </a:solidFill>
              <a:latin typeface="Calibri"/>
              <a:ea typeface="Calibri"/>
              <a:cs typeface="Calibri"/>
              <a:sym typeface="Calibri"/>
            </a:endParaRPr>
          </a:p>
        </p:txBody>
      </p:sp>
      <p:graphicFrame>
        <p:nvGraphicFramePr>
          <p:cNvPr id="454" name="Google Shape;454;p20"/>
          <p:cNvGraphicFramePr/>
          <p:nvPr/>
        </p:nvGraphicFramePr>
        <p:xfrm>
          <a:off x="750034" y="1194339"/>
          <a:ext cx="3000000" cy="3000000"/>
        </p:xfrm>
        <a:graphic>
          <a:graphicData uri="http://schemas.openxmlformats.org/drawingml/2006/table">
            <a:tbl>
              <a:tblPr bandRow="1" firstRow="1">
                <a:noFill/>
                <a:tableStyleId>{9CFBA429-65F6-406C-9CB1-AB5AF5C1AB29}</a:tableStyleId>
              </a:tblPr>
              <a:tblGrid>
                <a:gridCol w="2388050"/>
                <a:gridCol w="2388050"/>
                <a:gridCol w="2388050"/>
                <a:gridCol w="2388050"/>
              </a:tblGrid>
              <a:tr h="375750">
                <a:tc>
                  <a:txBody>
                    <a:bodyPr/>
                    <a:lstStyle/>
                    <a:p>
                      <a:pPr indent="0" lvl="0" marL="0" marR="0" rtl="0" algn="l">
                        <a:spcBef>
                          <a:spcPts val="0"/>
                        </a:spcBef>
                        <a:spcAft>
                          <a:spcPts val="0"/>
                        </a:spcAft>
                        <a:buNone/>
                      </a:pPr>
                      <a:r>
                        <a:rPr lang="en-US" sz="2000" u="none" cap="none" strike="noStrike">
                          <a:solidFill>
                            <a:schemeClr val="lt1"/>
                          </a:solidFill>
                          <a:highlight>
                            <a:srgbClr val="62A844"/>
                          </a:highlight>
                        </a:rPr>
                        <a:t>  Fecha</a:t>
                      </a:r>
                      <a:r>
                        <a:rPr lang="en-US" sz="2000" u="none" cap="none" strike="noStrike">
                          <a:solidFill>
                            <a:srgbClr val="62A844"/>
                          </a:solidFill>
                          <a:highlight>
                            <a:srgbClr val="62A844"/>
                          </a:highlight>
                        </a:rPr>
                        <a:t>...</a:t>
                      </a:r>
                      <a:endParaRPr sz="2000" u="none" cap="none" strike="noStrike">
                        <a:solidFill>
                          <a:schemeClr val="lt1"/>
                        </a:solidFill>
                        <a:highlight>
                          <a:srgbClr val="62A844"/>
                        </a:highlight>
                      </a:endParaRPr>
                    </a:p>
                  </a:txBody>
                  <a:tcPr marT="0" marB="0"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rgbClr val="262626"/>
                      </a:solidFill>
                      <a:prstDash val="dot"/>
                      <a:round/>
                      <a:headEnd len="sm" w="sm" type="none"/>
                      <a:tailEnd len="sm" w="sm" type="none"/>
                    </a:lnB>
                  </a:tcPr>
                </a:tc>
                <a:tc>
                  <a:txBody>
                    <a:bodyPr/>
                    <a:lstStyle/>
                    <a:p>
                      <a:pPr indent="0" lvl="0" marL="0" marR="0" rtl="0" algn="l">
                        <a:spcBef>
                          <a:spcPts val="0"/>
                        </a:spcBef>
                        <a:spcAft>
                          <a:spcPts val="0"/>
                        </a:spcAft>
                        <a:buNone/>
                      </a:pPr>
                      <a:r>
                        <a:rPr lang="en-US" sz="2000" u="none" cap="none" strike="noStrike">
                          <a:solidFill>
                            <a:schemeClr val="lt1"/>
                          </a:solidFill>
                          <a:highlight>
                            <a:srgbClr val="62A844"/>
                          </a:highlight>
                        </a:rPr>
                        <a:t>Habitaciones disponibles</a:t>
                      </a:r>
                      <a:r>
                        <a:rPr lang="en-US" sz="2000" u="none" cap="none" strike="noStrike">
                          <a:solidFill>
                            <a:srgbClr val="62A844"/>
                          </a:solidFill>
                          <a:highlight>
                            <a:srgbClr val="62A844"/>
                          </a:highlight>
                        </a:rPr>
                        <a:t>...</a:t>
                      </a:r>
                      <a:endParaRPr sz="2000" u="none" cap="none" strike="noStrike">
                        <a:solidFill>
                          <a:schemeClr val="lt1"/>
                        </a:solidFill>
                        <a:highlight>
                          <a:srgbClr val="62A844"/>
                        </a:highlight>
                      </a:endParaRPr>
                    </a:p>
                  </a:txBody>
                  <a:tcPr marT="0" marB="0"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rgbClr val="262626"/>
                      </a:solidFill>
                      <a:prstDash val="dot"/>
                      <a:round/>
                      <a:headEnd len="sm" w="sm" type="none"/>
                      <a:tailEnd len="sm" w="sm" type="none"/>
                    </a:lnB>
                  </a:tcPr>
                </a:tc>
                <a:tc>
                  <a:txBody>
                    <a:bodyPr/>
                    <a:lstStyle/>
                    <a:p>
                      <a:pPr indent="0" lvl="0" marL="0" marR="0" rtl="0" algn="l">
                        <a:spcBef>
                          <a:spcPts val="0"/>
                        </a:spcBef>
                        <a:spcAft>
                          <a:spcPts val="0"/>
                        </a:spcAft>
                        <a:buNone/>
                      </a:pPr>
                      <a:r>
                        <a:rPr lang="en-US" sz="2000" u="none" cap="none" strike="noStrike">
                          <a:solidFill>
                            <a:schemeClr val="lt1"/>
                          </a:solidFill>
                          <a:highlight>
                            <a:srgbClr val="62A844"/>
                          </a:highlight>
                        </a:rPr>
                        <a:t>Habitaciones vendidas</a:t>
                      </a:r>
                      <a:r>
                        <a:rPr lang="en-US" sz="2000" u="none" cap="none" strike="noStrike">
                          <a:solidFill>
                            <a:srgbClr val="62A844"/>
                          </a:solidFill>
                          <a:highlight>
                            <a:srgbClr val="62A844"/>
                          </a:highlight>
                        </a:rPr>
                        <a:t>...</a:t>
                      </a:r>
                      <a:endParaRPr sz="2000" u="none" cap="none" strike="noStrike">
                        <a:solidFill>
                          <a:schemeClr val="lt1"/>
                        </a:solidFill>
                        <a:highlight>
                          <a:srgbClr val="62A844"/>
                        </a:highlight>
                      </a:endParaRPr>
                    </a:p>
                  </a:txBody>
                  <a:tcPr marT="0" marB="0"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rgbClr val="262626"/>
                      </a:solidFill>
                      <a:prstDash val="dot"/>
                      <a:round/>
                      <a:headEnd len="sm" w="sm" type="none"/>
                      <a:tailEnd len="sm" w="sm" type="none"/>
                    </a:lnB>
                  </a:tcPr>
                </a:tc>
                <a:tc>
                  <a:txBody>
                    <a:bodyPr/>
                    <a:lstStyle/>
                    <a:p>
                      <a:pPr indent="0" lvl="0" marL="0" marR="0" rtl="0" algn="l">
                        <a:spcBef>
                          <a:spcPts val="0"/>
                        </a:spcBef>
                        <a:spcAft>
                          <a:spcPts val="0"/>
                        </a:spcAft>
                        <a:buNone/>
                      </a:pPr>
                      <a:r>
                        <a:rPr lang="en-US" sz="2000" u="none" cap="none" strike="noStrike">
                          <a:solidFill>
                            <a:schemeClr val="lt1"/>
                          </a:solidFill>
                          <a:highlight>
                            <a:srgbClr val="62A844"/>
                          </a:highlight>
                        </a:rPr>
                        <a:t>  % de ocupación</a:t>
                      </a:r>
                      <a:r>
                        <a:rPr lang="en-US" sz="2000" u="none" cap="none" strike="noStrike">
                          <a:solidFill>
                            <a:srgbClr val="62A844"/>
                          </a:solidFill>
                          <a:highlight>
                            <a:srgbClr val="62A844"/>
                          </a:highlight>
                        </a:rPr>
                        <a:t>..</a:t>
                      </a:r>
                      <a:endParaRPr sz="2000" u="none" cap="none" strike="noStrike">
                        <a:solidFill>
                          <a:schemeClr val="lt1"/>
                        </a:solidFill>
                        <a:highlight>
                          <a:srgbClr val="62A844"/>
                        </a:highlight>
                      </a:endParaRPr>
                    </a:p>
                  </a:txBody>
                  <a:tcPr marT="0" marB="0"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rgbClr val="262626"/>
                      </a:solidFill>
                      <a:prstDash val="dot"/>
                      <a:round/>
                      <a:headEnd len="sm" w="sm" type="none"/>
                      <a:tailEnd len="sm" w="sm" type="none"/>
                    </a:lnB>
                  </a:tcPr>
                </a:tc>
              </a:tr>
              <a:tr h="375750">
                <a:tc>
                  <a:txBody>
                    <a:bodyPr/>
                    <a:lstStyle/>
                    <a:p>
                      <a:pPr indent="0" lvl="0" marL="0" marR="0" rtl="0" algn="ctr">
                        <a:spcBef>
                          <a:spcPts val="0"/>
                        </a:spcBef>
                        <a:spcAft>
                          <a:spcPts val="0"/>
                        </a:spcAft>
                        <a:buNone/>
                      </a:pPr>
                      <a:r>
                        <a:rPr lang="en-US" sz="1800" u="none" cap="none" strike="noStrike">
                          <a:solidFill>
                            <a:srgbClr val="262626"/>
                          </a:solidFill>
                        </a:rPr>
                        <a:t>1 de mayo</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ctr">
                        <a:spcBef>
                          <a:spcPts val="0"/>
                        </a:spcBef>
                        <a:spcAft>
                          <a:spcPts val="0"/>
                        </a:spcAft>
                        <a:buNone/>
                      </a:pPr>
                      <a:r>
                        <a:rPr lang="en-US" sz="1800" u="none" cap="none" strike="noStrike">
                          <a:solidFill>
                            <a:srgbClr val="262626"/>
                          </a:solidFill>
                        </a:rPr>
                        <a:t>50</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ctr">
                        <a:spcBef>
                          <a:spcPts val="0"/>
                        </a:spcBef>
                        <a:spcAft>
                          <a:spcPts val="0"/>
                        </a:spcAft>
                        <a:buNone/>
                      </a:pPr>
                      <a:r>
                        <a:rPr lang="en-US" sz="1800" u="none" cap="none" strike="noStrike">
                          <a:solidFill>
                            <a:srgbClr val="262626"/>
                          </a:solidFill>
                        </a:rPr>
                        <a:t>40</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ctr">
                        <a:spcBef>
                          <a:spcPts val="0"/>
                        </a:spcBef>
                        <a:spcAft>
                          <a:spcPts val="0"/>
                        </a:spcAft>
                        <a:buNone/>
                      </a:pPr>
                      <a:r>
                        <a:rPr lang="en-US" sz="1800" u="none" cap="none" strike="noStrike">
                          <a:solidFill>
                            <a:srgbClr val="262626"/>
                          </a:solidFill>
                        </a:rPr>
                        <a:t>80</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r>
              <a:tr h="375750">
                <a:tc>
                  <a:txBody>
                    <a:bodyPr/>
                    <a:lstStyle/>
                    <a:p>
                      <a:pPr indent="0" lvl="0" marL="0" marR="0" rtl="0" algn="ctr">
                        <a:spcBef>
                          <a:spcPts val="0"/>
                        </a:spcBef>
                        <a:spcAft>
                          <a:spcPts val="0"/>
                        </a:spcAft>
                        <a:buNone/>
                      </a:pPr>
                      <a:r>
                        <a:rPr lang="en-US" sz="1800" u="none" cap="none" strike="noStrike">
                          <a:solidFill>
                            <a:srgbClr val="262626"/>
                          </a:solidFill>
                        </a:rPr>
                        <a:t>2 de mayo</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ctr">
                        <a:spcBef>
                          <a:spcPts val="0"/>
                        </a:spcBef>
                        <a:spcAft>
                          <a:spcPts val="0"/>
                        </a:spcAft>
                        <a:buNone/>
                      </a:pPr>
                      <a:r>
                        <a:rPr lang="en-US" sz="1800" u="none" cap="none" strike="noStrike">
                          <a:solidFill>
                            <a:srgbClr val="262626"/>
                          </a:solidFill>
                        </a:rPr>
                        <a:t>50</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ctr">
                        <a:spcBef>
                          <a:spcPts val="0"/>
                        </a:spcBef>
                        <a:spcAft>
                          <a:spcPts val="0"/>
                        </a:spcAft>
                        <a:buNone/>
                      </a:pPr>
                      <a:r>
                        <a:rPr lang="en-US" sz="1800" u="none" cap="none" strike="noStrike">
                          <a:solidFill>
                            <a:srgbClr val="262626"/>
                          </a:solidFill>
                        </a:rPr>
                        <a:t>42</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ctr">
                        <a:spcBef>
                          <a:spcPts val="0"/>
                        </a:spcBef>
                        <a:spcAft>
                          <a:spcPts val="0"/>
                        </a:spcAft>
                        <a:buNone/>
                      </a:pPr>
                      <a:r>
                        <a:rPr lang="en-US" sz="1800" u="none" cap="none" strike="noStrike">
                          <a:solidFill>
                            <a:srgbClr val="262626"/>
                          </a:solidFill>
                        </a:rPr>
                        <a:t>84</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r>
              <a:tr h="375750">
                <a:tc>
                  <a:txBody>
                    <a:bodyPr/>
                    <a:lstStyle/>
                    <a:p>
                      <a:pPr indent="0" lvl="0" marL="0" marR="0" rtl="0" algn="ctr">
                        <a:spcBef>
                          <a:spcPts val="0"/>
                        </a:spcBef>
                        <a:spcAft>
                          <a:spcPts val="0"/>
                        </a:spcAft>
                        <a:buNone/>
                      </a:pPr>
                      <a:r>
                        <a:rPr lang="en-US" sz="1800" u="none" cap="none" strike="noStrike">
                          <a:solidFill>
                            <a:srgbClr val="262626"/>
                          </a:solidFill>
                        </a:rPr>
                        <a:t>3 de mayo</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ctr">
                        <a:spcBef>
                          <a:spcPts val="0"/>
                        </a:spcBef>
                        <a:spcAft>
                          <a:spcPts val="0"/>
                        </a:spcAft>
                        <a:buNone/>
                      </a:pPr>
                      <a:r>
                        <a:rPr lang="en-US" sz="1800" u="none" cap="none" strike="noStrike">
                          <a:solidFill>
                            <a:srgbClr val="262626"/>
                          </a:solidFill>
                        </a:rPr>
                        <a:t>50</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ctr">
                        <a:spcBef>
                          <a:spcPts val="0"/>
                        </a:spcBef>
                        <a:spcAft>
                          <a:spcPts val="0"/>
                        </a:spcAft>
                        <a:buNone/>
                      </a:pPr>
                      <a:r>
                        <a:t/>
                      </a:r>
                      <a:endParaRPr sz="1800" u="none" cap="none" strike="noStrike">
                        <a:solidFill>
                          <a:srgbClr val="262626"/>
                        </a:solidFill>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ctr">
                        <a:spcBef>
                          <a:spcPts val="0"/>
                        </a:spcBef>
                        <a:spcAft>
                          <a:spcPts val="0"/>
                        </a:spcAft>
                        <a:buNone/>
                      </a:pPr>
                      <a:r>
                        <a:t/>
                      </a:r>
                      <a:endParaRPr sz="1800" u="none" cap="none" strike="noStrike">
                        <a:solidFill>
                          <a:srgbClr val="262626"/>
                        </a:solidFill>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r>
              <a:tr h="375750">
                <a:tc>
                  <a:txBody>
                    <a:bodyPr/>
                    <a:lstStyle/>
                    <a:p>
                      <a:pPr indent="0" lvl="0" marL="0" marR="0" rtl="0" algn="ctr">
                        <a:spcBef>
                          <a:spcPts val="0"/>
                        </a:spcBef>
                        <a:spcAft>
                          <a:spcPts val="0"/>
                        </a:spcAft>
                        <a:buNone/>
                      </a:pPr>
                      <a:r>
                        <a:rPr lang="en-US" sz="1800" u="none" cap="none" strike="noStrike">
                          <a:solidFill>
                            <a:srgbClr val="262626"/>
                          </a:solidFill>
                        </a:rPr>
                        <a:t>04 de mayo</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ctr">
                        <a:spcBef>
                          <a:spcPts val="0"/>
                        </a:spcBef>
                        <a:spcAft>
                          <a:spcPts val="0"/>
                        </a:spcAft>
                        <a:buNone/>
                      </a:pPr>
                      <a:r>
                        <a:rPr lang="en-US" sz="1800" u="none" cap="none" strike="noStrike">
                          <a:solidFill>
                            <a:srgbClr val="262626"/>
                          </a:solidFill>
                        </a:rPr>
                        <a:t>50</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ctr">
                        <a:spcBef>
                          <a:spcPts val="0"/>
                        </a:spcBef>
                        <a:spcAft>
                          <a:spcPts val="0"/>
                        </a:spcAft>
                        <a:buNone/>
                      </a:pPr>
                      <a:r>
                        <a:rPr lang="en-US" sz="1800" u="none" cap="none" strike="noStrike">
                          <a:solidFill>
                            <a:srgbClr val="262626"/>
                          </a:solidFill>
                        </a:rPr>
                        <a:t>51</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ctr">
                        <a:spcBef>
                          <a:spcPts val="0"/>
                        </a:spcBef>
                        <a:spcAft>
                          <a:spcPts val="0"/>
                        </a:spcAft>
                        <a:buNone/>
                      </a:pPr>
                      <a:r>
                        <a:rPr lang="en-US" sz="1800" u="none" cap="none" strike="noStrike">
                          <a:solidFill>
                            <a:srgbClr val="262626"/>
                          </a:solidFill>
                        </a:rPr>
                        <a:t>102</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r>
              <a:tr h="375750">
                <a:tc>
                  <a:txBody>
                    <a:bodyPr/>
                    <a:lstStyle/>
                    <a:p>
                      <a:pPr indent="0" lvl="0" marL="0" marR="0" rtl="0" algn="ctr">
                        <a:spcBef>
                          <a:spcPts val="0"/>
                        </a:spcBef>
                        <a:spcAft>
                          <a:spcPts val="0"/>
                        </a:spcAft>
                        <a:buNone/>
                      </a:pPr>
                      <a:r>
                        <a:rPr lang="en-US" sz="1800" u="none" cap="none" strike="noStrike">
                          <a:solidFill>
                            <a:srgbClr val="262626"/>
                          </a:solidFill>
                        </a:rPr>
                        <a:t>05 de mayo</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ctr">
                        <a:spcBef>
                          <a:spcPts val="0"/>
                        </a:spcBef>
                        <a:spcAft>
                          <a:spcPts val="0"/>
                        </a:spcAft>
                        <a:buNone/>
                      </a:pPr>
                      <a:r>
                        <a:rPr lang="en-US" sz="1800" u="none" cap="none" strike="noStrike">
                          <a:solidFill>
                            <a:srgbClr val="262626"/>
                          </a:solidFill>
                        </a:rPr>
                        <a:t>50</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ctr">
                        <a:spcBef>
                          <a:spcPts val="0"/>
                        </a:spcBef>
                        <a:spcAft>
                          <a:spcPts val="0"/>
                        </a:spcAft>
                        <a:buNone/>
                      </a:pPr>
                      <a:r>
                        <a:rPr lang="en-US" sz="1800" u="none" cap="none" strike="noStrike">
                          <a:solidFill>
                            <a:srgbClr val="262626"/>
                          </a:solidFill>
                        </a:rPr>
                        <a:t>35</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ctr">
                        <a:spcBef>
                          <a:spcPts val="0"/>
                        </a:spcBef>
                        <a:spcAft>
                          <a:spcPts val="0"/>
                        </a:spcAft>
                        <a:buNone/>
                      </a:pPr>
                      <a:r>
                        <a:rPr lang="en-US" sz="1800" u="none" cap="none" strike="noStrike">
                          <a:solidFill>
                            <a:srgbClr val="262626"/>
                          </a:solidFill>
                        </a:rPr>
                        <a:t>70</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r>
              <a:tr h="375750">
                <a:tc>
                  <a:txBody>
                    <a:bodyPr/>
                    <a:lstStyle/>
                    <a:p>
                      <a:pPr indent="0" lvl="0" marL="0" marR="0" rtl="0" algn="ctr">
                        <a:spcBef>
                          <a:spcPts val="0"/>
                        </a:spcBef>
                        <a:spcAft>
                          <a:spcPts val="0"/>
                        </a:spcAft>
                        <a:buNone/>
                      </a:pPr>
                      <a:r>
                        <a:rPr lang="en-US" sz="1800" u="none" cap="none" strike="noStrike">
                          <a:solidFill>
                            <a:srgbClr val="262626"/>
                          </a:solidFill>
                        </a:rPr>
                        <a:t>07 de mayo</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ctr">
                        <a:spcBef>
                          <a:spcPts val="0"/>
                        </a:spcBef>
                        <a:spcAft>
                          <a:spcPts val="0"/>
                        </a:spcAft>
                        <a:buNone/>
                      </a:pPr>
                      <a:r>
                        <a:rPr lang="en-US" sz="1800" u="none" cap="none" strike="noStrike">
                          <a:solidFill>
                            <a:srgbClr val="262626"/>
                          </a:solidFill>
                        </a:rPr>
                        <a:t>50</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ctr">
                        <a:spcBef>
                          <a:spcPts val="0"/>
                        </a:spcBef>
                        <a:spcAft>
                          <a:spcPts val="0"/>
                        </a:spcAft>
                        <a:buNone/>
                      </a:pPr>
                      <a:r>
                        <a:rPr lang="en-US" sz="1800" u="none" cap="none" strike="noStrike">
                          <a:solidFill>
                            <a:srgbClr val="262626"/>
                          </a:solidFill>
                        </a:rPr>
                        <a:t>39</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ctr">
                        <a:spcBef>
                          <a:spcPts val="0"/>
                        </a:spcBef>
                        <a:spcAft>
                          <a:spcPts val="0"/>
                        </a:spcAft>
                        <a:buNone/>
                      </a:pPr>
                      <a:r>
                        <a:rPr lang="en-US" sz="1800" u="none" cap="none" strike="noStrike">
                          <a:solidFill>
                            <a:srgbClr val="262626"/>
                          </a:solidFill>
                        </a:rPr>
                        <a:t>78</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r>
              <a:tr h="375750">
                <a:tc>
                  <a:txBody>
                    <a:bodyPr/>
                    <a:lstStyle/>
                    <a:p>
                      <a:pPr indent="0" lvl="0" marL="0" marR="0" rtl="0" algn="ctr">
                        <a:spcBef>
                          <a:spcPts val="0"/>
                        </a:spcBef>
                        <a:spcAft>
                          <a:spcPts val="0"/>
                        </a:spcAft>
                        <a:buNone/>
                      </a:pPr>
                      <a:r>
                        <a:rPr lang="en-US" sz="1800" u="none" cap="none" strike="noStrike">
                          <a:solidFill>
                            <a:srgbClr val="262626"/>
                          </a:solidFill>
                        </a:rPr>
                        <a:t>07 de mayo</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ctr">
                        <a:spcBef>
                          <a:spcPts val="0"/>
                        </a:spcBef>
                        <a:spcAft>
                          <a:spcPts val="0"/>
                        </a:spcAft>
                        <a:buNone/>
                      </a:pPr>
                      <a:r>
                        <a:rPr lang="en-US" sz="1800" u="none" cap="none" strike="noStrike">
                          <a:solidFill>
                            <a:srgbClr val="262626"/>
                          </a:solidFill>
                        </a:rPr>
                        <a:t>50</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ctr">
                        <a:spcBef>
                          <a:spcPts val="0"/>
                        </a:spcBef>
                        <a:spcAft>
                          <a:spcPts val="0"/>
                        </a:spcAft>
                        <a:buNone/>
                      </a:pPr>
                      <a:r>
                        <a:rPr lang="en-US" sz="1800" u="none" cap="none" strike="noStrike">
                          <a:solidFill>
                            <a:srgbClr val="262626"/>
                          </a:solidFill>
                        </a:rPr>
                        <a:t>39</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ctr">
                        <a:spcBef>
                          <a:spcPts val="0"/>
                        </a:spcBef>
                        <a:spcAft>
                          <a:spcPts val="0"/>
                        </a:spcAft>
                        <a:buNone/>
                      </a:pPr>
                      <a:r>
                        <a:rPr lang="en-US" sz="1800" u="none" cap="none" strike="noStrike">
                          <a:solidFill>
                            <a:srgbClr val="262626"/>
                          </a:solidFill>
                        </a:rPr>
                        <a:t>78</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r>
              <a:tr h="375750">
                <a:tc>
                  <a:txBody>
                    <a:bodyPr/>
                    <a:lstStyle/>
                    <a:p>
                      <a:pPr indent="0" lvl="0" marL="0" marR="0" rtl="0" algn="ctr">
                        <a:spcBef>
                          <a:spcPts val="0"/>
                        </a:spcBef>
                        <a:spcAft>
                          <a:spcPts val="0"/>
                        </a:spcAft>
                        <a:buNone/>
                      </a:pPr>
                      <a:r>
                        <a:rPr lang="en-US" sz="1800" u="none" cap="none" strike="noStrike">
                          <a:solidFill>
                            <a:srgbClr val="262626"/>
                          </a:solidFill>
                        </a:rPr>
                        <a:t>8 de mayo</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ctr">
                        <a:spcBef>
                          <a:spcPts val="0"/>
                        </a:spcBef>
                        <a:spcAft>
                          <a:spcPts val="0"/>
                        </a:spcAft>
                        <a:buNone/>
                      </a:pPr>
                      <a:r>
                        <a:rPr lang="en-US" sz="1800" u="none" cap="none" strike="noStrike">
                          <a:solidFill>
                            <a:srgbClr val="262626"/>
                          </a:solidFill>
                        </a:rPr>
                        <a:t>50</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ctr">
                        <a:spcBef>
                          <a:spcPts val="0"/>
                        </a:spcBef>
                        <a:spcAft>
                          <a:spcPts val="0"/>
                        </a:spcAft>
                        <a:buNone/>
                      </a:pPr>
                      <a:r>
                        <a:rPr lang="en-US" sz="1800" u="none" cap="none" strike="noStrike">
                          <a:solidFill>
                            <a:srgbClr val="262626"/>
                          </a:solidFill>
                        </a:rPr>
                        <a:t>20</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ctr">
                        <a:spcBef>
                          <a:spcPts val="0"/>
                        </a:spcBef>
                        <a:spcAft>
                          <a:spcPts val="0"/>
                        </a:spcAft>
                        <a:buNone/>
                      </a:pPr>
                      <a:r>
                        <a:rPr lang="en-US" sz="1800" u="none" cap="none" strike="noStrike">
                          <a:solidFill>
                            <a:srgbClr val="262626"/>
                          </a:solidFill>
                        </a:rPr>
                        <a:t>40</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pic>
        <p:nvPicPr>
          <p:cNvPr id="459" name="Google Shape;459;p21"/>
          <p:cNvPicPr preferRelativeResize="0"/>
          <p:nvPr/>
        </p:nvPicPr>
        <p:blipFill>
          <a:blip r:embed="rId3">
            <a:alphaModFix/>
          </a:blip>
          <a:stretch>
            <a:fillRect/>
          </a:stretch>
        </p:blipFill>
        <p:spPr>
          <a:xfrm>
            <a:off x="6396594" y="-79500"/>
            <a:ext cx="5795407" cy="3681876"/>
          </a:xfrm>
          <a:prstGeom prst="rect">
            <a:avLst/>
          </a:prstGeom>
          <a:noFill/>
          <a:ln>
            <a:noFill/>
          </a:ln>
        </p:spPr>
      </p:pic>
      <p:grpSp>
        <p:nvGrpSpPr>
          <p:cNvPr id="460" name="Google Shape;460;p21"/>
          <p:cNvGrpSpPr/>
          <p:nvPr/>
        </p:nvGrpSpPr>
        <p:grpSpPr>
          <a:xfrm>
            <a:off x="575719" y="3065803"/>
            <a:ext cx="3154092" cy="2585809"/>
            <a:chOff x="399136" y="3026873"/>
            <a:chExt cx="3154092" cy="2909845"/>
          </a:xfrm>
        </p:grpSpPr>
        <p:sp>
          <p:nvSpPr>
            <p:cNvPr id="461" name="Google Shape;461;p21"/>
            <p:cNvSpPr/>
            <p:nvPr/>
          </p:nvSpPr>
          <p:spPr>
            <a:xfrm>
              <a:off x="399136" y="3026873"/>
              <a:ext cx="2831333" cy="2736230"/>
            </a:xfrm>
            <a:prstGeom prst="roundRect">
              <a:avLst>
                <a:gd fmla="val 11766" name="adj"/>
              </a:avLst>
            </a:prstGeom>
            <a:noFill/>
            <a:ln cap="flat" cmpd="sng" w="146050">
              <a:solidFill>
                <a:srgbClr val="0289AE"/>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62" name="Google Shape;462;p21"/>
            <p:cNvSpPr/>
            <p:nvPr/>
          </p:nvSpPr>
          <p:spPr>
            <a:xfrm>
              <a:off x="2365406" y="3791964"/>
              <a:ext cx="1187822" cy="214475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463" name="Google Shape;463;p21"/>
          <p:cNvGrpSpPr/>
          <p:nvPr/>
        </p:nvGrpSpPr>
        <p:grpSpPr>
          <a:xfrm rot="-5400000">
            <a:off x="2941544" y="3576965"/>
            <a:ext cx="2768227" cy="2953416"/>
            <a:chOff x="399136" y="3026873"/>
            <a:chExt cx="3115122" cy="2953416"/>
          </a:xfrm>
        </p:grpSpPr>
        <p:sp>
          <p:nvSpPr>
            <p:cNvPr id="464" name="Google Shape;464;p21"/>
            <p:cNvSpPr/>
            <p:nvPr/>
          </p:nvSpPr>
          <p:spPr>
            <a:xfrm>
              <a:off x="399136" y="3026873"/>
              <a:ext cx="2831333" cy="2736230"/>
            </a:xfrm>
            <a:prstGeom prst="roundRect">
              <a:avLst>
                <a:gd fmla="val 11766" name="adj"/>
              </a:avLst>
            </a:prstGeom>
            <a:noFill/>
            <a:ln cap="flat" cmpd="sng" w="146050">
              <a:solidFill>
                <a:srgbClr val="06677F"/>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65" name="Google Shape;465;p21"/>
            <p:cNvSpPr/>
            <p:nvPr/>
          </p:nvSpPr>
          <p:spPr>
            <a:xfrm rot="-5400000">
              <a:off x="1847970" y="4314001"/>
              <a:ext cx="1187822" cy="214475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466" name="Google Shape;466;p21"/>
          <p:cNvGrpSpPr/>
          <p:nvPr/>
        </p:nvGrpSpPr>
        <p:grpSpPr>
          <a:xfrm>
            <a:off x="5307040" y="3065803"/>
            <a:ext cx="3154092" cy="2585809"/>
            <a:chOff x="399136" y="3026873"/>
            <a:chExt cx="3154092" cy="2909845"/>
          </a:xfrm>
        </p:grpSpPr>
        <p:sp>
          <p:nvSpPr>
            <p:cNvPr id="467" name="Google Shape;467;p21"/>
            <p:cNvSpPr/>
            <p:nvPr/>
          </p:nvSpPr>
          <p:spPr>
            <a:xfrm>
              <a:off x="399136" y="3026873"/>
              <a:ext cx="2831333" cy="2736230"/>
            </a:xfrm>
            <a:prstGeom prst="roundRect">
              <a:avLst>
                <a:gd fmla="val 11766" name="adj"/>
              </a:avLst>
            </a:prstGeom>
            <a:noFill/>
            <a:ln cap="flat" cmpd="sng" w="146050">
              <a:solidFill>
                <a:srgbClr val="62A84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68" name="Google Shape;468;p21"/>
            <p:cNvSpPr/>
            <p:nvPr/>
          </p:nvSpPr>
          <p:spPr>
            <a:xfrm>
              <a:off x="2365406" y="3791964"/>
              <a:ext cx="1187822" cy="214475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469" name="Google Shape;469;p21"/>
          <p:cNvSpPr/>
          <p:nvPr/>
        </p:nvSpPr>
        <p:spPr>
          <a:xfrm>
            <a:off x="7135905" y="5289421"/>
            <a:ext cx="299846" cy="392537"/>
          </a:xfrm>
          <a:custGeom>
            <a:rect b="b" l="l" r="r" t="t"/>
            <a:pathLst>
              <a:path extrusionOk="0" h="3006" w="2329">
                <a:moveTo>
                  <a:pt x="1" y="0"/>
                </a:moveTo>
                <a:lnTo>
                  <a:pt x="1" y="3006"/>
                </a:lnTo>
                <a:lnTo>
                  <a:pt x="2329" y="1503"/>
                </a:lnTo>
                <a:lnTo>
                  <a:pt x="1" y="0"/>
                </a:lnTo>
                <a:close/>
              </a:path>
            </a:pathLst>
          </a:custGeom>
          <a:solidFill>
            <a:srgbClr val="62A84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470" name="Google Shape;470;p21"/>
          <p:cNvSpPr txBox="1"/>
          <p:nvPr/>
        </p:nvSpPr>
        <p:spPr>
          <a:xfrm>
            <a:off x="564149" y="354075"/>
            <a:ext cx="37416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Comprobación de los datos del hotel </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471" name="Google Shape;471;p21"/>
          <p:cNvCxnSpPr/>
          <p:nvPr/>
        </p:nvCxnSpPr>
        <p:spPr>
          <a:xfrm>
            <a:off x="0" y="1469506"/>
            <a:ext cx="5991242" cy="0"/>
          </a:xfrm>
          <a:prstGeom prst="straightConnector1">
            <a:avLst/>
          </a:prstGeom>
          <a:noFill/>
          <a:ln cap="flat" cmpd="sng" w="34925">
            <a:solidFill>
              <a:srgbClr val="62A844"/>
            </a:solidFill>
            <a:prstDash val="dot"/>
            <a:miter lim="8000"/>
            <a:headEnd len="sm" w="sm" type="none"/>
            <a:tailEnd len="sm" w="sm" type="none"/>
          </a:ln>
        </p:spPr>
      </p:cxnSp>
      <p:sp>
        <p:nvSpPr>
          <p:cNvPr id="472" name="Google Shape;472;p21"/>
          <p:cNvSpPr/>
          <p:nvPr/>
        </p:nvSpPr>
        <p:spPr>
          <a:xfrm>
            <a:off x="4340353" y="459144"/>
            <a:ext cx="7146848" cy="2251639"/>
          </a:xfrm>
          <a:prstGeom prst="roundRect">
            <a:avLst>
              <a:gd fmla="val 8566" name="adj"/>
            </a:avLst>
          </a:prstGeom>
          <a:solidFill>
            <a:schemeClr val="lt1"/>
          </a:solid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73" name="Google Shape;473;p21"/>
          <p:cNvSpPr/>
          <p:nvPr/>
        </p:nvSpPr>
        <p:spPr>
          <a:xfrm>
            <a:off x="2404584" y="5289421"/>
            <a:ext cx="299846" cy="392537"/>
          </a:xfrm>
          <a:custGeom>
            <a:rect b="b" l="l" r="r" t="t"/>
            <a:pathLst>
              <a:path extrusionOk="0" h="3006" w="2329">
                <a:moveTo>
                  <a:pt x="1" y="0"/>
                </a:moveTo>
                <a:lnTo>
                  <a:pt x="1" y="3006"/>
                </a:lnTo>
                <a:lnTo>
                  <a:pt x="2329" y="1503"/>
                </a:lnTo>
                <a:lnTo>
                  <a:pt x="1" y="0"/>
                </a:lnTo>
                <a:close/>
              </a:path>
            </a:pathLst>
          </a:custGeom>
          <a:solidFill>
            <a:srgbClr val="0289AE"/>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grpSp>
        <p:nvGrpSpPr>
          <p:cNvPr id="474" name="Google Shape;474;p21"/>
          <p:cNvGrpSpPr/>
          <p:nvPr/>
        </p:nvGrpSpPr>
        <p:grpSpPr>
          <a:xfrm rot="-5400000">
            <a:off x="7808918" y="3576965"/>
            <a:ext cx="2768227" cy="2953416"/>
            <a:chOff x="399136" y="3026873"/>
            <a:chExt cx="3115122" cy="2953416"/>
          </a:xfrm>
        </p:grpSpPr>
        <p:sp>
          <p:nvSpPr>
            <p:cNvPr id="475" name="Google Shape;475;p21"/>
            <p:cNvSpPr/>
            <p:nvPr/>
          </p:nvSpPr>
          <p:spPr>
            <a:xfrm>
              <a:off x="399136" y="3026873"/>
              <a:ext cx="2831333" cy="2736230"/>
            </a:xfrm>
            <a:prstGeom prst="roundRect">
              <a:avLst>
                <a:gd fmla="val 11766" name="adj"/>
              </a:avLst>
            </a:prstGeom>
            <a:noFill/>
            <a:ln cap="flat" cmpd="sng" w="146050">
              <a:solidFill>
                <a:srgbClr val="3D824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76" name="Google Shape;476;p21"/>
            <p:cNvSpPr/>
            <p:nvPr/>
          </p:nvSpPr>
          <p:spPr>
            <a:xfrm rot="-5400000">
              <a:off x="1847970" y="4314001"/>
              <a:ext cx="1187822" cy="214475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477" name="Google Shape;477;p21"/>
          <p:cNvSpPr/>
          <p:nvPr/>
        </p:nvSpPr>
        <p:spPr>
          <a:xfrm>
            <a:off x="9459394" y="3746453"/>
            <a:ext cx="299846" cy="392537"/>
          </a:xfrm>
          <a:custGeom>
            <a:rect b="b" l="l" r="r" t="t"/>
            <a:pathLst>
              <a:path extrusionOk="0" h="3006" w="2329">
                <a:moveTo>
                  <a:pt x="1" y="0"/>
                </a:moveTo>
                <a:lnTo>
                  <a:pt x="1" y="3006"/>
                </a:lnTo>
                <a:lnTo>
                  <a:pt x="2329" y="1503"/>
                </a:lnTo>
                <a:lnTo>
                  <a:pt x="1" y="0"/>
                </a:lnTo>
                <a:close/>
              </a:path>
            </a:pathLst>
          </a:custGeom>
          <a:solidFill>
            <a:srgbClr val="3D8241"/>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478" name="Google Shape;478;p21"/>
          <p:cNvSpPr/>
          <p:nvPr/>
        </p:nvSpPr>
        <p:spPr>
          <a:xfrm>
            <a:off x="4614543" y="3746453"/>
            <a:ext cx="299846" cy="392537"/>
          </a:xfrm>
          <a:custGeom>
            <a:rect b="b" l="l" r="r" t="t"/>
            <a:pathLst>
              <a:path extrusionOk="0" h="3006" w="2329">
                <a:moveTo>
                  <a:pt x="1" y="0"/>
                </a:moveTo>
                <a:lnTo>
                  <a:pt x="1" y="3006"/>
                </a:lnTo>
                <a:lnTo>
                  <a:pt x="2329" y="1503"/>
                </a:lnTo>
                <a:lnTo>
                  <a:pt x="1" y="0"/>
                </a:lnTo>
                <a:close/>
              </a:path>
            </a:pathLst>
          </a:custGeom>
          <a:solidFill>
            <a:srgbClr val="06677F"/>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Calibri"/>
              <a:buNone/>
            </a:pPr>
            <a:r>
              <a:t/>
            </a:r>
            <a:endParaRPr sz="1800">
              <a:solidFill>
                <a:schemeClr val="dk1"/>
              </a:solidFill>
              <a:latin typeface="Calibri"/>
              <a:ea typeface="Calibri"/>
              <a:cs typeface="Calibri"/>
              <a:sym typeface="Calibri"/>
            </a:endParaRPr>
          </a:p>
        </p:txBody>
      </p:sp>
      <p:sp>
        <p:nvSpPr>
          <p:cNvPr id="479" name="Google Shape;479;p21"/>
          <p:cNvSpPr txBox="1"/>
          <p:nvPr/>
        </p:nvSpPr>
        <p:spPr>
          <a:xfrm>
            <a:off x="726975" y="3182583"/>
            <a:ext cx="1965900" cy="2462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rgbClr val="0289AE"/>
                </a:solidFill>
                <a:latin typeface="Calibri"/>
                <a:ea typeface="Calibri"/>
                <a:cs typeface="Calibri"/>
                <a:sym typeface="Calibri"/>
              </a:rPr>
              <a:t>3 de mayo </a:t>
            </a:r>
            <a:endParaRPr/>
          </a:p>
          <a:p>
            <a:pPr indent="0" lvl="0" marL="0" marR="0" rtl="0" algn="l">
              <a:spcBef>
                <a:spcPts val="0"/>
              </a:spcBef>
              <a:spcAft>
                <a:spcPts val="0"/>
              </a:spcAft>
              <a:buNone/>
            </a:pPr>
            <a:r>
              <a:t/>
            </a:r>
            <a:endParaRPr b="1" sz="1400">
              <a:solidFill>
                <a:srgbClr val="0289AE"/>
              </a:solidFill>
              <a:latin typeface="Calibri"/>
              <a:ea typeface="Calibri"/>
              <a:cs typeface="Calibri"/>
              <a:sym typeface="Calibri"/>
            </a:endParaRPr>
          </a:p>
          <a:p>
            <a:pPr indent="0" lvl="0" marL="0" marR="0" rtl="0" algn="l">
              <a:lnSpc>
                <a:spcPct val="108888"/>
              </a:lnSpc>
              <a:spcBef>
                <a:spcPts val="0"/>
              </a:spcBef>
              <a:spcAft>
                <a:spcPts val="0"/>
              </a:spcAft>
              <a:buNone/>
            </a:pPr>
            <a:r>
              <a:rPr lang="en-US" sz="1800">
                <a:solidFill>
                  <a:srgbClr val="262626"/>
                </a:solidFill>
                <a:latin typeface="Calibri"/>
                <a:ea typeface="Calibri"/>
                <a:cs typeface="Calibri"/>
                <a:sym typeface="Calibri"/>
              </a:rPr>
              <a:t>No hay valores para habitaciones vendidas ni ocupación (fila incompleta)</a:t>
            </a:r>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p:txBody>
      </p:sp>
      <p:sp>
        <p:nvSpPr>
          <p:cNvPr id="480" name="Google Shape;480;p21"/>
          <p:cNvSpPr txBox="1"/>
          <p:nvPr/>
        </p:nvSpPr>
        <p:spPr>
          <a:xfrm>
            <a:off x="3053250" y="4283083"/>
            <a:ext cx="2303203" cy="146706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rgbClr val="06677F"/>
                </a:solidFill>
                <a:latin typeface="Calibri"/>
                <a:ea typeface="Calibri"/>
                <a:cs typeface="Calibri"/>
                <a:sym typeface="Calibri"/>
              </a:rPr>
              <a:t>Falta un día </a:t>
            </a:r>
            <a:endParaRPr/>
          </a:p>
          <a:p>
            <a:pPr indent="0" lvl="0" marL="0" marR="0" rtl="0" algn="l">
              <a:spcBef>
                <a:spcPts val="0"/>
              </a:spcBef>
              <a:spcAft>
                <a:spcPts val="0"/>
              </a:spcAft>
              <a:buNone/>
            </a:pPr>
            <a:r>
              <a:t/>
            </a:r>
            <a:endParaRPr b="1" sz="1400">
              <a:solidFill>
                <a:srgbClr val="06677F"/>
              </a:solidFill>
              <a:latin typeface="Calibri"/>
              <a:ea typeface="Calibri"/>
              <a:cs typeface="Calibri"/>
              <a:sym typeface="Calibri"/>
            </a:endParaRPr>
          </a:p>
          <a:p>
            <a:pPr indent="0" lvl="0" marL="0" marR="0" rtl="0" algn="l">
              <a:lnSpc>
                <a:spcPct val="108888"/>
              </a:lnSpc>
              <a:spcBef>
                <a:spcPts val="0"/>
              </a:spcBef>
              <a:spcAft>
                <a:spcPts val="0"/>
              </a:spcAft>
              <a:buNone/>
            </a:pPr>
            <a:r>
              <a:rPr lang="en-US" sz="1800">
                <a:solidFill>
                  <a:srgbClr val="262626"/>
                </a:solidFill>
                <a:latin typeface="Calibri"/>
                <a:ea typeface="Calibri"/>
                <a:cs typeface="Calibri"/>
                <a:sym typeface="Calibri"/>
              </a:rPr>
              <a:t>No hay línea para el 6 de mayo (falta de datos en el informe)</a:t>
            </a:r>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p:txBody>
      </p:sp>
      <p:sp>
        <p:nvSpPr>
          <p:cNvPr id="481" name="Google Shape;481;p21"/>
          <p:cNvSpPr txBox="1"/>
          <p:nvPr/>
        </p:nvSpPr>
        <p:spPr>
          <a:xfrm>
            <a:off x="5555087" y="3362491"/>
            <a:ext cx="2304405" cy="172354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rgbClr val="62A844"/>
                </a:solidFill>
                <a:latin typeface="Calibri"/>
                <a:ea typeface="Calibri"/>
                <a:cs typeface="Calibri"/>
                <a:sym typeface="Calibri"/>
              </a:rPr>
              <a:t>4 de mayo </a:t>
            </a:r>
            <a:endParaRPr/>
          </a:p>
          <a:p>
            <a:pPr indent="0" lvl="0" marL="0" marR="0" rtl="0" algn="l">
              <a:spcBef>
                <a:spcPts val="0"/>
              </a:spcBef>
              <a:spcAft>
                <a:spcPts val="0"/>
              </a:spcAft>
              <a:buNone/>
            </a:pPr>
            <a:r>
              <a:t/>
            </a:r>
            <a:endParaRPr b="1" sz="1400">
              <a:solidFill>
                <a:srgbClr val="62A844"/>
              </a:solidFill>
              <a:latin typeface="Calibri"/>
              <a:ea typeface="Calibri"/>
              <a:cs typeface="Calibri"/>
              <a:sym typeface="Calibri"/>
            </a:endParaRPr>
          </a:p>
          <a:p>
            <a:pPr indent="0" lvl="0" marL="0" marR="0" rtl="0" algn="l">
              <a:lnSpc>
                <a:spcPct val="108888"/>
              </a:lnSpc>
              <a:spcBef>
                <a:spcPts val="0"/>
              </a:spcBef>
              <a:spcAft>
                <a:spcPts val="0"/>
              </a:spcAft>
              <a:buNone/>
            </a:pPr>
            <a:r>
              <a:rPr lang="en-US" sz="1800">
                <a:solidFill>
                  <a:srgbClr val="262626"/>
                </a:solidFill>
                <a:latin typeface="Calibri"/>
                <a:ea typeface="Calibri"/>
                <a:cs typeface="Calibri"/>
                <a:sym typeface="Calibri"/>
              </a:rPr>
              <a:t>Ocupación del 102 % (imposible con 50 habitaciones: error en los datos)</a:t>
            </a:r>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p:txBody>
      </p:sp>
      <p:sp>
        <p:nvSpPr>
          <p:cNvPr id="482" name="Google Shape;482;p21"/>
          <p:cNvSpPr txBox="1"/>
          <p:nvPr/>
        </p:nvSpPr>
        <p:spPr>
          <a:xfrm>
            <a:off x="8024728" y="4283083"/>
            <a:ext cx="1965908" cy="172354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rgbClr val="3D8241"/>
                </a:solidFill>
                <a:latin typeface="Calibri"/>
                <a:ea typeface="Calibri"/>
                <a:cs typeface="Calibri"/>
                <a:sym typeface="Calibri"/>
              </a:rPr>
              <a:t>7 de mayo  </a:t>
            </a:r>
            <a:endParaRPr/>
          </a:p>
          <a:p>
            <a:pPr indent="0" lvl="0" marL="0" marR="0" rtl="0" algn="l">
              <a:spcBef>
                <a:spcPts val="0"/>
              </a:spcBef>
              <a:spcAft>
                <a:spcPts val="0"/>
              </a:spcAft>
              <a:buNone/>
            </a:pPr>
            <a:r>
              <a:t/>
            </a:r>
            <a:endParaRPr b="1" sz="1400">
              <a:solidFill>
                <a:srgbClr val="3D8241"/>
              </a:solidFill>
              <a:latin typeface="Calibri"/>
              <a:ea typeface="Calibri"/>
              <a:cs typeface="Calibri"/>
              <a:sym typeface="Calibri"/>
            </a:endParaRPr>
          </a:p>
          <a:p>
            <a:pPr indent="0" lvl="0" marL="0" marR="0" rtl="0" algn="l">
              <a:lnSpc>
                <a:spcPct val="108888"/>
              </a:lnSpc>
              <a:spcBef>
                <a:spcPts val="0"/>
              </a:spcBef>
              <a:spcAft>
                <a:spcPts val="0"/>
              </a:spcAft>
              <a:buNone/>
            </a:pPr>
            <a:r>
              <a:rPr lang="en-US" sz="1800">
                <a:solidFill>
                  <a:srgbClr val="262626"/>
                </a:solidFill>
                <a:latin typeface="Calibri"/>
                <a:ea typeface="Calibri"/>
                <a:cs typeface="Calibri"/>
                <a:sym typeface="Calibri"/>
              </a:rPr>
              <a:t>Aparece dos veces con las mismas cifras (entrada duplicada)</a:t>
            </a:r>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p:txBody>
      </p:sp>
      <p:sp>
        <p:nvSpPr>
          <p:cNvPr id="483" name="Google Shape;483;p21"/>
          <p:cNvSpPr txBox="1"/>
          <p:nvPr/>
        </p:nvSpPr>
        <p:spPr>
          <a:xfrm>
            <a:off x="355725" y="1852925"/>
            <a:ext cx="2348700" cy="831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rgbClr val="262626"/>
                </a:solidFill>
                <a:latin typeface="Calibri"/>
                <a:ea typeface="Calibri"/>
                <a:cs typeface="Calibri"/>
                <a:sym typeface="Calibri"/>
              </a:rPr>
              <a:t>LO QUE ENCONTRAMOS:</a:t>
            </a:r>
            <a:endParaRPr sz="2400">
              <a:solidFill>
                <a:srgbClr val="262626"/>
              </a:solidFill>
              <a:latin typeface="Calibri"/>
              <a:ea typeface="Calibri"/>
              <a:cs typeface="Calibri"/>
              <a:sym typeface="Calibri"/>
            </a:endParaRPr>
          </a:p>
        </p:txBody>
      </p:sp>
      <p:sp>
        <p:nvSpPr>
          <p:cNvPr id="484" name="Google Shape;484;p21"/>
          <p:cNvSpPr/>
          <p:nvPr/>
        </p:nvSpPr>
        <p:spPr>
          <a:xfrm flipH="1" rot="-7665275">
            <a:off x="2279432" y="2042760"/>
            <a:ext cx="973887" cy="553665"/>
          </a:xfrm>
          <a:custGeom>
            <a:rect b="b" l="l" r="r" t="t"/>
            <a:pathLst>
              <a:path extrusionOk="0" h="589562" w="1037030">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85" name="Google Shape;485;p21"/>
          <p:cNvSpPr/>
          <p:nvPr/>
        </p:nvSpPr>
        <p:spPr>
          <a:xfrm flipH="1">
            <a:off x="4554896" y="494804"/>
            <a:ext cx="3553200" cy="1631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000">
                <a:solidFill>
                  <a:srgbClr val="0289AE"/>
                </a:solidFill>
                <a:latin typeface="Calibri"/>
                <a:ea typeface="Calibri"/>
                <a:cs typeface="Calibri"/>
                <a:sym typeface="Calibri"/>
              </a:rPr>
              <a:t>CONCLUSIÓN:</a:t>
            </a:r>
            <a:endParaRPr/>
          </a:p>
          <a:p>
            <a:pPr indent="0" lvl="0" marL="0" marR="0" rtl="0" algn="ctr">
              <a:spcBef>
                <a:spcPts val="0"/>
              </a:spcBef>
              <a:spcAft>
                <a:spcPts val="0"/>
              </a:spcAft>
              <a:buNone/>
            </a:pPr>
            <a:br>
              <a:rPr lang="en-US" sz="800">
                <a:solidFill>
                  <a:srgbClr val="262626"/>
                </a:solidFill>
                <a:latin typeface="Calibri"/>
                <a:ea typeface="Calibri"/>
                <a:cs typeface="Calibri"/>
                <a:sym typeface="Calibri"/>
              </a:rPr>
            </a:br>
            <a:r>
              <a:rPr i="1" lang="en-US" sz="1800">
                <a:solidFill>
                  <a:srgbClr val="262626"/>
                </a:solidFill>
                <a:latin typeface="Calibri"/>
                <a:ea typeface="Calibri"/>
                <a:cs typeface="Calibri"/>
                <a:sym typeface="Calibri"/>
              </a:rPr>
              <a:t>Debido a estos problemas, esta tabla </a:t>
            </a:r>
            <a:r>
              <a:rPr b="1" i="1" lang="en-US" sz="1800">
                <a:solidFill>
                  <a:srgbClr val="262626"/>
                </a:solidFill>
                <a:latin typeface="Calibri"/>
                <a:ea typeface="Calibri"/>
                <a:cs typeface="Calibri"/>
                <a:sym typeface="Calibri"/>
              </a:rPr>
              <a:t>no</a:t>
            </a:r>
            <a:r>
              <a:rPr i="1" lang="en-US" sz="1800">
                <a:solidFill>
                  <a:srgbClr val="262626"/>
                </a:solidFill>
                <a:latin typeface="Calibri"/>
                <a:ea typeface="Calibri"/>
                <a:cs typeface="Calibri"/>
                <a:sym typeface="Calibri"/>
              </a:rPr>
              <a:t> debe utilizarse para tomar decisiones sobre precios o dotación de personal hasta que los datos hayan sido comprobados y corregidos.</a:t>
            </a:r>
            <a:endParaRPr sz="1800">
              <a:solidFill>
                <a:srgbClr val="262626"/>
              </a:solidFill>
              <a:latin typeface="Calibri"/>
              <a:ea typeface="Calibri"/>
              <a:cs typeface="Calibri"/>
              <a:sym typeface="Calibri"/>
            </a:endParaRPr>
          </a:p>
        </p:txBody>
      </p:sp>
      <p:sp>
        <p:nvSpPr>
          <p:cNvPr id="486" name="Google Shape;486;p21"/>
          <p:cNvSpPr/>
          <p:nvPr/>
        </p:nvSpPr>
        <p:spPr>
          <a:xfrm flipH="1">
            <a:off x="8357241" y="494804"/>
            <a:ext cx="2941800" cy="1631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000">
                <a:solidFill>
                  <a:srgbClr val="0289AE"/>
                </a:solidFill>
                <a:latin typeface="Calibri"/>
                <a:ea typeface="Calibri"/>
                <a:cs typeface="Calibri"/>
                <a:sym typeface="Calibri"/>
              </a:rPr>
              <a:t>HABILIDAD CLAVE:</a:t>
            </a:r>
            <a:endParaRPr/>
          </a:p>
          <a:p>
            <a:pPr indent="0" lvl="0" marL="0" marR="0" rtl="0" algn="ctr">
              <a:spcBef>
                <a:spcPts val="0"/>
              </a:spcBef>
              <a:spcAft>
                <a:spcPts val="0"/>
              </a:spcAft>
              <a:buNone/>
            </a:pPr>
            <a:br>
              <a:rPr lang="en-US" sz="800">
                <a:solidFill>
                  <a:srgbClr val="262626"/>
                </a:solidFill>
                <a:latin typeface="Calibri"/>
                <a:ea typeface="Calibri"/>
                <a:cs typeface="Calibri"/>
                <a:sym typeface="Calibri"/>
              </a:rPr>
            </a:br>
            <a:r>
              <a:rPr i="1" lang="en-US" sz="1800">
                <a:solidFill>
                  <a:srgbClr val="262626"/>
                </a:solidFill>
                <a:latin typeface="Calibri"/>
                <a:ea typeface="Calibri"/>
                <a:cs typeface="Calibri"/>
                <a:sym typeface="Calibri"/>
              </a:rPr>
              <a:t>Este es el tipo de comprobación rápida que debes realizar siempre que trabajes con una nueva tabla de números (Johansson, 2024).</a:t>
            </a:r>
            <a:endParaRPr/>
          </a:p>
        </p:txBody>
      </p:sp>
      <p:cxnSp>
        <p:nvCxnSpPr>
          <p:cNvPr id="487" name="Google Shape;487;p21"/>
          <p:cNvCxnSpPr/>
          <p:nvPr/>
        </p:nvCxnSpPr>
        <p:spPr>
          <a:xfrm rot="10800000">
            <a:off x="8226120" y="459144"/>
            <a:ext cx="0" cy="2251639"/>
          </a:xfrm>
          <a:prstGeom prst="straightConnector1">
            <a:avLst/>
          </a:prstGeom>
          <a:noFill/>
          <a:ln cap="flat" cmpd="sng" w="28575">
            <a:solidFill>
              <a:srgbClr val="62A844"/>
            </a:solidFill>
            <a:prstDash val="dot"/>
            <a:miter lim="8000"/>
            <a:headEnd len="sm" w="sm" type="none"/>
            <a:tailEnd len="sm" w="sm" type="none"/>
          </a:ln>
        </p:spPr>
      </p:cxn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grpSp>
        <p:nvGrpSpPr>
          <p:cNvPr id="493" name="Google Shape;493;p22"/>
          <p:cNvGrpSpPr/>
          <p:nvPr/>
        </p:nvGrpSpPr>
        <p:grpSpPr>
          <a:xfrm rot="5400000">
            <a:off x="2674617" y="2864199"/>
            <a:ext cx="6206499" cy="1307163"/>
            <a:chOff x="567177" y="3017553"/>
            <a:chExt cx="8491023" cy="1788312"/>
          </a:xfrm>
        </p:grpSpPr>
        <p:sp>
          <p:nvSpPr>
            <p:cNvPr id="494" name="Google Shape;494;p22"/>
            <p:cNvSpPr/>
            <p:nvPr/>
          </p:nvSpPr>
          <p:spPr>
            <a:xfrm rot="5400000">
              <a:off x="523781" y="3060949"/>
              <a:ext cx="1788312" cy="1701520"/>
            </a:xfrm>
            <a:prstGeom prst="arc">
              <a:avLst>
                <a:gd fmla="val 16200000" name="adj1"/>
                <a:gd fmla="val 0" name="adj2"/>
              </a:avLst>
            </a:prstGeom>
            <a:noFill/>
            <a:ln cap="flat" cmpd="sng" w="12700">
              <a:solidFill>
                <a:srgbClr val="262626"/>
              </a:solidFill>
              <a:prstDash val="dash"/>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495" name="Google Shape;495;p22"/>
            <p:cNvSpPr/>
            <p:nvPr/>
          </p:nvSpPr>
          <p:spPr>
            <a:xfrm rot="-5400000">
              <a:off x="2225302" y="3060949"/>
              <a:ext cx="1788312" cy="1701520"/>
            </a:xfrm>
            <a:prstGeom prst="arc">
              <a:avLst>
                <a:gd fmla="val 16200000" name="adj1"/>
                <a:gd fmla="val 0" name="adj2"/>
              </a:avLst>
            </a:prstGeom>
            <a:noFill/>
            <a:ln cap="flat" cmpd="sng" w="12700">
              <a:solidFill>
                <a:srgbClr val="262626"/>
              </a:solidFill>
              <a:prstDash val="dash"/>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496" name="Google Shape;496;p22"/>
            <p:cNvSpPr/>
            <p:nvPr/>
          </p:nvSpPr>
          <p:spPr>
            <a:xfrm flipH="1" rot="5400000">
              <a:off x="2225303" y="3060949"/>
              <a:ext cx="1788312" cy="1701520"/>
            </a:xfrm>
            <a:prstGeom prst="arc">
              <a:avLst>
                <a:gd fmla="val 16200000" name="adj1"/>
                <a:gd fmla="val 0" name="adj2"/>
              </a:avLst>
            </a:prstGeom>
            <a:noFill/>
            <a:ln cap="flat" cmpd="sng" w="12700">
              <a:solidFill>
                <a:srgbClr val="262626"/>
              </a:solidFill>
              <a:prstDash val="dash"/>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497" name="Google Shape;497;p22"/>
            <p:cNvSpPr/>
            <p:nvPr/>
          </p:nvSpPr>
          <p:spPr>
            <a:xfrm flipH="1" rot="-5400000">
              <a:off x="3926823" y="3060949"/>
              <a:ext cx="1788312" cy="1701520"/>
            </a:xfrm>
            <a:prstGeom prst="arc">
              <a:avLst>
                <a:gd fmla="val 16200000" name="adj1"/>
                <a:gd fmla="val 0" name="adj2"/>
              </a:avLst>
            </a:prstGeom>
            <a:noFill/>
            <a:ln cap="flat" cmpd="sng" w="12700">
              <a:solidFill>
                <a:srgbClr val="262626"/>
              </a:solidFill>
              <a:prstDash val="dash"/>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498" name="Google Shape;498;p22"/>
            <p:cNvSpPr/>
            <p:nvPr/>
          </p:nvSpPr>
          <p:spPr>
            <a:xfrm rot="5400000">
              <a:off x="3912861" y="3060949"/>
              <a:ext cx="1788312" cy="1701520"/>
            </a:xfrm>
            <a:prstGeom prst="arc">
              <a:avLst>
                <a:gd fmla="val 16200000" name="adj1"/>
                <a:gd fmla="val 0" name="adj2"/>
              </a:avLst>
            </a:prstGeom>
            <a:noFill/>
            <a:ln cap="flat" cmpd="sng" w="12700">
              <a:solidFill>
                <a:srgbClr val="262626"/>
              </a:solidFill>
              <a:prstDash val="dash"/>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499" name="Google Shape;499;p22"/>
            <p:cNvSpPr/>
            <p:nvPr/>
          </p:nvSpPr>
          <p:spPr>
            <a:xfrm rot="-5400000">
              <a:off x="5614381" y="3060949"/>
              <a:ext cx="1788312" cy="1701520"/>
            </a:xfrm>
            <a:prstGeom prst="arc">
              <a:avLst>
                <a:gd fmla="val 16200000" name="adj1"/>
                <a:gd fmla="val 0" name="adj2"/>
              </a:avLst>
            </a:prstGeom>
            <a:noFill/>
            <a:ln cap="flat" cmpd="sng" w="12700">
              <a:solidFill>
                <a:srgbClr val="262626"/>
              </a:solidFill>
              <a:prstDash val="dash"/>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00" name="Google Shape;500;p22"/>
            <p:cNvSpPr/>
            <p:nvPr/>
          </p:nvSpPr>
          <p:spPr>
            <a:xfrm flipH="1" rot="-5400000">
              <a:off x="529018" y="3060949"/>
              <a:ext cx="1788312" cy="1701520"/>
            </a:xfrm>
            <a:prstGeom prst="arc">
              <a:avLst>
                <a:gd fmla="val 16200000" name="adj1"/>
                <a:gd fmla="val 0" name="adj2"/>
              </a:avLst>
            </a:prstGeom>
            <a:noFill/>
            <a:ln cap="flat" cmpd="sng" w="12700">
              <a:solidFill>
                <a:srgbClr val="262626"/>
              </a:solidFill>
              <a:prstDash val="dash"/>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01" name="Google Shape;501;p22"/>
            <p:cNvSpPr/>
            <p:nvPr/>
          </p:nvSpPr>
          <p:spPr>
            <a:xfrm flipH="1" rot="5400000">
              <a:off x="5603911" y="3060949"/>
              <a:ext cx="1788312" cy="1701520"/>
            </a:xfrm>
            <a:prstGeom prst="arc">
              <a:avLst>
                <a:gd fmla="val 16200000" name="adj1"/>
                <a:gd fmla="val 0" name="adj2"/>
              </a:avLst>
            </a:prstGeom>
            <a:noFill/>
            <a:ln cap="flat" cmpd="sng" w="12700">
              <a:solidFill>
                <a:srgbClr val="262626"/>
              </a:solidFill>
              <a:prstDash val="dash"/>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02" name="Google Shape;502;p22"/>
            <p:cNvSpPr/>
            <p:nvPr/>
          </p:nvSpPr>
          <p:spPr>
            <a:xfrm flipH="1" rot="-5400000">
              <a:off x="7313284" y="3060949"/>
              <a:ext cx="1788312" cy="1701520"/>
            </a:xfrm>
            <a:prstGeom prst="arc">
              <a:avLst>
                <a:gd fmla="val 16200000" name="adj1"/>
                <a:gd fmla="val 0" name="adj2"/>
              </a:avLst>
            </a:prstGeom>
            <a:noFill/>
            <a:ln cap="flat" cmpd="sng" w="12700">
              <a:solidFill>
                <a:srgbClr val="262626"/>
              </a:solidFill>
              <a:prstDash val="dash"/>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03" name="Google Shape;503;p22"/>
            <p:cNvSpPr/>
            <p:nvPr/>
          </p:nvSpPr>
          <p:spPr>
            <a:xfrm rot="5400000">
              <a:off x="7299323" y="3060949"/>
              <a:ext cx="1788312" cy="1701520"/>
            </a:xfrm>
            <a:prstGeom prst="arc">
              <a:avLst>
                <a:gd fmla="val 16200000" name="adj1"/>
                <a:gd fmla="val 0" name="adj2"/>
              </a:avLst>
            </a:prstGeom>
            <a:noFill/>
            <a:ln cap="flat" cmpd="sng" w="12700">
              <a:solidFill>
                <a:srgbClr val="262626"/>
              </a:solidFill>
              <a:prstDash val="dash"/>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04" name="Google Shape;504;p22"/>
            <p:cNvSpPr/>
            <p:nvPr/>
          </p:nvSpPr>
          <p:spPr>
            <a:xfrm>
              <a:off x="736025" y="3193518"/>
              <a:ext cx="1366675" cy="1436383"/>
            </a:xfrm>
            <a:prstGeom prst="ellipse">
              <a:avLst/>
            </a:prstGeom>
            <a:solidFill>
              <a:srgbClr val="0289AE"/>
            </a:solidFill>
            <a:ln>
              <a:noFill/>
            </a:ln>
            <a:effectLst>
              <a:outerShdw blurRad="292100" rotWithShape="0" algn="ctr">
                <a:srgbClr val="000000">
                  <a:alpha val="5098"/>
                </a:srgbClr>
              </a:outerShdw>
            </a:effectLst>
          </p:spPr>
          <p:txBody>
            <a:bodyPr anchorCtr="0" anchor="b" bIns="180000" lIns="144000" spcFirstLastPara="1" rIns="144000" wrap="square" tIns="0">
              <a:noAutofit/>
            </a:bodyPr>
            <a:lstStyle/>
            <a:p>
              <a:pPr indent="0" lvl="0" marL="0" marR="0" rtl="0" algn="ctr">
                <a:lnSpc>
                  <a:spcPct val="146666"/>
                </a:lnSpc>
                <a:spcBef>
                  <a:spcPts val="0"/>
                </a:spcBef>
                <a:spcAft>
                  <a:spcPts val="0"/>
                </a:spcAft>
                <a:buNone/>
              </a:pPr>
              <a:r>
                <a:t/>
              </a:r>
              <a:endParaRPr b="1" sz="900">
                <a:solidFill>
                  <a:schemeClr val="lt1"/>
                </a:solidFill>
                <a:latin typeface="Century Gothic"/>
                <a:ea typeface="Century Gothic"/>
                <a:cs typeface="Century Gothic"/>
                <a:sym typeface="Century Gothic"/>
              </a:endParaRPr>
            </a:p>
          </p:txBody>
        </p:sp>
        <p:grpSp>
          <p:nvGrpSpPr>
            <p:cNvPr id="505" name="Google Shape;505;p22"/>
            <p:cNvGrpSpPr/>
            <p:nvPr/>
          </p:nvGrpSpPr>
          <p:grpSpPr>
            <a:xfrm>
              <a:off x="2426200" y="3193517"/>
              <a:ext cx="1374297" cy="1436383"/>
              <a:chOff x="932116" y="1340592"/>
              <a:chExt cx="403343" cy="401106"/>
            </a:xfrm>
          </p:grpSpPr>
          <p:sp>
            <p:nvSpPr>
              <p:cNvPr id="506" name="Google Shape;506;p22"/>
              <p:cNvSpPr/>
              <p:nvPr/>
            </p:nvSpPr>
            <p:spPr>
              <a:xfrm>
                <a:off x="932116" y="1340592"/>
                <a:ext cx="401106" cy="401106"/>
              </a:xfrm>
              <a:prstGeom prst="ellipse">
                <a:avLst/>
              </a:prstGeom>
              <a:solidFill>
                <a:srgbClr val="06677F"/>
              </a:solidFill>
              <a:ln>
                <a:noFill/>
              </a:ln>
              <a:effectLst>
                <a:outerShdw blurRad="292100" rotWithShape="0" algn="ctr">
                  <a:srgbClr val="000000">
                    <a:alpha val="5098"/>
                  </a:srgbClr>
                </a:outerShdw>
              </a:effectLst>
            </p:spPr>
            <p:txBody>
              <a:bodyPr anchorCtr="0" anchor="b" bIns="180000" lIns="144000" spcFirstLastPara="1" rIns="144000" wrap="square" tIns="0">
                <a:noAutofit/>
              </a:bodyPr>
              <a:lstStyle/>
              <a:p>
                <a:pPr indent="0" lvl="0" marL="0" marR="0" rtl="0" algn="ctr">
                  <a:lnSpc>
                    <a:spcPct val="146666"/>
                  </a:lnSpc>
                  <a:spcBef>
                    <a:spcPts val="0"/>
                  </a:spcBef>
                  <a:spcAft>
                    <a:spcPts val="0"/>
                  </a:spcAft>
                  <a:buNone/>
                </a:pPr>
                <a:r>
                  <a:t/>
                </a:r>
                <a:endParaRPr b="1" sz="900">
                  <a:solidFill>
                    <a:schemeClr val="lt1"/>
                  </a:solidFill>
                  <a:latin typeface="Century Gothic"/>
                  <a:ea typeface="Century Gothic"/>
                  <a:cs typeface="Century Gothic"/>
                  <a:sym typeface="Century Gothic"/>
                </a:endParaRPr>
              </a:p>
            </p:txBody>
          </p:sp>
          <p:sp>
            <p:nvSpPr>
              <p:cNvPr id="507" name="Google Shape;507;p22"/>
              <p:cNvSpPr/>
              <p:nvPr/>
            </p:nvSpPr>
            <p:spPr>
              <a:xfrm rot="10800000">
                <a:off x="934353" y="1340592"/>
                <a:ext cx="401106" cy="401106"/>
              </a:xfrm>
              <a:prstGeom prst="donut">
                <a:avLst>
                  <a:gd fmla="val 9078" name="adj"/>
                </a:avLst>
              </a:prstGeom>
              <a:solidFill>
                <a:srgbClr val="06677F"/>
              </a:solidFill>
              <a:ln>
                <a:noFill/>
              </a:ln>
              <a:effectLst>
                <a:outerShdw blurRad="292100" rotWithShape="0" algn="ctr">
                  <a:srgbClr val="000000">
                    <a:alpha val="5098"/>
                  </a:srgbClr>
                </a:outerShdw>
              </a:effectLst>
            </p:spPr>
            <p:txBody>
              <a:bodyPr anchorCtr="0" anchor="b" bIns="180000" lIns="144000" spcFirstLastPara="1" rIns="144000" wrap="square" tIns="0">
                <a:noAutofit/>
              </a:bodyPr>
              <a:lstStyle/>
              <a:p>
                <a:pPr indent="0" lvl="0" marL="0" marR="0" rtl="0" algn="ctr">
                  <a:lnSpc>
                    <a:spcPct val="146666"/>
                  </a:lnSpc>
                  <a:spcBef>
                    <a:spcPts val="0"/>
                  </a:spcBef>
                  <a:spcAft>
                    <a:spcPts val="0"/>
                  </a:spcAft>
                  <a:buNone/>
                </a:pPr>
                <a:r>
                  <a:t/>
                </a:r>
                <a:endParaRPr b="1" sz="900">
                  <a:solidFill>
                    <a:schemeClr val="lt1"/>
                  </a:solidFill>
                  <a:latin typeface="Century Gothic"/>
                  <a:ea typeface="Century Gothic"/>
                  <a:cs typeface="Century Gothic"/>
                  <a:sym typeface="Century Gothic"/>
                </a:endParaRPr>
              </a:p>
            </p:txBody>
          </p:sp>
        </p:grpSp>
        <p:sp>
          <p:nvSpPr>
            <p:cNvPr id="508" name="Google Shape;508;p22"/>
            <p:cNvSpPr/>
            <p:nvPr/>
          </p:nvSpPr>
          <p:spPr>
            <a:xfrm>
              <a:off x="4121612" y="3193517"/>
              <a:ext cx="1366675" cy="1436383"/>
            </a:xfrm>
            <a:prstGeom prst="ellipse">
              <a:avLst/>
            </a:prstGeom>
            <a:solidFill>
              <a:srgbClr val="62A844"/>
            </a:solidFill>
            <a:ln>
              <a:noFill/>
            </a:ln>
            <a:effectLst>
              <a:outerShdw blurRad="292100" rotWithShape="0" algn="ctr">
                <a:srgbClr val="000000">
                  <a:alpha val="5098"/>
                </a:srgbClr>
              </a:outerShdw>
            </a:effectLst>
          </p:spPr>
          <p:txBody>
            <a:bodyPr anchorCtr="0" anchor="b" bIns="180000" lIns="144000" spcFirstLastPara="1" rIns="144000" wrap="square" tIns="0">
              <a:noAutofit/>
            </a:bodyPr>
            <a:lstStyle/>
            <a:p>
              <a:pPr indent="0" lvl="0" marL="0" marR="0" rtl="0" algn="ctr">
                <a:lnSpc>
                  <a:spcPct val="146666"/>
                </a:lnSpc>
                <a:spcBef>
                  <a:spcPts val="0"/>
                </a:spcBef>
                <a:spcAft>
                  <a:spcPts val="0"/>
                </a:spcAft>
                <a:buNone/>
              </a:pPr>
              <a:r>
                <a:t/>
              </a:r>
              <a:endParaRPr b="1" sz="900">
                <a:solidFill>
                  <a:schemeClr val="lt1"/>
                </a:solidFill>
                <a:latin typeface="Century Gothic"/>
                <a:ea typeface="Century Gothic"/>
                <a:cs typeface="Century Gothic"/>
                <a:sym typeface="Century Gothic"/>
              </a:endParaRPr>
            </a:p>
          </p:txBody>
        </p:sp>
        <p:sp>
          <p:nvSpPr>
            <p:cNvPr id="509" name="Google Shape;509;p22"/>
            <p:cNvSpPr/>
            <p:nvPr/>
          </p:nvSpPr>
          <p:spPr>
            <a:xfrm>
              <a:off x="5817024" y="3193517"/>
              <a:ext cx="1366675" cy="1436383"/>
            </a:xfrm>
            <a:prstGeom prst="ellipse">
              <a:avLst/>
            </a:prstGeom>
            <a:solidFill>
              <a:srgbClr val="3D8241"/>
            </a:solidFill>
            <a:ln>
              <a:noFill/>
            </a:ln>
            <a:effectLst>
              <a:outerShdw blurRad="292100" rotWithShape="0" algn="ctr">
                <a:srgbClr val="000000">
                  <a:alpha val="5098"/>
                </a:srgbClr>
              </a:outerShdw>
            </a:effectLst>
          </p:spPr>
          <p:txBody>
            <a:bodyPr anchorCtr="0" anchor="b" bIns="180000" lIns="144000" spcFirstLastPara="1" rIns="144000" wrap="square" tIns="0">
              <a:noAutofit/>
            </a:bodyPr>
            <a:lstStyle/>
            <a:p>
              <a:pPr indent="0" lvl="0" marL="0" marR="0" rtl="0" algn="ctr">
                <a:lnSpc>
                  <a:spcPct val="146666"/>
                </a:lnSpc>
                <a:spcBef>
                  <a:spcPts val="0"/>
                </a:spcBef>
                <a:spcAft>
                  <a:spcPts val="0"/>
                </a:spcAft>
                <a:buNone/>
              </a:pPr>
              <a:r>
                <a:t/>
              </a:r>
              <a:endParaRPr b="1" sz="900">
                <a:solidFill>
                  <a:schemeClr val="lt1"/>
                </a:solidFill>
                <a:latin typeface="Century Gothic"/>
                <a:ea typeface="Century Gothic"/>
                <a:cs typeface="Century Gothic"/>
                <a:sym typeface="Century Gothic"/>
              </a:endParaRPr>
            </a:p>
          </p:txBody>
        </p:sp>
        <p:sp>
          <p:nvSpPr>
            <p:cNvPr id="510" name="Google Shape;510;p22"/>
            <p:cNvSpPr/>
            <p:nvPr/>
          </p:nvSpPr>
          <p:spPr>
            <a:xfrm>
              <a:off x="7512436" y="3193517"/>
              <a:ext cx="1366675" cy="1436383"/>
            </a:xfrm>
            <a:prstGeom prst="ellipse">
              <a:avLst/>
            </a:prstGeom>
            <a:solidFill>
              <a:srgbClr val="EABB22"/>
            </a:solidFill>
            <a:ln>
              <a:noFill/>
            </a:ln>
            <a:effectLst>
              <a:outerShdw blurRad="292100" rotWithShape="0" algn="ctr">
                <a:srgbClr val="000000">
                  <a:alpha val="5098"/>
                </a:srgbClr>
              </a:outerShdw>
            </a:effectLst>
          </p:spPr>
          <p:txBody>
            <a:bodyPr anchorCtr="0" anchor="b" bIns="180000" lIns="144000" spcFirstLastPara="1" rIns="144000" wrap="square" tIns="0">
              <a:noAutofit/>
            </a:bodyPr>
            <a:lstStyle/>
            <a:p>
              <a:pPr indent="0" lvl="0" marL="0" marR="0" rtl="0" algn="ctr">
                <a:lnSpc>
                  <a:spcPct val="146666"/>
                </a:lnSpc>
                <a:spcBef>
                  <a:spcPts val="0"/>
                </a:spcBef>
                <a:spcAft>
                  <a:spcPts val="0"/>
                </a:spcAft>
                <a:buNone/>
              </a:pPr>
              <a:r>
                <a:t/>
              </a:r>
              <a:endParaRPr b="1" sz="900">
                <a:solidFill>
                  <a:schemeClr val="lt1"/>
                </a:solidFill>
                <a:latin typeface="Century Gothic"/>
                <a:ea typeface="Century Gothic"/>
                <a:cs typeface="Century Gothic"/>
                <a:sym typeface="Century Gothic"/>
              </a:endParaRPr>
            </a:p>
          </p:txBody>
        </p:sp>
      </p:grpSp>
      <p:grpSp>
        <p:nvGrpSpPr>
          <p:cNvPr id="511" name="Google Shape;511;p22"/>
          <p:cNvGrpSpPr/>
          <p:nvPr/>
        </p:nvGrpSpPr>
        <p:grpSpPr>
          <a:xfrm>
            <a:off x="6302827" y="996684"/>
            <a:ext cx="924467" cy="5002484"/>
            <a:chOff x="5426259" y="996684"/>
            <a:chExt cx="1172621" cy="5002484"/>
          </a:xfrm>
        </p:grpSpPr>
        <p:cxnSp>
          <p:nvCxnSpPr>
            <p:cNvPr id="512" name="Google Shape;512;p22"/>
            <p:cNvCxnSpPr/>
            <p:nvPr/>
          </p:nvCxnSpPr>
          <p:spPr>
            <a:xfrm rot="10800000">
              <a:off x="5426259" y="996684"/>
              <a:ext cx="1123230" cy="0"/>
            </a:xfrm>
            <a:prstGeom prst="straightConnector1">
              <a:avLst/>
            </a:prstGeom>
            <a:noFill/>
            <a:ln cap="flat" cmpd="sng" w="12700">
              <a:solidFill>
                <a:srgbClr val="262626"/>
              </a:solidFill>
              <a:prstDash val="dash"/>
              <a:miter lim="8000"/>
              <a:headEnd len="sm" w="sm" type="none"/>
              <a:tailEnd len="sm" w="sm" type="none"/>
            </a:ln>
          </p:spPr>
        </p:cxnSp>
        <p:cxnSp>
          <p:nvCxnSpPr>
            <p:cNvPr id="513" name="Google Shape;513;p22"/>
            <p:cNvCxnSpPr/>
            <p:nvPr/>
          </p:nvCxnSpPr>
          <p:spPr>
            <a:xfrm rot="10800000">
              <a:off x="5554880" y="2247305"/>
              <a:ext cx="1044000" cy="0"/>
            </a:xfrm>
            <a:prstGeom prst="straightConnector1">
              <a:avLst/>
            </a:prstGeom>
            <a:noFill/>
            <a:ln cap="flat" cmpd="sng" w="12700">
              <a:solidFill>
                <a:srgbClr val="262626"/>
              </a:solidFill>
              <a:prstDash val="dash"/>
              <a:miter lim="8000"/>
              <a:headEnd len="sm" w="sm" type="none"/>
              <a:tailEnd len="sm" w="sm" type="none"/>
            </a:ln>
          </p:spPr>
        </p:cxnSp>
        <p:cxnSp>
          <p:nvCxnSpPr>
            <p:cNvPr id="514" name="Google Shape;514;p22"/>
            <p:cNvCxnSpPr/>
            <p:nvPr/>
          </p:nvCxnSpPr>
          <p:spPr>
            <a:xfrm rot="10800000">
              <a:off x="5426259" y="3497926"/>
              <a:ext cx="1123230" cy="0"/>
            </a:xfrm>
            <a:prstGeom prst="straightConnector1">
              <a:avLst/>
            </a:prstGeom>
            <a:noFill/>
            <a:ln cap="flat" cmpd="sng" w="12700">
              <a:solidFill>
                <a:srgbClr val="262626"/>
              </a:solidFill>
              <a:prstDash val="dash"/>
              <a:miter lim="8000"/>
              <a:headEnd len="sm" w="sm" type="none"/>
              <a:tailEnd len="sm" w="sm" type="none"/>
            </a:ln>
          </p:spPr>
        </p:cxnSp>
        <p:cxnSp>
          <p:nvCxnSpPr>
            <p:cNvPr id="515" name="Google Shape;515;p22"/>
            <p:cNvCxnSpPr/>
            <p:nvPr/>
          </p:nvCxnSpPr>
          <p:spPr>
            <a:xfrm rot="10800000">
              <a:off x="5554880" y="4748547"/>
              <a:ext cx="1044000" cy="0"/>
            </a:xfrm>
            <a:prstGeom prst="straightConnector1">
              <a:avLst/>
            </a:prstGeom>
            <a:noFill/>
            <a:ln cap="flat" cmpd="sng" w="12700">
              <a:solidFill>
                <a:srgbClr val="262626"/>
              </a:solidFill>
              <a:prstDash val="dash"/>
              <a:miter lim="8000"/>
              <a:headEnd len="sm" w="sm" type="none"/>
              <a:tailEnd len="sm" w="sm" type="none"/>
            </a:ln>
          </p:spPr>
        </p:cxnSp>
        <p:cxnSp>
          <p:nvCxnSpPr>
            <p:cNvPr id="516" name="Google Shape;516;p22"/>
            <p:cNvCxnSpPr/>
            <p:nvPr/>
          </p:nvCxnSpPr>
          <p:spPr>
            <a:xfrm rot="10800000">
              <a:off x="5426259" y="5999168"/>
              <a:ext cx="1123230" cy="0"/>
            </a:xfrm>
            <a:prstGeom prst="straightConnector1">
              <a:avLst/>
            </a:prstGeom>
            <a:noFill/>
            <a:ln cap="flat" cmpd="sng" w="12700">
              <a:solidFill>
                <a:srgbClr val="262626"/>
              </a:solidFill>
              <a:prstDash val="dash"/>
              <a:miter lim="8000"/>
              <a:headEnd len="sm" w="sm" type="none"/>
              <a:tailEnd len="sm" w="sm" type="none"/>
            </a:ln>
          </p:spPr>
        </p:cxnSp>
      </p:grpSp>
      <p:sp>
        <p:nvSpPr>
          <p:cNvPr id="517" name="Google Shape;517;p22"/>
          <p:cNvSpPr txBox="1"/>
          <p:nvPr/>
        </p:nvSpPr>
        <p:spPr>
          <a:xfrm>
            <a:off x="7289756" y="90628"/>
            <a:ext cx="4151700" cy="1952400"/>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b="1" lang="en-US" sz="2000">
                <a:solidFill>
                  <a:srgbClr val="0289AE"/>
                </a:solidFill>
                <a:latin typeface="Calibri"/>
                <a:ea typeface="Calibri"/>
                <a:cs typeface="Calibri"/>
                <a:sym typeface="Calibri"/>
              </a:rPr>
              <a:t>Qué son los datos del sector hotelero</a:t>
            </a:r>
            <a:r>
              <a:rPr lang="en-US" sz="2000">
                <a:solidFill>
                  <a:srgbClr val="262626"/>
                </a:solidFill>
                <a:latin typeface="Calibri"/>
                <a:ea typeface="Calibri"/>
                <a:cs typeface="Calibri"/>
                <a:sym typeface="Calibri"/>
              </a:rPr>
              <a:t>: </a:t>
            </a:r>
            <a:r>
              <a:rPr lang="en-US" sz="1900">
                <a:solidFill>
                  <a:srgbClr val="262626"/>
                </a:solidFill>
                <a:latin typeface="Calibri"/>
                <a:ea typeface="Calibri"/>
                <a:cs typeface="Calibri"/>
                <a:sym typeface="Calibri"/>
              </a:rPr>
              <a:t>información que se puede contabilizar, medir o clasificar procedente de sistemas de gestión hotelera (PMS), puntos de venta (POS), turnos de trabajo y registros de residuos</a:t>
            </a:r>
            <a:endParaRPr sz="1300"/>
          </a:p>
        </p:txBody>
      </p:sp>
      <p:sp>
        <p:nvSpPr>
          <p:cNvPr id="518" name="Google Shape;518;p22"/>
          <p:cNvSpPr txBox="1"/>
          <p:nvPr/>
        </p:nvSpPr>
        <p:spPr>
          <a:xfrm>
            <a:off x="514475" y="303575"/>
            <a:ext cx="43710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Resumen de la unidad 1: lo que ha aprendido:</a:t>
            </a:r>
            <a:br>
              <a:rPr b="1" lang="en-US" sz="3400">
                <a:solidFill>
                  <a:srgbClr val="262626"/>
                </a:solidFill>
                <a:latin typeface="Calibri"/>
                <a:ea typeface="Calibri"/>
                <a:cs typeface="Calibri"/>
                <a:sym typeface="Calibri"/>
              </a:rPr>
            </a:br>
            <a:endParaRPr b="1" sz="3400">
              <a:solidFill>
                <a:srgbClr val="262626"/>
              </a:solidFill>
              <a:latin typeface="Calibri"/>
              <a:ea typeface="Calibri"/>
              <a:cs typeface="Calibri"/>
              <a:sym typeface="Calibri"/>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519" name="Google Shape;519;p22"/>
          <p:cNvCxnSpPr/>
          <p:nvPr/>
        </p:nvCxnSpPr>
        <p:spPr>
          <a:xfrm>
            <a:off x="0" y="1762364"/>
            <a:ext cx="4815840" cy="0"/>
          </a:xfrm>
          <a:prstGeom prst="straightConnector1">
            <a:avLst/>
          </a:prstGeom>
          <a:noFill/>
          <a:ln cap="flat" cmpd="sng" w="34925">
            <a:solidFill>
              <a:srgbClr val="62A844"/>
            </a:solidFill>
            <a:prstDash val="dot"/>
            <a:miter lim="8000"/>
            <a:headEnd len="sm" w="sm" type="none"/>
            <a:tailEnd len="sm" w="sm" type="none"/>
          </a:ln>
        </p:spPr>
      </p:cxnSp>
      <p:sp>
        <p:nvSpPr>
          <p:cNvPr id="520" name="Google Shape;520;p22"/>
          <p:cNvSpPr txBox="1"/>
          <p:nvPr/>
        </p:nvSpPr>
        <p:spPr>
          <a:xfrm>
            <a:off x="7339147" y="2052551"/>
            <a:ext cx="4151700" cy="1015200"/>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b="1" lang="en-US" sz="2000">
                <a:solidFill>
                  <a:srgbClr val="06677F"/>
                </a:solidFill>
                <a:latin typeface="Calibri"/>
                <a:ea typeface="Calibri"/>
                <a:cs typeface="Calibri"/>
                <a:sym typeface="Calibri"/>
              </a:rPr>
              <a:t>KPI clave</a:t>
            </a:r>
            <a:r>
              <a:rPr lang="en-US" sz="2000">
                <a:solidFill>
                  <a:srgbClr val="262626"/>
                </a:solidFill>
                <a:latin typeface="Calibri"/>
                <a:ea typeface="Calibri"/>
                <a:cs typeface="Calibri"/>
                <a:sym typeface="Calibri"/>
              </a:rPr>
              <a:t>: </a:t>
            </a:r>
            <a:r>
              <a:rPr lang="en-US" sz="1900">
                <a:solidFill>
                  <a:srgbClr val="262626"/>
                </a:solidFill>
                <a:latin typeface="Calibri"/>
                <a:ea typeface="Calibri"/>
                <a:cs typeface="Calibri"/>
                <a:sym typeface="Calibri"/>
              </a:rPr>
              <a:t>% de ocupación, ADR, RevPAR, gasto medio por comensal, desperdicio de alimentos por comensal</a:t>
            </a:r>
            <a:endParaRPr sz="1300"/>
          </a:p>
        </p:txBody>
      </p:sp>
      <p:sp>
        <p:nvSpPr>
          <p:cNvPr id="521" name="Google Shape;521;p22"/>
          <p:cNvSpPr txBox="1"/>
          <p:nvPr/>
        </p:nvSpPr>
        <p:spPr>
          <a:xfrm>
            <a:off x="7339147" y="3286233"/>
            <a:ext cx="4151700" cy="1322100"/>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b="1" lang="en-US" sz="2000">
                <a:solidFill>
                  <a:srgbClr val="62A844"/>
                </a:solidFill>
                <a:latin typeface="Calibri"/>
                <a:ea typeface="Calibri"/>
                <a:cs typeface="Calibri"/>
                <a:sym typeface="Calibri"/>
              </a:rPr>
              <a:t>Aplicación en la práctica</a:t>
            </a:r>
            <a:r>
              <a:rPr lang="en-US" sz="2000">
                <a:solidFill>
                  <a:srgbClr val="262626"/>
                </a:solidFill>
                <a:latin typeface="Calibri"/>
                <a:ea typeface="Calibri"/>
                <a:cs typeface="Calibri"/>
                <a:sym typeface="Calibri"/>
              </a:rPr>
              <a:t>: </a:t>
            </a:r>
            <a:r>
              <a:rPr lang="en-US" sz="1900">
                <a:solidFill>
                  <a:srgbClr val="262626"/>
                </a:solidFill>
                <a:latin typeface="Calibri"/>
                <a:ea typeface="Calibri"/>
                <a:cs typeface="Calibri"/>
                <a:sym typeface="Calibri"/>
              </a:rPr>
              <a:t>los informes hoteleros europeos utilizan estos mismos KPI para definir los precios y las operaciones</a:t>
            </a:r>
            <a:endParaRPr sz="1300"/>
          </a:p>
        </p:txBody>
      </p:sp>
      <p:sp>
        <p:nvSpPr>
          <p:cNvPr id="522" name="Google Shape;522;p22"/>
          <p:cNvSpPr txBox="1"/>
          <p:nvPr/>
        </p:nvSpPr>
        <p:spPr>
          <a:xfrm>
            <a:off x="7366817" y="4550875"/>
            <a:ext cx="4651800" cy="1322100"/>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b="1" lang="en-US" sz="2000">
                <a:solidFill>
                  <a:srgbClr val="3D8241"/>
                </a:solidFill>
                <a:latin typeface="Calibri"/>
                <a:ea typeface="Calibri"/>
                <a:cs typeface="Calibri"/>
                <a:sym typeface="Calibri"/>
              </a:rPr>
              <a:t>La calidad de los datos importa</a:t>
            </a:r>
            <a:r>
              <a:rPr lang="en-US" sz="2000">
                <a:solidFill>
                  <a:srgbClr val="262626"/>
                </a:solidFill>
                <a:latin typeface="Calibri"/>
                <a:ea typeface="Calibri"/>
                <a:cs typeface="Calibri"/>
                <a:sym typeface="Calibri"/>
              </a:rPr>
              <a:t>: </a:t>
            </a:r>
            <a:r>
              <a:rPr lang="en-US" sz="1900">
                <a:solidFill>
                  <a:srgbClr val="262626"/>
                </a:solidFill>
                <a:latin typeface="Calibri"/>
                <a:ea typeface="Calibri"/>
                <a:cs typeface="Calibri"/>
                <a:sym typeface="Calibri"/>
              </a:rPr>
              <a:t>«Si entran datos erróneos, salen datos erróneos» (garbage in, garbage out): valores faltantes, duplicados, cifras imposibles</a:t>
            </a:r>
            <a:endParaRPr sz="1300"/>
          </a:p>
        </p:txBody>
      </p:sp>
      <p:sp>
        <p:nvSpPr>
          <p:cNvPr id="523" name="Google Shape;523;p22"/>
          <p:cNvSpPr txBox="1"/>
          <p:nvPr/>
        </p:nvSpPr>
        <p:spPr>
          <a:xfrm>
            <a:off x="7377389" y="5804297"/>
            <a:ext cx="4247400" cy="1015200"/>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b="1" lang="en-US" sz="2000">
                <a:solidFill>
                  <a:srgbClr val="EABB22"/>
                </a:solidFill>
                <a:latin typeface="Calibri"/>
                <a:ea typeface="Calibri"/>
                <a:cs typeface="Calibri"/>
                <a:sym typeface="Calibri"/>
              </a:rPr>
              <a:t>Comprobación de errores</a:t>
            </a:r>
            <a:r>
              <a:rPr lang="en-US" sz="2000">
                <a:solidFill>
                  <a:srgbClr val="262626"/>
                </a:solidFill>
                <a:latin typeface="Calibri"/>
                <a:ea typeface="Calibri"/>
                <a:cs typeface="Calibri"/>
                <a:sym typeface="Calibri"/>
              </a:rPr>
              <a:t>: </a:t>
            </a:r>
            <a:r>
              <a:rPr lang="en-US" sz="1900">
                <a:solidFill>
                  <a:srgbClr val="262626"/>
                </a:solidFill>
                <a:latin typeface="Calibri"/>
                <a:ea typeface="Calibri"/>
                <a:cs typeface="Calibri"/>
                <a:sym typeface="Calibri"/>
              </a:rPr>
              <a:t>practica a detectar problemas en tablas de datos reales de hoteles</a:t>
            </a:r>
            <a:endParaRPr sz="1300"/>
          </a:p>
        </p:txBody>
      </p:sp>
      <p:sp>
        <p:nvSpPr>
          <p:cNvPr id="524" name="Google Shape;524;p22"/>
          <p:cNvSpPr txBox="1"/>
          <p:nvPr/>
        </p:nvSpPr>
        <p:spPr>
          <a:xfrm>
            <a:off x="5434339" y="1949792"/>
            <a:ext cx="710713" cy="851261"/>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02</a:t>
            </a:r>
            <a:endParaRPr/>
          </a:p>
        </p:txBody>
      </p:sp>
      <p:sp>
        <p:nvSpPr>
          <p:cNvPr id="525" name="Google Shape;525;p22"/>
          <p:cNvSpPr txBox="1"/>
          <p:nvPr/>
        </p:nvSpPr>
        <p:spPr>
          <a:xfrm>
            <a:off x="5434339" y="3197111"/>
            <a:ext cx="710713" cy="851261"/>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03</a:t>
            </a:r>
            <a:endParaRPr/>
          </a:p>
        </p:txBody>
      </p:sp>
      <p:sp>
        <p:nvSpPr>
          <p:cNvPr id="526" name="Google Shape;526;p22"/>
          <p:cNvSpPr txBox="1"/>
          <p:nvPr/>
        </p:nvSpPr>
        <p:spPr>
          <a:xfrm>
            <a:off x="5434339" y="4444430"/>
            <a:ext cx="710713" cy="851261"/>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04</a:t>
            </a:r>
            <a:endParaRPr/>
          </a:p>
        </p:txBody>
      </p:sp>
      <p:sp>
        <p:nvSpPr>
          <p:cNvPr id="527" name="Google Shape;527;p22"/>
          <p:cNvSpPr txBox="1"/>
          <p:nvPr/>
        </p:nvSpPr>
        <p:spPr>
          <a:xfrm>
            <a:off x="5434339" y="5691749"/>
            <a:ext cx="710713" cy="851261"/>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05</a:t>
            </a:r>
            <a:endParaRPr/>
          </a:p>
        </p:txBody>
      </p:sp>
      <p:sp>
        <p:nvSpPr>
          <p:cNvPr id="528" name="Google Shape;528;p22"/>
          <p:cNvSpPr/>
          <p:nvPr/>
        </p:nvSpPr>
        <p:spPr>
          <a:xfrm flipH="1">
            <a:off x="591181" y="2052551"/>
            <a:ext cx="4034839" cy="163121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289AE"/>
                </a:solidFill>
                <a:latin typeface="Calibri"/>
                <a:ea typeface="Calibri"/>
                <a:cs typeface="Calibri"/>
                <a:sym typeface="Calibri"/>
              </a:rPr>
              <a:t>CONEXIÓN ECOSMART:</a:t>
            </a:r>
            <a:br>
              <a:rPr b="1" lang="en-US" sz="1800">
                <a:solidFill>
                  <a:srgbClr val="262626"/>
                </a:solidFill>
                <a:latin typeface="Calibri"/>
                <a:ea typeface="Calibri"/>
                <a:cs typeface="Calibri"/>
                <a:sym typeface="Calibri"/>
              </a:rPr>
            </a:br>
            <a:br>
              <a:rPr lang="en-US" sz="800">
                <a:solidFill>
                  <a:srgbClr val="262626"/>
                </a:solidFill>
                <a:latin typeface="Calibri"/>
                <a:ea typeface="Calibri"/>
                <a:cs typeface="Calibri"/>
                <a:sym typeface="Calibri"/>
              </a:rPr>
            </a:br>
            <a:r>
              <a:rPr i="1" lang="en-US" sz="1800">
                <a:solidFill>
                  <a:srgbClr val="262626"/>
                </a:solidFill>
                <a:latin typeface="Calibri"/>
                <a:ea typeface="Calibri"/>
                <a:cs typeface="Calibri"/>
                <a:sym typeface="Calibri"/>
              </a:rPr>
              <a:t>Un mejor uso de los datos favorece </a:t>
            </a:r>
            <a:r>
              <a:rPr b="1" i="1" lang="en-US" sz="1800">
                <a:solidFill>
                  <a:srgbClr val="262626"/>
                </a:solidFill>
                <a:latin typeface="Calibri"/>
                <a:ea typeface="Calibri"/>
                <a:cs typeface="Calibri"/>
                <a:sym typeface="Calibri"/>
              </a:rPr>
              <a:t>un uso más inteligente de los recursos </a:t>
            </a:r>
            <a:r>
              <a:rPr i="1" lang="en-US" sz="1800">
                <a:solidFill>
                  <a:srgbClr val="262626"/>
                </a:solidFill>
                <a:latin typeface="Calibri"/>
                <a:ea typeface="Calibri"/>
                <a:cs typeface="Calibri"/>
                <a:sym typeface="Calibri"/>
              </a:rPr>
              <a:t>y </a:t>
            </a:r>
            <a:r>
              <a:rPr b="1" i="1" lang="en-US" sz="1800">
                <a:solidFill>
                  <a:srgbClr val="262626"/>
                </a:solidFill>
                <a:latin typeface="Calibri"/>
                <a:ea typeface="Calibri"/>
                <a:cs typeface="Calibri"/>
                <a:sym typeface="Calibri"/>
              </a:rPr>
              <a:t>mejora la experiencia de los huéspedes </a:t>
            </a:r>
            <a:r>
              <a:rPr i="1" lang="en-US" sz="1800">
                <a:solidFill>
                  <a:srgbClr val="262626"/>
                </a:solidFill>
                <a:latin typeface="Calibri"/>
                <a:ea typeface="Calibri"/>
                <a:cs typeface="Calibri"/>
                <a:sym typeface="Calibri"/>
              </a:rPr>
              <a:t>(</a:t>
            </a:r>
            <a:r>
              <a:rPr lang="en-US" sz="1800">
                <a:solidFill>
                  <a:srgbClr val="262626"/>
                </a:solidFill>
                <a:latin typeface="Calibri"/>
                <a:ea typeface="Calibri"/>
                <a:cs typeface="Calibri"/>
                <a:sym typeface="Calibri"/>
              </a:rPr>
              <a:t>Mews, 2025; STR, 2024; UNESCO-UNEVOC, 2024)</a:t>
            </a:r>
            <a:endParaRPr sz="1800">
              <a:solidFill>
                <a:srgbClr val="262626"/>
              </a:solidFill>
              <a:latin typeface="Calibri"/>
              <a:ea typeface="Calibri"/>
              <a:cs typeface="Calibri"/>
              <a:sym typeface="Calibri"/>
            </a:endParaRPr>
          </a:p>
        </p:txBody>
      </p:sp>
      <p:sp>
        <p:nvSpPr>
          <p:cNvPr id="529" name="Google Shape;529;p22"/>
          <p:cNvSpPr txBox="1"/>
          <p:nvPr/>
        </p:nvSpPr>
        <p:spPr>
          <a:xfrm>
            <a:off x="5434339" y="702473"/>
            <a:ext cx="710713" cy="851261"/>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01</a:t>
            </a:r>
            <a:endParaRPr/>
          </a:p>
        </p:txBody>
      </p:sp>
      <p:pic>
        <p:nvPicPr>
          <p:cNvPr id="530" name="Google Shape;530;p22"/>
          <p:cNvPicPr preferRelativeResize="0"/>
          <p:nvPr/>
        </p:nvPicPr>
        <p:blipFill>
          <a:blip r:embed="rId3">
            <a:alphaModFix/>
          </a:blip>
          <a:stretch>
            <a:fillRect/>
          </a:stretch>
        </p:blipFill>
        <p:spPr>
          <a:xfrm>
            <a:off x="-138104" y="3766568"/>
            <a:ext cx="5023574" cy="3196207"/>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5" name="Shape 535"/>
        <p:cNvGrpSpPr/>
        <p:nvPr/>
      </p:nvGrpSpPr>
      <p:grpSpPr>
        <a:xfrm>
          <a:off x="0" y="0"/>
          <a:ext cx="0" cy="0"/>
          <a:chOff x="0" y="0"/>
          <a:chExt cx="0" cy="0"/>
        </a:xfrm>
      </p:grpSpPr>
      <p:sp>
        <p:nvSpPr>
          <p:cNvPr id="536" name="Google Shape;536;p23"/>
          <p:cNvSpPr/>
          <p:nvPr/>
        </p:nvSpPr>
        <p:spPr>
          <a:xfrm rot="10800000">
            <a:off x="0" y="0"/>
            <a:ext cx="12185500" cy="1538260"/>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Calibri"/>
              <a:ea typeface="Calibri"/>
              <a:cs typeface="Calibri"/>
              <a:sym typeface="Calibri"/>
            </a:endParaRPr>
          </a:p>
        </p:txBody>
      </p:sp>
      <p:pic>
        <p:nvPicPr>
          <p:cNvPr id="537" name="Google Shape;537;p23"/>
          <p:cNvPicPr preferRelativeResize="0"/>
          <p:nvPr/>
        </p:nvPicPr>
        <p:blipFill>
          <a:blip r:embed="rId3">
            <a:alphaModFix/>
          </a:blip>
          <a:stretch>
            <a:fillRect/>
          </a:stretch>
        </p:blipFill>
        <p:spPr>
          <a:xfrm>
            <a:off x="6695750" y="-3"/>
            <a:ext cx="5496249" cy="3095975"/>
          </a:xfrm>
          <a:prstGeom prst="rect">
            <a:avLst/>
          </a:prstGeom>
          <a:noFill/>
          <a:ln>
            <a:noFill/>
          </a:ln>
        </p:spPr>
      </p:pic>
      <p:sp>
        <p:nvSpPr>
          <p:cNvPr id="538" name="Google Shape;538;p23"/>
          <p:cNvSpPr txBox="1"/>
          <p:nvPr/>
        </p:nvSpPr>
        <p:spPr>
          <a:xfrm>
            <a:off x="624800" y="167375"/>
            <a:ext cx="6684300" cy="1538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chemeClr val="lt1"/>
              </a:buClr>
              <a:buSzPts val="3400"/>
              <a:buFont typeface="Arial"/>
              <a:buNone/>
            </a:pPr>
            <a:r>
              <a:rPr b="1" lang="en-US" sz="3200">
                <a:solidFill>
                  <a:schemeClr val="lt1"/>
                </a:solidFill>
                <a:latin typeface="Calibri"/>
                <a:ea typeface="Calibri"/>
                <a:cs typeface="Calibri"/>
                <a:sym typeface="Calibri"/>
              </a:rPr>
              <a:t>Más información: Los ingresos basados en datos en el sector hotelero</a:t>
            </a:r>
            <a:endParaRPr sz="1200"/>
          </a:p>
          <a:p>
            <a:pPr indent="0" lvl="0" marL="0" marR="0" rtl="0" algn="l">
              <a:lnSpc>
                <a:spcPct val="103529"/>
              </a:lnSpc>
              <a:spcBef>
                <a:spcPts val="0"/>
              </a:spcBef>
              <a:spcAft>
                <a:spcPts val="0"/>
              </a:spcAft>
              <a:buClr>
                <a:schemeClr val="dk1"/>
              </a:buClr>
              <a:buSzPts val="3400"/>
              <a:buFont typeface="Arial"/>
              <a:buNone/>
            </a:pPr>
            <a:r>
              <a:t/>
            </a:r>
            <a:endParaRPr b="1" sz="3400">
              <a:solidFill>
                <a:schemeClr val="lt1"/>
              </a:solidFill>
              <a:latin typeface="Calibri"/>
              <a:ea typeface="Calibri"/>
              <a:cs typeface="Calibri"/>
              <a:sym typeface="Calibri"/>
            </a:endParaRPr>
          </a:p>
        </p:txBody>
      </p:sp>
      <p:sp>
        <p:nvSpPr>
          <p:cNvPr id="539" name="Google Shape;539;p23"/>
          <p:cNvSpPr/>
          <p:nvPr/>
        </p:nvSpPr>
        <p:spPr>
          <a:xfrm flipH="1">
            <a:off x="586940" y="1838697"/>
            <a:ext cx="5986062" cy="372409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262626"/>
              </a:buClr>
              <a:buSzPts val="2200"/>
              <a:buFont typeface="Calibri"/>
              <a:buNone/>
            </a:pPr>
            <a:r>
              <a:rPr lang="en-US" sz="2200">
                <a:solidFill>
                  <a:srgbClr val="262626"/>
                </a:solidFill>
                <a:latin typeface="Calibri"/>
                <a:ea typeface="Calibri"/>
                <a:cs typeface="Calibri"/>
                <a:sym typeface="Calibri"/>
              </a:rPr>
              <a:t>Expedia Group. (2023). </a:t>
            </a:r>
            <a:r>
              <a:rPr i="1" lang="en-US" sz="2200">
                <a:solidFill>
                  <a:srgbClr val="262626"/>
                </a:solidFill>
                <a:latin typeface="Calibri"/>
                <a:ea typeface="Calibri"/>
                <a:cs typeface="Calibri"/>
                <a:sym typeface="Calibri"/>
              </a:rPr>
              <a:t>De lo tradicional a lo tecnológico: una mirada a la gestión de ingresos</a:t>
            </a:r>
            <a:r>
              <a:rPr lang="en-US" sz="2200">
                <a:solidFill>
                  <a:srgbClr val="262626"/>
                </a:solidFill>
                <a:latin typeface="Calibri"/>
                <a:ea typeface="Calibri"/>
                <a:cs typeface="Calibri"/>
                <a:sym typeface="Calibri"/>
              </a:rPr>
              <a:t>. Powering Travel by Expedia Group.</a:t>
            </a:r>
            <a:br>
              <a:rPr lang="en-US" sz="2200">
                <a:solidFill>
                  <a:srgbClr val="262626"/>
                </a:solidFill>
                <a:latin typeface="Calibri"/>
                <a:ea typeface="Calibri"/>
                <a:cs typeface="Calibri"/>
                <a:sym typeface="Calibri"/>
              </a:rPr>
            </a:br>
            <a:endParaRPr sz="2200">
              <a:solidFill>
                <a:srgbClr val="262626"/>
              </a:solidFill>
              <a:latin typeface="Calibri"/>
              <a:ea typeface="Calibri"/>
              <a:cs typeface="Calibri"/>
              <a:sym typeface="Calibri"/>
            </a:endParaRPr>
          </a:p>
          <a:p>
            <a:pPr indent="0" lvl="0" marL="0" marR="0" rtl="0" algn="l">
              <a:spcBef>
                <a:spcPts val="0"/>
              </a:spcBef>
              <a:spcAft>
                <a:spcPts val="0"/>
              </a:spcAft>
              <a:buClr>
                <a:srgbClr val="262626"/>
              </a:buClr>
              <a:buSzPts val="1800"/>
              <a:buFont typeface="Calibri"/>
              <a:buNone/>
            </a:pPr>
            <a:r>
              <a:rPr b="1" i="1" lang="en-US" sz="1800" u="sng">
                <a:solidFill>
                  <a:srgbClr val="262626"/>
                </a:solidFill>
                <a:latin typeface="Calibri"/>
                <a:ea typeface="Calibri"/>
                <a:cs typeface="Calibri"/>
                <a:sym typeface="Calibri"/>
                <a:hlinkClick r:id="rId4">
                  <a:extLst>
                    <a:ext uri="{A12FA001-AC4F-418D-AE19-62706E023703}">
                      <ahyp:hlinkClr val="tx"/>
                    </a:ext>
                  </a:extLst>
                </a:hlinkClick>
              </a:rPr>
              <a:t>https://open.Spotify.com/episode/1nxut1HJcLcCrIUUgsdKyO</a:t>
            </a:r>
            <a:endParaRPr b="1" i="1" sz="1800">
              <a:solidFill>
                <a:srgbClr val="262626"/>
              </a:solidFill>
              <a:latin typeface="Calibri"/>
              <a:ea typeface="Calibri"/>
              <a:cs typeface="Calibri"/>
              <a:sym typeface="Calibri"/>
            </a:endParaRPr>
          </a:p>
          <a:p>
            <a:pPr indent="0" lvl="0" marL="0" marR="0" rtl="0" algn="l">
              <a:spcBef>
                <a:spcPts val="0"/>
              </a:spcBef>
              <a:spcAft>
                <a:spcPts val="0"/>
              </a:spcAft>
              <a:buClr>
                <a:schemeClr val="dk1"/>
              </a:buClr>
              <a:buSzPts val="1800"/>
              <a:buFont typeface="Calibri"/>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Clr>
                <a:srgbClr val="262626"/>
              </a:buClr>
              <a:buSzPts val="1800"/>
              <a:buFont typeface="Calibri"/>
              <a:buNone/>
            </a:pPr>
            <a:r>
              <a:rPr lang="en-US" sz="1800">
                <a:solidFill>
                  <a:srgbClr val="262626"/>
                </a:solidFill>
                <a:latin typeface="Calibri"/>
                <a:ea typeface="Calibri"/>
                <a:cs typeface="Calibri"/>
                <a:sym typeface="Calibri"/>
              </a:rPr>
              <a:t>Este episodio de podcast analiza cómo los hoteles utilizan datos e indicadores clave de rendimiento (KPI), como la ocupación, la tarifa media diaria y el RevPAR, para fijar precios y gestionar la demanda. Ofrece una visión práctica de cómo los equipos de ingresos pasan de tomar decisiones basadas en el instinto a estrategias basadas en datos en el sector hotelero moderno</a:t>
            </a:r>
            <a:endParaRPr i="1" sz="1800">
              <a:solidFill>
                <a:srgbClr val="262626"/>
              </a:solidFill>
              <a:latin typeface="Calibri"/>
              <a:ea typeface="Calibri"/>
              <a:cs typeface="Calibri"/>
              <a:sym typeface="Calibri"/>
            </a:endParaRPr>
          </a:p>
        </p:txBody>
      </p:sp>
      <p:pic>
        <p:nvPicPr>
          <p:cNvPr id="540" name="Google Shape;540;p23"/>
          <p:cNvPicPr preferRelativeResize="0"/>
          <p:nvPr/>
        </p:nvPicPr>
        <p:blipFill rotWithShape="1">
          <a:blip r:embed="rId5">
            <a:alphaModFix/>
          </a:blip>
          <a:srcRect b="16922" l="-761" r="29196" t="12298"/>
          <a:stretch/>
        </p:blipFill>
        <p:spPr>
          <a:xfrm>
            <a:off x="5834250" y="1023960"/>
            <a:ext cx="6347083" cy="4885527"/>
          </a:xfrm>
          <a:prstGeom prst="rect">
            <a:avLst/>
          </a:prstGeom>
          <a:noFill/>
          <a:ln>
            <a:noFill/>
          </a:ln>
        </p:spPr>
      </p:pic>
      <p:pic>
        <p:nvPicPr>
          <p:cNvPr id="541" name="Google Shape;541;p23">
            <a:hlinkClick r:id="rId6"/>
          </p:cNvPr>
          <p:cNvPicPr preferRelativeResize="0"/>
          <p:nvPr/>
        </p:nvPicPr>
        <p:blipFill rotWithShape="1">
          <a:blip r:embed="rId7">
            <a:alphaModFix/>
          </a:blip>
          <a:srcRect b="0" l="-144" r="9096" t="0"/>
          <a:stretch/>
        </p:blipFill>
        <p:spPr>
          <a:xfrm>
            <a:off x="7370786" y="1435259"/>
            <a:ext cx="4821214" cy="3724096"/>
          </a:xfrm>
          <a:prstGeom prst="rect">
            <a:avLst/>
          </a:prstGeom>
          <a:noFill/>
          <a:ln>
            <a:noFill/>
          </a:ln>
        </p:spPr>
      </p:pic>
      <p:grpSp>
        <p:nvGrpSpPr>
          <p:cNvPr id="542" name="Google Shape;542;p23"/>
          <p:cNvGrpSpPr/>
          <p:nvPr/>
        </p:nvGrpSpPr>
        <p:grpSpPr>
          <a:xfrm rot="-454298">
            <a:off x="9642354" y="5088581"/>
            <a:ext cx="1456200" cy="1406604"/>
            <a:chOff x="7770563" y="4274827"/>
            <a:chExt cx="1456200" cy="1406604"/>
          </a:xfrm>
        </p:grpSpPr>
        <p:sp>
          <p:nvSpPr>
            <p:cNvPr id="543" name="Google Shape;543;p23"/>
            <p:cNvSpPr/>
            <p:nvPr/>
          </p:nvSpPr>
          <p:spPr>
            <a:xfrm>
              <a:off x="7777737" y="4274827"/>
              <a:ext cx="1406604" cy="1406604"/>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44" name="Google Shape;544;p23"/>
            <p:cNvSpPr txBox="1"/>
            <p:nvPr/>
          </p:nvSpPr>
          <p:spPr>
            <a:xfrm>
              <a:off x="7770563" y="4349129"/>
              <a:ext cx="1456200" cy="1207500"/>
            </a:xfrm>
            <a:prstGeom prst="rect">
              <a:avLst/>
            </a:prstGeom>
            <a:noFill/>
            <a:ln>
              <a:noFill/>
            </a:ln>
          </p:spPr>
          <p:txBody>
            <a:bodyPr anchorCtr="0" anchor="t" bIns="45700" lIns="91425" spcFirstLastPara="1" rIns="91425" wrap="square" tIns="45700">
              <a:spAutoFit/>
            </a:bodyPr>
            <a:lstStyle/>
            <a:p>
              <a:pPr indent="0" lvl="0" marL="0" marR="0" rtl="0" algn="ctr">
                <a:lnSpc>
                  <a:spcPct val="107500"/>
                </a:lnSpc>
                <a:spcBef>
                  <a:spcPts val="0"/>
                </a:spcBef>
                <a:spcAft>
                  <a:spcPts val="0"/>
                </a:spcAft>
                <a:buNone/>
              </a:pPr>
              <a:r>
                <a:rPr b="1" lang="en-US" sz="2300">
                  <a:solidFill>
                    <a:schemeClr val="lt1"/>
                  </a:solidFill>
                  <a:latin typeface="Calibri"/>
                  <a:ea typeface="Calibri"/>
                  <a:cs typeface="Calibri"/>
                  <a:sym typeface="Calibri"/>
                </a:rPr>
                <a:t>HAGA CLIC PARA </a:t>
              </a:r>
              <a:r>
                <a:rPr b="1" lang="en-US" sz="2300" u="sng">
                  <a:solidFill>
                    <a:schemeClr val="lt1"/>
                  </a:solidFill>
                  <a:latin typeface="Calibri"/>
                  <a:ea typeface="Calibri"/>
                  <a:cs typeface="Calibri"/>
                  <a:sym typeface="Calibri"/>
                  <a:hlinkClick r:id="rId8">
                    <a:extLst>
                      <a:ext uri="{A12FA001-AC4F-418D-AE19-62706E023703}">
                        <ahyp:hlinkClr val="tx"/>
                      </a:ext>
                    </a:extLst>
                  </a:hlinkClick>
                </a:rPr>
                <a:t>VER</a:t>
              </a:r>
              <a:endParaRPr b="1" sz="2300">
                <a:solidFill>
                  <a:schemeClr val="lt1"/>
                </a:solidFill>
                <a:latin typeface="Calibri"/>
                <a:ea typeface="Calibri"/>
                <a:cs typeface="Calibri"/>
                <a:sym typeface="Calibri"/>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pic>
        <p:nvPicPr>
          <p:cNvPr id="550" name="Google Shape;550;p24"/>
          <p:cNvPicPr preferRelativeResize="0"/>
          <p:nvPr/>
        </p:nvPicPr>
        <p:blipFill>
          <a:blip r:embed="rId3">
            <a:alphaModFix/>
          </a:blip>
          <a:stretch>
            <a:fillRect/>
          </a:stretch>
        </p:blipFill>
        <p:spPr>
          <a:xfrm>
            <a:off x="0" y="-13856"/>
            <a:ext cx="12192000" cy="687185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pic>
        <p:nvPicPr>
          <p:cNvPr id="556" name="Google Shape;556;p25"/>
          <p:cNvPicPr preferRelativeResize="0"/>
          <p:nvPr/>
        </p:nvPicPr>
        <p:blipFill>
          <a:blip r:embed="rId3">
            <a:alphaModFix/>
          </a:blip>
          <a:stretch>
            <a:fillRect/>
          </a:stretch>
        </p:blipFill>
        <p:spPr>
          <a:xfrm>
            <a:off x="6286675" y="0"/>
            <a:ext cx="5905325" cy="3757357"/>
          </a:xfrm>
          <a:prstGeom prst="rect">
            <a:avLst/>
          </a:prstGeom>
          <a:noFill/>
          <a:ln>
            <a:noFill/>
          </a:ln>
        </p:spPr>
      </p:pic>
      <p:sp>
        <p:nvSpPr>
          <p:cNvPr id="557" name="Google Shape;557;p25"/>
          <p:cNvSpPr/>
          <p:nvPr/>
        </p:nvSpPr>
        <p:spPr>
          <a:xfrm rot="7493268">
            <a:off x="18494722" y="-2497889"/>
            <a:ext cx="5325749" cy="5173579"/>
          </a:xfrm>
          <a:prstGeom prst="rect">
            <a:avLst/>
          </a:prstGeom>
          <a:noFill/>
          <a:ln>
            <a:noFill/>
          </a:ln>
        </p:spPr>
      </p:sp>
      <p:sp>
        <p:nvSpPr>
          <p:cNvPr id="558" name="Google Shape;558;p25"/>
          <p:cNvSpPr txBox="1"/>
          <p:nvPr/>
        </p:nvSpPr>
        <p:spPr>
          <a:xfrm>
            <a:off x="429128" y="410383"/>
            <a:ext cx="54597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Trabajar con conjuntos de datos del sector hotelero</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559" name="Google Shape;559;p25"/>
          <p:cNvCxnSpPr/>
          <p:nvPr/>
        </p:nvCxnSpPr>
        <p:spPr>
          <a:xfrm>
            <a:off x="0" y="1573022"/>
            <a:ext cx="5888736" cy="0"/>
          </a:xfrm>
          <a:prstGeom prst="straightConnector1">
            <a:avLst/>
          </a:prstGeom>
          <a:noFill/>
          <a:ln cap="flat" cmpd="sng" w="34925">
            <a:solidFill>
              <a:srgbClr val="62A844"/>
            </a:solidFill>
            <a:prstDash val="dot"/>
            <a:miter lim="8000"/>
            <a:headEnd len="sm" w="sm" type="none"/>
            <a:tailEnd len="sm" w="sm" type="none"/>
          </a:ln>
        </p:spPr>
      </p:cxnSp>
      <p:sp>
        <p:nvSpPr>
          <p:cNvPr id="560" name="Google Shape;560;p25"/>
          <p:cNvSpPr/>
          <p:nvPr/>
        </p:nvSpPr>
        <p:spPr>
          <a:xfrm flipH="1">
            <a:off x="586944" y="2425856"/>
            <a:ext cx="9867600" cy="2493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289AE"/>
                </a:solidFill>
                <a:latin typeface="Calibri"/>
                <a:ea typeface="Calibri"/>
                <a:cs typeface="Calibri"/>
                <a:sym typeface="Calibri"/>
              </a:rPr>
              <a:t>LAS HOJAS DE CÁLCULO SON UNA HERRAMIENTA ESTÁNDAR </a:t>
            </a:r>
            <a:endParaRPr/>
          </a:p>
          <a:p>
            <a:pPr indent="0" lvl="0" marL="0" marR="0" rtl="0" algn="l">
              <a:spcBef>
                <a:spcPts val="0"/>
              </a:spcBef>
              <a:spcAft>
                <a:spcPts val="0"/>
              </a:spcAft>
              <a:buNone/>
            </a:pPr>
            <a:r>
              <a:rPr b="1" lang="en-US" sz="2000">
                <a:solidFill>
                  <a:srgbClr val="0289AE"/>
                </a:solidFill>
                <a:latin typeface="Calibri"/>
                <a:ea typeface="Calibri"/>
                <a:cs typeface="Calibri"/>
                <a:sym typeface="Calibri"/>
              </a:rPr>
              <a:t>PARA ANALIZAR:</a:t>
            </a:r>
            <a:endParaRPr/>
          </a:p>
          <a:p>
            <a:pPr indent="0" lvl="0" marL="0" marR="0" rtl="0" algn="l">
              <a:spcBef>
                <a:spcPts val="0"/>
              </a:spcBef>
              <a:spcAft>
                <a:spcPts val="0"/>
              </a:spcAft>
              <a:buNone/>
            </a:pPr>
            <a:r>
              <a:t/>
            </a:r>
            <a:endParaRPr b="1" sz="800">
              <a:solidFill>
                <a:srgbClr val="0289AE"/>
              </a:solidFill>
              <a:latin typeface="Calibri"/>
              <a:ea typeface="Calibri"/>
              <a:cs typeface="Calibri"/>
              <a:sym typeface="Calibri"/>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Exportaciones de PMS y POS</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Informes diarios de ingresos</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Datos de turnos y personal</a:t>
            </a:r>
            <a:endParaRPr/>
          </a:p>
          <a:p>
            <a:pPr indent="-285750" lvl="0" marL="28575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Registros de sostenibilidad</a:t>
            </a:r>
            <a:endParaRPr/>
          </a:p>
          <a:p>
            <a:pPr indent="0" lvl="0" marL="0" marR="0" rtl="0" algn="just">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2000">
                <a:solidFill>
                  <a:srgbClr val="0289AE"/>
                </a:solidFill>
                <a:latin typeface="Calibri"/>
                <a:ea typeface="Calibri"/>
                <a:cs typeface="Calibri"/>
                <a:sym typeface="Calibri"/>
              </a:rPr>
              <a:t>LO QUE APRENDERÁ:</a:t>
            </a:r>
            <a:endParaRPr/>
          </a:p>
          <a:p>
            <a:pPr indent="0" lvl="0" marL="0" marR="0" rtl="0" algn="l">
              <a:spcBef>
                <a:spcPts val="0"/>
              </a:spcBef>
              <a:spcAft>
                <a:spcPts val="0"/>
              </a:spcAft>
              <a:buNone/>
            </a:pPr>
            <a:r>
              <a:t/>
            </a:r>
            <a:endParaRPr sz="800">
              <a:solidFill>
                <a:srgbClr val="0289AE"/>
              </a:solidFill>
              <a:latin typeface="Calibri"/>
              <a:ea typeface="Calibri"/>
              <a:cs typeface="Calibri"/>
              <a:sym typeface="Calibri"/>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Leer la estructura</a:t>
            </a:r>
            <a:r>
              <a:rPr lang="en-US" sz="1800">
                <a:solidFill>
                  <a:srgbClr val="262626"/>
                </a:solidFill>
                <a:latin typeface="Calibri"/>
                <a:ea typeface="Calibri"/>
                <a:cs typeface="Calibri"/>
                <a:sym typeface="Calibri"/>
              </a:rPr>
              <a:t>: comprender qué representa cada campo</a:t>
            </a:r>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Preparar los datos</a:t>
            </a:r>
            <a:r>
              <a:rPr lang="en-US" sz="1800">
                <a:solidFill>
                  <a:srgbClr val="262626"/>
                </a:solidFill>
                <a:latin typeface="Calibri"/>
                <a:ea typeface="Calibri"/>
                <a:cs typeface="Calibri"/>
                <a:sym typeface="Calibri"/>
              </a:rPr>
              <a:t>: depurar y organizar para el cálculo de los KPI</a:t>
            </a:r>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Conecta con la Unidad 1</a:t>
            </a:r>
            <a:r>
              <a:rPr lang="en-US" sz="1800">
                <a:solidFill>
                  <a:srgbClr val="262626"/>
                </a:solidFill>
                <a:latin typeface="Calibri"/>
                <a:ea typeface="Calibri"/>
                <a:cs typeface="Calibri"/>
                <a:sym typeface="Calibri"/>
              </a:rPr>
              <a:t>: calcula los KPI que ya conoces: ocupación, ADR, RevPAR, gasto medio por comensal</a:t>
            </a:r>
            <a:endParaRPr/>
          </a:p>
        </p:txBody>
      </p:sp>
      <p:sp>
        <p:nvSpPr>
          <p:cNvPr id="561" name="Google Shape;561;p25"/>
          <p:cNvSpPr/>
          <p:nvPr/>
        </p:nvSpPr>
        <p:spPr>
          <a:xfrm>
            <a:off x="7965975" y="6024300"/>
            <a:ext cx="3436200" cy="5415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562" name="Google Shape;562;p25"/>
          <p:cNvSpPr txBox="1"/>
          <p:nvPr/>
        </p:nvSpPr>
        <p:spPr>
          <a:xfrm>
            <a:off x="8091984" y="6087585"/>
            <a:ext cx="756000" cy="4311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0289AE"/>
                </a:solidFill>
                <a:latin typeface="Calibri"/>
                <a:ea typeface="Calibri"/>
                <a:cs typeface="Calibri"/>
                <a:sym typeface="Calibri"/>
              </a:rPr>
              <a:t>Ver también ›</a:t>
            </a:r>
            <a:endParaRPr/>
          </a:p>
        </p:txBody>
      </p:sp>
      <p:sp>
        <p:nvSpPr>
          <p:cNvPr id="563" name="Google Shape;563;p25"/>
          <p:cNvSpPr txBox="1"/>
          <p:nvPr/>
        </p:nvSpPr>
        <p:spPr>
          <a:xfrm>
            <a:off x="8847985" y="6158278"/>
            <a:ext cx="612000" cy="2154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C2 M1</a:t>
            </a:r>
            <a:endParaRPr b="1" i="0" sz="1400">
              <a:solidFill>
                <a:srgbClr val="262626"/>
              </a:solidFill>
              <a:latin typeface="Calibri"/>
              <a:ea typeface="Calibri"/>
              <a:cs typeface="Calibri"/>
              <a:sym typeface="Calibri"/>
            </a:endParaRPr>
          </a:p>
        </p:txBody>
      </p:sp>
      <p:sp>
        <p:nvSpPr>
          <p:cNvPr id="564" name="Google Shape;564;p25"/>
          <p:cNvSpPr txBox="1"/>
          <p:nvPr/>
        </p:nvSpPr>
        <p:spPr>
          <a:xfrm>
            <a:off x="9441984" y="6158278"/>
            <a:ext cx="3492000" cy="2154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0" lang="en-US" sz="1400">
                <a:solidFill>
                  <a:srgbClr val="262626"/>
                </a:solidFill>
                <a:latin typeface="Calibri"/>
                <a:ea typeface="Calibri"/>
                <a:cs typeface="Calibri"/>
                <a:sym typeface="Calibri"/>
              </a:rPr>
              <a:t>-  IA en el sector hotelero</a:t>
            </a:r>
            <a:endParaRPr/>
          </a:p>
        </p:txBody>
      </p:sp>
      <p:sp>
        <p:nvSpPr>
          <p:cNvPr id="565" name="Google Shape;565;p25"/>
          <p:cNvSpPr/>
          <p:nvPr/>
        </p:nvSpPr>
        <p:spPr>
          <a:xfrm>
            <a:off x="5906022" y="794959"/>
            <a:ext cx="5496000" cy="1479300"/>
          </a:xfrm>
          <a:prstGeom prst="roundRect">
            <a:avLst>
              <a:gd fmla="val 8566" name="adj"/>
            </a:avLst>
          </a:prstGeom>
          <a:solidFill>
            <a:schemeClr val="lt1"/>
          </a:solid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66" name="Google Shape;566;p25"/>
          <p:cNvSpPr/>
          <p:nvPr/>
        </p:nvSpPr>
        <p:spPr>
          <a:xfrm flipH="1">
            <a:off x="6095497" y="838830"/>
            <a:ext cx="5117008" cy="107721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000">
                <a:solidFill>
                  <a:srgbClr val="0289AE"/>
                </a:solidFill>
                <a:latin typeface="Calibri"/>
                <a:ea typeface="Calibri"/>
                <a:cs typeface="Calibri"/>
                <a:sym typeface="Calibri"/>
              </a:rPr>
              <a:t>CONCLUSIÓN CLAVE:</a:t>
            </a:r>
            <a:endParaRPr/>
          </a:p>
          <a:p>
            <a:pPr indent="0" lvl="0" marL="0" marR="0" rtl="0" algn="ctr">
              <a:spcBef>
                <a:spcPts val="0"/>
              </a:spcBef>
              <a:spcAft>
                <a:spcPts val="0"/>
              </a:spcAft>
              <a:buNone/>
            </a:pPr>
            <a:br>
              <a:rPr lang="en-US" sz="800">
                <a:solidFill>
                  <a:schemeClr val="dk1"/>
                </a:solidFill>
                <a:latin typeface="Calibri"/>
                <a:ea typeface="Calibri"/>
                <a:cs typeface="Calibri"/>
                <a:sym typeface="Calibri"/>
              </a:rPr>
            </a:br>
            <a:r>
              <a:rPr i="1" lang="en-US" sz="1800">
                <a:solidFill>
                  <a:srgbClr val="262626"/>
                </a:solidFill>
                <a:latin typeface="Calibri"/>
                <a:ea typeface="Calibri"/>
                <a:cs typeface="Calibri"/>
                <a:sym typeface="Calibri"/>
              </a:rPr>
              <a:t>Los conocimientos de hojas de cálculo convierten los datos brutos en </a:t>
            </a:r>
            <a:r>
              <a:rPr b="1" i="1" lang="en-US" sz="1800">
                <a:solidFill>
                  <a:srgbClr val="262626"/>
                </a:solidFill>
                <a:latin typeface="Calibri"/>
                <a:ea typeface="Calibri"/>
                <a:cs typeface="Calibri"/>
                <a:sym typeface="Calibri"/>
              </a:rPr>
              <a:t>información útil </a:t>
            </a:r>
            <a:r>
              <a:rPr i="1" lang="en-US" sz="1800">
                <a:solidFill>
                  <a:srgbClr val="262626"/>
                </a:solidFill>
                <a:latin typeface="Calibri"/>
                <a:ea typeface="Calibri"/>
                <a:cs typeface="Calibri"/>
                <a:sym typeface="Calibri"/>
              </a:rPr>
              <a:t>para su negocio (</a:t>
            </a:r>
            <a:r>
              <a:rPr lang="en-US" sz="1800">
                <a:solidFill>
                  <a:srgbClr val="262626"/>
                </a:solidFill>
                <a:latin typeface="Calibri"/>
                <a:ea typeface="Calibri"/>
                <a:cs typeface="Calibri"/>
                <a:sym typeface="Calibri"/>
              </a:rPr>
              <a:t>UNESCO-UNEVOC, 2024).</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pic>
        <p:nvPicPr>
          <p:cNvPr id="572" name="Google Shape;572;p26"/>
          <p:cNvPicPr preferRelativeResize="0"/>
          <p:nvPr/>
        </p:nvPicPr>
        <p:blipFill>
          <a:blip r:embed="rId3">
            <a:alphaModFix/>
          </a:blip>
          <a:stretch>
            <a:fillRect/>
          </a:stretch>
        </p:blipFill>
        <p:spPr>
          <a:xfrm>
            <a:off x="6286675" y="0"/>
            <a:ext cx="5905325" cy="3757357"/>
          </a:xfrm>
          <a:prstGeom prst="rect">
            <a:avLst/>
          </a:prstGeom>
          <a:noFill/>
          <a:ln>
            <a:noFill/>
          </a:ln>
        </p:spPr>
      </p:pic>
      <p:sp>
        <p:nvSpPr>
          <p:cNvPr id="573" name="Google Shape;573;p26"/>
          <p:cNvSpPr/>
          <p:nvPr/>
        </p:nvSpPr>
        <p:spPr>
          <a:xfrm flipH="1">
            <a:off x="587025" y="2938037"/>
            <a:ext cx="10815000" cy="2462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289AE"/>
                </a:solidFill>
                <a:latin typeface="Calibri"/>
                <a:ea typeface="Calibri"/>
                <a:cs typeface="Calibri"/>
                <a:sym typeface="Calibri"/>
              </a:rPr>
              <a:t>EL CONJUNTO DE DATOS INCLUYE:</a:t>
            </a:r>
            <a:endParaRPr/>
          </a:p>
          <a:p>
            <a:pPr indent="0" lvl="0" marL="0" marR="0" rtl="0" algn="l">
              <a:spcBef>
                <a:spcPts val="0"/>
              </a:spcBef>
              <a:spcAft>
                <a:spcPts val="0"/>
              </a:spcAft>
              <a:buNone/>
            </a:pPr>
            <a:r>
              <a:t/>
            </a:r>
            <a:endParaRPr sz="800">
              <a:solidFill>
                <a:srgbClr val="0289AE"/>
              </a:solidFill>
              <a:latin typeface="Calibri"/>
              <a:ea typeface="Calibri"/>
              <a:cs typeface="Calibri"/>
              <a:sym typeface="Calibri"/>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Fecha</a:t>
            </a:r>
            <a:r>
              <a:rPr lang="en-US" sz="1800">
                <a:solidFill>
                  <a:srgbClr val="262626"/>
                </a:solidFill>
                <a:latin typeface="Calibri"/>
                <a:ea typeface="Calibri"/>
                <a:cs typeface="Calibri"/>
                <a:sym typeface="Calibri"/>
              </a:rPr>
              <a:t>: cuándo tuvo lugar la estancia</a:t>
            </a:r>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Habitaciones disponibles</a:t>
            </a:r>
            <a:r>
              <a:rPr lang="en-US" sz="1800">
                <a:solidFill>
                  <a:srgbClr val="262626"/>
                </a:solidFill>
                <a:latin typeface="Calibri"/>
                <a:ea typeface="Calibri"/>
                <a:cs typeface="Calibri"/>
                <a:sym typeface="Calibri"/>
              </a:rPr>
              <a:t>: total de habitaciones del establecimiento</a:t>
            </a:r>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Habitaciones vendidas</a:t>
            </a:r>
            <a:r>
              <a:rPr lang="en-US" sz="1800">
                <a:solidFill>
                  <a:srgbClr val="262626"/>
                </a:solidFill>
                <a:latin typeface="Calibri"/>
                <a:ea typeface="Calibri"/>
                <a:cs typeface="Calibri"/>
                <a:sym typeface="Calibri"/>
              </a:rPr>
              <a:t>: habitaciones ocupadas cada noche</a:t>
            </a:r>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Ingresos por habitaciones (€)</a:t>
            </a:r>
            <a:r>
              <a:rPr lang="en-US" sz="1800">
                <a:solidFill>
                  <a:srgbClr val="262626"/>
                </a:solidFill>
                <a:latin typeface="Calibri"/>
                <a:ea typeface="Calibri"/>
                <a:cs typeface="Calibri"/>
                <a:sym typeface="Calibri"/>
              </a:rPr>
              <a:t>: ingresos totales por habitaciones</a:t>
            </a:r>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ADR </a:t>
            </a:r>
            <a:r>
              <a:rPr lang="en-US" sz="1800">
                <a:solidFill>
                  <a:srgbClr val="262626"/>
                </a:solidFill>
                <a:latin typeface="Calibri"/>
                <a:ea typeface="Calibri"/>
                <a:cs typeface="Calibri"/>
                <a:sym typeface="Calibri"/>
              </a:rPr>
              <a:t>– Tarifa media diaria (ya calculada)</a:t>
            </a:r>
            <a:endParaRPr/>
          </a:p>
          <a:p>
            <a:pPr indent="0" lvl="0" marL="0" marR="0" rtl="0" algn="l">
              <a:spcBef>
                <a:spcPts val="0"/>
              </a:spcBef>
              <a:spcAft>
                <a:spcPts val="0"/>
              </a:spcAft>
              <a:buNone/>
            </a:pPr>
            <a:r>
              <a:t/>
            </a:r>
            <a:endParaRPr b="1" sz="18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1800">
                <a:solidFill>
                  <a:srgbClr val="0289AE"/>
                </a:solidFill>
                <a:latin typeface="Calibri"/>
                <a:ea typeface="Calibri"/>
                <a:cs typeface="Calibri"/>
                <a:sym typeface="Calibri"/>
              </a:rPr>
              <a:t>S</a:t>
            </a:r>
            <a:r>
              <a:rPr b="1" lang="en-US" sz="1800">
                <a:solidFill>
                  <a:srgbClr val="0289AE"/>
                </a:solidFill>
                <a:latin typeface="Calibri"/>
                <a:ea typeface="Calibri"/>
                <a:cs typeface="Calibri"/>
                <a:sym typeface="Calibri"/>
              </a:rPr>
              <a:t>U TAREA:</a:t>
            </a:r>
            <a:endParaRPr b="1" sz="1800">
              <a:solidFill>
                <a:srgbClr val="0289AE"/>
              </a:solidFill>
              <a:latin typeface="Calibri"/>
              <a:ea typeface="Calibri"/>
              <a:cs typeface="Calibri"/>
              <a:sym typeface="Calibri"/>
            </a:endParaRPr>
          </a:p>
          <a:p>
            <a:pPr indent="0" lvl="0" marL="0" marR="0" rtl="0" algn="l">
              <a:spcBef>
                <a:spcPts val="0"/>
              </a:spcBef>
              <a:spcAft>
                <a:spcPts val="0"/>
              </a:spcAft>
              <a:buNone/>
            </a:pPr>
            <a:r>
              <a:t/>
            </a:r>
            <a:endParaRPr sz="800">
              <a:solidFill>
                <a:srgbClr val="0289AE"/>
              </a:solidFill>
              <a:latin typeface="Calibri"/>
              <a:ea typeface="Calibri"/>
              <a:cs typeface="Calibri"/>
              <a:sym typeface="Calibri"/>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Identifique </a:t>
            </a:r>
            <a:r>
              <a:rPr lang="en-US" sz="1800">
                <a:solidFill>
                  <a:srgbClr val="262626"/>
                </a:solidFill>
                <a:latin typeface="Calibri"/>
                <a:ea typeface="Calibri"/>
                <a:cs typeface="Calibri"/>
                <a:sym typeface="Calibri"/>
              </a:rPr>
              <a:t>qué representa cada columna</a:t>
            </a:r>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Compruebe </a:t>
            </a:r>
            <a:r>
              <a:rPr lang="en-US" sz="1800">
                <a:solidFill>
                  <a:srgbClr val="262626"/>
                </a:solidFill>
                <a:latin typeface="Calibri"/>
                <a:ea typeface="Calibri"/>
                <a:cs typeface="Calibri"/>
                <a:sym typeface="Calibri"/>
              </a:rPr>
              <a:t>si las fechas siguen un orden cronológico sin saltos</a:t>
            </a:r>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Resalte </a:t>
            </a:r>
            <a:r>
              <a:rPr lang="en-US" sz="1800">
                <a:solidFill>
                  <a:srgbClr val="262626"/>
                </a:solidFill>
                <a:latin typeface="Calibri"/>
                <a:ea typeface="Calibri"/>
                <a:cs typeface="Calibri"/>
                <a:sym typeface="Calibri"/>
              </a:rPr>
              <a:t>las columnas que utilizarías para calcular: % de ocupación, ADR (verifica el cálculo), RevPAR</a:t>
            </a:r>
            <a:endParaRPr/>
          </a:p>
        </p:txBody>
      </p:sp>
      <p:sp>
        <p:nvSpPr>
          <p:cNvPr id="574" name="Google Shape;574;p26"/>
          <p:cNvSpPr/>
          <p:nvPr/>
        </p:nvSpPr>
        <p:spPr>
          <a:xfrm>
            <a:off x="5906022" y="912431"/>
            <a:ext cx="5496000" cy="1233000"/>
          </a:xfrm>
          <a:prstGeom prst="roundRect">
            <a:avLst>
              <a:gd fmla="val 8566" name="adj"/>
            </a:avLst>
          </a:prstGeom>
          <a:solidFill>
            <a:schemeClr val="lt1"/>
          </a:solid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75" name="Google Shape;575;p26"/>
          <p:cNvSpPr txBox="1"/>
          <p:nvPr/>
        </p:nvSpPr>
        <p:spPr>
          <a:xfrm>
            <a:off x="429128" y="354075"/>
            <a:ext cx="54960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2700">
                <a:solidFill>
                  <a:srgbClr val="262626"/>
                </a:solidFill>
                <a:latin typeface="Calibri"/>
                <a:ea typeface="Calibri"/>
                <a:cs typeface="Calibri"/>
                <a:sym typeface="Calibri"/>
              </a:rPr>
              <a:t>Actividad: Exploración de un conjunto de datos de pernoctaciones</a:t>
            </a:r>
            <a:endParaRPr sz="700"/>
          </a:p>
          <a:p>
            <a:pPr indent="0" lvl="0" marL="0" marR="0" rtl="0" algn="l">
              <a:lnSpc>
                <a:spcPct val="103529"/>
              </a:lnSpc>
              <a:spcBef>
                <a:spcPts val="0"/>
              </a:spcBef>
              <a:spcAft>
                <a:spcPts val="0"/>
              </a:spcAft>
              <a:buClr>
                <a:schemeClr val="dk1"/>
              </a:buClr>
              <a:buSzPts val="3400"/>
              <a:buFont typeface="Arial"/>
              <a:buNone/>
            </a:pPr>
            <a:r>
              <a:t/>
            </a:r>
            <a:endParaRPr b="1" sz="2700">
              <a:solidFill>
                <a:srgbClr val="262626"/>
              </a:solidFill>
              <a:latin typeface="Calibri"/>
              <a:ea typeface="Calibri"/>
              <a:cs typeface="Calibri"/>
              <a:sym typeface="Calibri"/>
            </a:endParaRPr>
          </a:p>
          <a:p>
            <a:pPr indent="0" lvl="0" marL="0" marR="0" rtl="0" algn="l">
              <a:lnSpc>
                <a:spcPct val="103529"/>
              </a:lnSpc>
              <a:spcBef>
                <a:spcPts val="0"/>
              </a:spcBef>
              <a:spcAft>
                <a:spcPts val="0"/>
              </a:spcAft>
              <a:buClr>
                <a:schemeClr val="dk1"/>
              </a:buClr>
              <a:buSzPts val="3400"/>
              <a:buFont typeface="Arial"/>
              <a:buNone/>
            </a:pPr>
            <a:r>
              <a:t/>
            </a:r>
            <a:endParaRPr b="1" sz="2700">
              <a:solidFill>
                <a:srgbClr val="262626"/>
              </a:solidFill>
              <a:latin typeface="Calibri"/>
              <a:ea typeface="Calibri"/>
              <a:cs typeface="Calibri"/>
              <a:sym typeface="Calibri"/>
            </a:endParaRPr>
          </a:p>
        </p:txBody>
      </p:sp>
      <p:cxnSp>
        <p:nvCxnSpPr>
          <p:cNvPr id="576" name="Google Shape;576;p26"/>
          <p:cNvCxnSpPr/>
          <p:nvPr/>
        </p:nvCxnSpPr>
        <p:spPr>
          <a:xfrm>
            <a:off x="0" y="1463780"/>
            <a:ext cx="5888736" cy="0"/>
          </a:xfrm>
          <a:prstGeom prst="straightConnector1">
            <a:avLst/>
          </a:prstGeom>
          <a:noFill/>
          <a:ln cap="flat" cmpd="sng" w="34925">
            <a:solidFill>
              <a:srgbClr val="62A844"/>
            </a:solidFill>
            <a:prstDash val="dot"/>
            <a:miter lim="8000"/>
            <a:headEnd len="sm" w="sm" type="none"/>
            <a:tailEnd len="sm" w="sm" type="none"/>
          </a:ln>
        </p:spPr>
      </p:cxnSp>
      <p:sp>
        <p:nvSpPr>
          <p:cNvPr id="577" name="Google Shape;577;p26"/>
          <p:cNvSpPr/>
          <p:nvPr/>
        </p:nvSpPr>
        <p:spPr>
          <a:xfrm flipH="1">
            <a:off x="587028" y="1614595"/>
            <a:ext cx="4704300" cy="1323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rgbClr val="262626"/>
                </a:solidFill>
                <a:latin typeface="Calibri"/>
                <a:ea typeface="Calibri"/>
                <a:cs typeface="Calibri"/>
                <a:sym typeface="Calibri"/>
              </a:rPr>
              <a:t>Recibe un pequeño conjunto de datos de pernoctaciones exportado desde un sistema de gestión hotelera correspondiente a un </a:t>
            </a:r>
            <a:r>
              <a:rPr b="1" lang="en-US" sz="2000">
                <a:solidFill>
                  <a:srgbClr val="262626"/>
                </a:solidFill>
                <a:latin typeface="Calibri"/>
                <a:ea typeface="Calibri"/>
                <a:cs typeface="Calibri"/>
                <a:sym typeface="Calibri"/>
              </a:rPr>
              <a:t>periodo de 14 días</a:t>
            </a:r>
            <a:r>
              <a:rPr lang="en-US" sz="2000">
                <a:solidFill>
                  <a:srgbClr val="262626"/>
                </a:solidFill>
                <a:latin typeface="Calibri"/>
                <a:ea typeface="Calibri"/>
                <a:cs typeface="Calibri"/>
                <a:sym typeface="Calibri"/>
              </a:rPr>
              <a:t>.</a:t>
            </a:r>
            <a:br>
              <a:rPr lang="en-US" sz="2000">
                <a:solidFill>
                  <a:srgbClr val="262626"/>
                </a:solidFill>
                <a:latin typeface="Calibri"/>
                <a:ea typeface="Calibri"/>
                <a:cs typeface="Calibri"/>
                <a:sym typeface="Calibri"/>
              </a:rPr>
            </a:br>
            <a:endParaRPr sz="2000">
              <a:solidFill>
                <a:srgbClr val="262626"/>
              </a:solidFill>
              <a:latin typeface="Calibri"/>
              <a:ea typeface="Calibri"/>
              <a:cs typeface="Calibri"/>
              <a:sym typeface="Calibri"/>
            </a:endParaRPr>
          </a:p>
        </p:txBody>
      </p:sp>
      <p:sp>
        <p:nvSpPr>
          <p:cNvPr id="578" name="Google Shape;578;p26"/>
          <p:cNvSpPr/>
          <p:nvPr/>
        </p:nvSpPr>
        <p:spPr>
          <a:xfrm flipH="1">
            <a:off x="6095497" y="1140613"/>
            <a:ext cx="5117008"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i="1" lang="en-US" sz="1800">
                <a:solidFill>
                  <a:srgbClr val="262626"/>
                </a:solidFill>
                <a:latin typeface="Calibri"/>
                <a:ea typeface="Calibri"/>
                <a:cs typeface="Calibri"/>
                <a:sym typeface="Calibri"/>
              </a:rPr>
              <a:t>Explique por qué has elegido esas columnas específicas para cada KPI (adaptado de Mews, 2025).</a:t>
            </a:r>
            <a:endParaRPr sz="1800">
              <a:solidFill>
                <a:srgbClr val="262626"/>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pic>
        <p:nvPicPr>
          <p:cNvPr id="584" name="Google Shape;584;p27"/>
          <p:cNvPicPr preferRelativeResize="0"/>
          <p:nvPr/>
        </p:nvPicPr>
        <p:blipFill>
          <a:blip r:embed="rId3">
            <a:alphaModFix/>
          </a:blip>
          <a:stretch>
            <a:fillRect/>
          </a:stretch>
        </p:blipFill>
        <p:spPr>
          <a:xfrm>
            <a:off x="6286675" y="0"/>
            <a:ext cx="5905325" cy="3757357"/>
          </a:xfrm>
          <a:prstGeom prst="rect">
            <a:avLst/>
          </a:prstGeom>
          <a:noFill/>
          <a:ln>
            <a:noFill/>
          </a:ln>
        </p:spPr>
      </p:pic>
      <p:pic>
        <p:nvPicPr>
          <p:cNvPr id="585" name="Google Shape;585;p27"/>
          <p:cNvPicPr preferRelativeResize="0"/>
          <p:nvPr/>
        </p:nvPicPr>
        <p:blipFill rotWithShape="1">
          <a:blip r:embed="rId4">
            <a:alphaModFix/>
          </a:blip>
          <a:srcRect b="0" l="0" r="0" t="0"/>
          <a:stretch/>
        </p:blipFill>
        <p:spPr>
          <a:xfrm>
            <a:off x="9612770" y="3281035"/>
            <a:ext cx="1537879" cy="2676307"/>
          </a:xfrm>
          <a:prstGeom prst="rect">
            <a:avLst/>
          </a:prstGeom>
          <a:noFill/>
          <a:ln cap="sq" cmpd="sng" w="38100">
            <a:solidFill>
              <a:srgbClr val="000000"/>
            </a:solidFill>
            <a:prstDash val="solid"/>
            <a:miter lim="8000"/>
            <a:headEnd len="sm" w="sm" type="none"/>
            <a:tailEnd len="sm" w="sm" type="none"/>
          </a:ln>
          <a:effectLst>
            <a:outerShdw blurRad="50800" rotWithShape="0" algn="tl" dir="2700000" dist="38100">
              <a:srgbClr val="000000">
                <a:alpha val="43137"/>
              </a:srgbClr>
            </a:outerShdw>
          </a:effectLst>
        </p:spPr>
      </p:pic>
      <p:sp>
        <p:nvSpPr>
          <p:cNvPr id="586" name="Google Shape;586;p27"/>
          <p:cNvSpPr/>
          <p:nvPr/>
        </p:nvSpPr>
        <p:spPr>
          <a:xfrm>
            <a:off x="5906025" y="827375"/>
            <a:ext cx="5496000" cy="1647300"/>
          </a:xfrm>
          <a:prstGeom prst="roundRect">
            <a:avLst>
              <a:gd fmla="val 8566" name="adj"/>
            </a:avLst>
          </a:prstGeom>
          <a:solidFill>
            <a:schemeClr val="lt1"/>
          </a:solid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87" name="Google Shape;587;p27"/>
          <p:cNvSpPr txBox="1"/>
          <p:nvPr/>
        </p:nvSpPr>
        <p:spPr>
          <a:xfrm>
            <a:off x="429115" y="354068"/>
            <a:ext cx="4252613"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Ordenar y filtrar para obtener información</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588" name="Google Shape;588;p27"/>
          <p:cNvCxnSpPr/>
          <p:nvPr/>
        </p:nvCxnSpPr>
        <p:spPr>
          <a:xfrm>
            <a:off x="0" y="1463780"/>
            <a:ext cx="5888736" cy="0"/>
          </a:xfrm>
          <a:prstGeom prst="straightConnector1">
            <a:avLst/>
          </a:prstGeom>
          <a:noFill/>
          <a:ln cap="flat" cmpd="sng" w="34925">
            <a:solidFill>
              <a:srgbClr val="62A844"/>
            </a:solidFill>
            <a:prstDash val="dot"/>
            <a:miter lim="8000"/>
            <a:headEnd len="sm" w="sm" type="none"/>
            <a:tailEnd len="sm" w="sm" type="none"/>
          </a:ln>
        </p:spPr>
      </p:cxnSp>
      <p:sp>
        <p:nvSpPr>
          <p:cNvPr id="589" name="Google Shape;589;p27"/>
          <p:cNvSpPr/>
          <p:nvPr/>
        </p:nvSpPr>
        <p:spPr>
          <a:xfrm flipH="1">
            <a:off x="586944" y="1813033"/>
            <a:ext cx="5033567"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rgbClr val="262626"/>
                </a:solidFill>
                <a:latin typeface="Calibri"/>
                <a:ea typeface="Calibri"/>
                <a:cs typeface="Calibri"/>
                <a:sym typeface="Calibri"/>
              </a:rPr>
              <a:t>Las funciones de ordenación y filtrado te permiten pasar rápidamente de un conjunto de datos completo al </a:t>
            </a:r>
            <a:r>
              <a:rPr b="1" lang="en-US" sz="2000">
                <a:solidFill>
                  <a:srgbClr val="262626"/>
                </a:solidFill>
                <a:latin typeface="Calibri"/>
                <a:ea typeface="Calibri"/>
                <a:cs typeface="Calibri"/>
                <a:sym typeface="Calibri"/>
              </a:rPr>
              <a:t>subconjunto que te interesa </a:t>
            </a:r>
            <a:r>
              <a:rPr lang="en-US" sz="2000">
                <a:solidFill>
                  <a:srgbClr val="262626"/>
                </a:solidFill>
                <a:latin typeface="Calibri"/>
                <a:ea typeface="Calibri"/>
                <a:cs typeface="Calibri"/>
                <a:sym typeface="Calibri"/>
              </a:rPr>
              <a:t>para tu consulta.</a:t>
            </a:r>
            <a:endParaRPr/>
          </a:p>
        </p:txBody>
      </p:sp>
      <p:sp>
        <p:nvSpPr>
          <p:cNvPr id="590" name="Google Shape;590;p27"/>
          <p:cNvSpPr/>
          <p:nvPr/>
        </p:nvSpPr>
        <p:spPr>
          <a:xfrm flipH="1">
            <a:off x="6095497" y="900658"/>
            <a:ext cx="5117008"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i="1" lang="en-US" sz="1800">
                <a:solidFill>
                  <a:srgbClr val="262626"/>
                </a:solidFill>
                <a:latin typeface="Calibri"/>
                <a:ea typeface="Calibri"/>
                <a:cs typeface="Calibri"/>
                <a:sym typeface="Calibri"/>
              </a:rPr>
              <a:t>Utilizados conjuntamente, la clasificación y el filtrado proporcionan </a:t>
            </a:r>
            <a:r>
              <a:rPr b="1" i="1" lang="en-US" sz="1800">
                <a:solidFill>
                  <a:srgbClr val="262626"/>
                </a:solidFill>
                <a:latin typeface="Calibri"/>
                <a:ea typeface="Calibri"/>
                <a:cs typeface="Calibri"/>
                <a:sym typeface="Calibri"/>
              </a:rPr>
              <a:t>un análisis rápido y sencillo </a:t>
            </a:r>
            <a:r>
              <a:rPr i="1" lang="en-US" sz="1800">
                <a:solidFill>
                  <a:srgbClr val="262626"/>
                </a:solidFill>
                <a:latin typeface="Calibri"/>
                <a:ea typeface="Calibri"/>
                <a:cs typeface="Calibri"/>
                <a:sym typeface="Calibri"/>
              </a:rPr>
              <a:t>que respalda las decisiones sobre precios, dotación de personal y sostenibilidad, sin necesidad de software especializado</a:t>
            </a:r>
            <a:endParaRPr sz="1800">
              <a:solidFill>
                <a:srgbClr val="262626"/>
              </a:solidFill>
              <a:latin typeface="Calibri"/>
              <a:ea typeface="Calibri"/>
              <a:cs typeface="Calibri"/>
              <a:sym typeface="Calibri"/>
            </a:endParaRPr>
          </a:p>
        </p:txBody>
      </p:sp>
      <p:sp>
        <p:nvSpPr>
          <p:cNvPr id="591" name="Google Shape;591;p27"/>
          <p:cNvSpPr/>
          <p:nvPr/>
        </p:nvSpPr>
        <p:spPr>
          <a:xfrm flipH="1">
            <a:off x="586920" y="3229732"/>
            <a:ext cx="8679000" cy="2185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289AE"/>
                </a:solidFill>
                <a:latin typeface="Calibri"/>
                <a:ea typeface="Calibri"/>
                <a:cs typeface="Calibri"/>
                <a:sym typeface="Calibri"/>
              </a:rPr>
              <a:t>ORDENAR:</a:t>
            </a:r>
            <a:endParaRPr/>
          </a:p>
          <a:p>
            <a:pPr indent="0" lvl="0" marL="0" marR="0" rtl="0" algn="l">
              <a:spcBef>
                <a:spcPts val="0"/>
              </a:spcBef>
              <a:spcAft>
                <a:spcPts val="0"/>
              </a:spcAft>
              <a:buNone/>
            </a:pPr>
            <a:r>
              <a:t/>
            </a:r>
            <a:endParaRPr sz="800">
              <a:solidFill>
                <a:srgbClr val="262626"/>
              </a:solidFill>
              <a:latin typeface="Calibri"/>
              <a:ea typeface="Calibri"/>
              <a:cs typeface="Calibri"/>
              <a:sym typeface="Calibri"/>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Ordenar por fecha</a:t>
            </a:r>
            <a:r>
              <a:rPr lang="en-US" sz="1800">
                <a:solidFill>
                  <a:srgbClr val="262626"/>
                </a:solidFill>
                <a:latin typeface="Calibri"/>
                <a:ea typeface="Calibri"/>
                <a:cs typeface="Calibri"/>
                <a:sym typeface="Calibri"/>
              </a:rPr>
              <a:t>: revisa el rendimiento semana a semana</a:t>
            </a:r>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Ordenar por ingresos</a:t>
            </a:r>
            <a:r>
              <a:rPr lang="en-US" sz="1800">
                <a:solidFill>
                  <a:srgbClr val="262626"/>
                </a:solidFill>
                <a:latin typeface="Calibri"/>
                <a:ea typeface="Calibri"/>
                <a:cs typeface="Calibri"/>
                <a:sym typeface="Calibri"/>
              </a:rPr>
              <a:t>: identifica los días, platos o tipos de habitaciones con mejor rendimiento</a:t>
            </a:r>
            <a:br>
              <a:rPr lang="en-US" sz="1800">
                <a:solidFill>
                  <a:srgbClr val="262626"/>
                </a:solidFill>
                <a:latin typeface="Calibri"/>
                <a:ea typeface="Calibri"/>
                <a:cs typeface="Calibri"/>
                <a:sym typeface="Calibri"/>
              </a:rPr>
            </a:br>
            <a:endParaRPr sz="18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2000">
                <a:solidFill>
                  <a:srgbClr val="0289AE"/>
                </a:solidFill>
                <a:latin typeface="Calibri"/>
                <a:ea typeface="Calibri"/>
                <a:cs typeface="Calibri"/>
                <a:sym typeface="Calibri"/>
              </a:rPr>
              <a:t>FILTRADO:</a:t>
            </a:r>
            <a:endParaRPr/>
          </a:p>
          <a:p>
            <a:pPr indent="0" lvl="0" marL="0" marR="0" rtl="0" algn="l">
              <a:spcBef>
                <a:spcPts val="0"/>
              </a:spcBef>
              <a:spcAft>
                <a:spcPts val="0"/>
              </a:spcAft>
              <a:buNone/>
            </a:pPr>
            <a:r>
              <a:t/>
            </a:r>
            <a:endParaRPr b="1" sz="800">
              <a:solidFill>
                <a:srgbClr val="262626"/>
              </a:solidFill>
              <a:latin typeface="Calibri"/>
              <a:ea typeface="Calibri"/>
              <a:cs typeface="Calibri"/>
              <a:sym typeface="Calibri"/>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Filtrar por día</a:t>
            </a:r>
            <a:r>
              <a:rPr lang="en-US" sz="1800">
                <a:solidFill>
                  <a:srgbClr val="262626"/>
                </a:solidFill>
                <a:latin typeface="Calibri"/>
                <a:ea typeface="Calibri"/>
                <a:cs typeface="Calibri"/>
                <a:sym typeface="Calibri"/>
              </a:rPr>
              <a:t>: mostrar solo los viernes y sábados</a:t>
            </a:r>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Filtrar por establecimiento</a:t>
            </a:r>
            <a:r>
              <a:rPr lang="en-US" sz="1800">
                <a:solidFill>
                  <a:srgbClr val="262626"/>
                </a:solidFill>
                <a:latin typeface="Calibri"/>
                <a:ea typeface="Calibri"/>
                <a:cs typeface="Calibri"/>
                <a:sym typeface="Calibri"/>
              </a:rPr>
              <a:t>: centrarse únicamente en el servicio de desayuno</a:t>
            </a:r>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Filtrar por tipo de habitación</a:t>
            </a:r>
            <a:r>
              <a:rPr lang="en-US" sz="1800">
                <a:solidFill>
                  <a:srgbClr val="262626"/>
                </a:solidFill>
                <a:latin typeface="Calibri"/>
                <a:ea typeface="Calibri"/>
                <a:cs typeface="Calibri"/>
                <a:sym typeface="Calibri"/>
              </a:rPr>
              <a:t>: comparar suites con habitaciones estándar</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6" name="Shape 596"/>
        <p:cNvGrpSpPr/>
        <p:nvPr/>
      </p:nvGrpSpPr>
      <p:grpSpPr>
        <a:xfrm>
          <a:off x="0" y="0"/>
          <a:ext cx="0" cy="0"/>
          <a:chOff x="0" y="0"/>
          <a:chExt cx="0" cy="0"/>
        </a:xfrm>
      </p:grpSpPr>
      <p:sp>
        <p:nvSpPr>
          <p:cNvPr id="597" name="Google Shape;597;p28"/>
          <p:cNvSpPr/>
          <p:nvPr/>
        </p:nvSpPr>
        <p:spPr>
          <a:xfrm rot="10800000">
            <a:off x="100" y="1696550"/>
            <a:ext cx="12185400" cy="2445000"/>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Calibri"/>
              <a:ea typeface="Calibri"/>
              <a:cs typeface="Calibri"/>
              <a:sym typeface="Calibri"/>
            </a:endParaRPr>
          </a:p>
        </p:txBody>
      </p:sp>
      <p:pic>
        <p:nvPicPr>
          <p:cNvPr id="598" name="Google Shape;598;p28"/>
          <p:cNvPicPr preferRelativeResize="0"/>
          <p:nvPr/>
        </p:nvPicPr>
        <p:blipFill>
          <a:blip r:embed="rId3">
            <a:alphaModFix/>
          </a:blip>
          <a:stretch>
            <a:fillRect/>
          </a:stretch>
        </p:blipFill>
        <p:spPr>
          <a:xfrm>
            <a:off x="5789297" y="-3"/>
            <a:ext cx="6402700" cy="4070445"/>
          </a:xfrm>
          <a:prstGeom prst="rect">
            <a:avLst/>
          </a:prstGeom>
          <a:noFill/>
          <a:ln>
            <a:noFill/>
          </a:ln>
        </p:spPr>
      </p:pic>
      <p:graphicFrame>
        <p:nvGraphicFramePr>
          <p:cNvPr id="599" name="Google Shape;599;p28"/>
          <p:cNvGraphicFramePr/>
          <p:nvPr/>
        </p:nvGraphicFramePr>
        <p:xfrm>
          <a:off x="733748" y="4769638"/>
          <a:ext cx="3000000" cy="3000000"/>
        </p:xfrm>
        <a:graphic>
          <a:graphicData uri="http://schemas.openxmlformats.org/drawingml/2006/table">
            <a:tbl>
              <a:tblPr bandRow="1" firstRow="1">
                <a:noFill/>
                <a:tableStyleId>{33FD7709-E959-44AB-B433-F2A46AEEB62F}</a:tableStyleId>
              </a:tblPr>
              <a:tblGrid>
                <a:gridCol w="3405675"/>
                <a:gridCol w="5784850"/>
              </a:tblGrid>
              <a:tr h="370850">
                <a:tc>
                  <a:txBody>
                    <a:bodyPr/>
                    <a:lstStyle/>
                    <a:p>
                      <a:pPr indent="0" lvl="0" marL="0" marR="0" rtl="0" algn="l">
                        <a:spcBef>
                          <a:spcPts val="0"/>
                        </a:spcBef>
                        <a:spcAft>
                          <a:spcPts val="0"/>
                        </a:spcAft>
                        <a:buNone/>
                      </a:pPr>
                      <a:r>
                        <a:rPr lang="en-US" sz="1800" u="none" cap="none" strike="noStrike">
                          <a:solidFill>
                            <a:schemeClr val="lt1"/>
                          </a:solidFill>
                          <a:highlight>
                            <a:srgbClr val="62A844"/>
                          </a:highlight>
                        </a:rPr>
                        <a:t>  KPI</a:t>
                      </a:r>
                      <a:r>
                        <a:rPr lang="en-US" sz="1800" u="none" cap="none" strike="noStrike">
                          <a:solidFill>
                            <a:srgbClr val="62A844"/>
                          </a:solidFill>
                          <a:highlight>
                            <a:srgbClr val="62A844"/>
                          </a:highlight>
                        </a:rPr>
                        <a:t>..</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None/>
                      </a:pPr>
                      <a:r>
                        <a:rPr lang="en-US" sz="1800" u="none" cap="none" strike="noStrike">
                          <a:solidFill>
                            <a:schemeClr val="lt1"/>
                          </a:solidFill>
                          <a:highlight>
                            <a:srgbClr val="62A844"/>
                          </a:highlight>
                        </a:rPr>
                        <a:t>  FÓRMULA</a:t>
                      </a:r>
                      <a:r>
                        <a:rPr lang="en-US" sz="1800" u="none" cap="none" strike="noStrike">
                          <a:solidFill>
                            <a:srgbClr val="62A844"/>
                          </a:solidFill>
                          <a:highlight>
                            <a:srgbClr val="62A844"/>
                          </a:highlight>
                        </a:rPr>
                        <a:t>...</a:t>
                      </a:r>
                      <a:endParaRPr sz="1800" u="none" cap="none" strike="noStrike">
                        <a:solidFill>
                          <a:schemeClr val="lt1"/>
                        </a:solidFill>
                        <a:highlight>
                          <a:srgbClr val="62A844"/>
                        </a:highlight>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rgbClr val="262626"/>
                      </a:solidFill>
                      <a:prstDash val="dot"/>
                      <a:round/>
                      <a:headEnd len="sm" w="sm" type="none"/>
                      <a:tailEnd len="sm" w="sm" type="none"/>
                    </a:lnB>
                    <a:solidFill>
                      <a:schemeClr val="lt1"/>
                    </a:solidFill>
                  </a:tcPr>
                </a:tc>
              </a:tr>
              <a:tr h="370850">
                <a:tc>
                  <a:txBody>
                    <a:bodyPr/>
                    <a:lstStyle/>
                    <a:p>
                      <a:pPr indent="0" lvl="0" marL="0" marR="0" rtl="0" algn="l">
                        <a:spcBef>
                          <a:spcPts val="0"/>
                        </a:spcBef>
                        <a:spcAft>
                          <a:spcPts val="0"/>
                        </a:spcAft>
                        <a:buNone/>
                      </a:pPr>
                      <a:r>
                        <a:rPr lang="en-US" sz="1800" u="none" cap="none" strike="noStrike">
                          <a:solidFill>
                            <a:srgbClr val="262626"/>
                          </a:solidFill>
                        </a:rPr>
                        <a:t>% de ocupación</a:t>
                      </a:r>
                      <a:endParaRPr sz="1800" u="none" cap="none" strike="noStrike">
                        <a:solidFill>
                          <a:srgbClr val="262626"/>
                        </a:solidFill>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None/>
                      </a:pPr>
                      <a:r>
                        <a:rPr lang="en-US" sz="1800" u="none" cap="none" strike="noStrike">
                          <a:solidFill>
                            <a:srgbClr val="262626"/>
                          </a:solidFill>
                        </a:rPr>
                        <a:t>Habitaciones vendidas ÷ Habitaciones disponibles × 100</a:t>
                      </a:r>
                      <a:endParaRPr sz="1800" u="none" cap="none" strike="noStrike">
                        <a:solidFill>
                          <a:srgbClr val="262626"/>
                        </a:solidFill>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r>
              <a:tr h="370850">
                <a:tc>
                  <a:txBody>
                    <a:bodyPr/>
                    <a:lstStyle/>
                    <a:p>
                      <a:pPr indent="0" lvl="0" marL="0" marR="0" rtl="0" algn="l">
                        <a:spcBef>
                          <a:spcPts val="0"/>
                        </a:spcBef>
                        <a:spcAft>
                          <a:spcPts val="0"/>
                        </a:spcAft>
                        <a:buNone/>
                      </a:pPr>
                      <a:r>
                        <a:rPr lang="en-US" sz="1800" u="none" cap="none" strike="noStrike">
                          <a:solidFill>
                            <a:srgbClr val="262626"/>
                          </a:solidFill>
                        </a:rPr>
                        <a:t>PVR</a:t>
                      </a:r>
                      <a:endParaRPr sz="1800" u="none" cap="none" strike="noStrike">
                        <a:solidFill>
                          <a:srgbClr val="262626"/>
                        </a:solidFill>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None/>
                      </a:pPr>
                      <a:r>
                        <a:rPr lang="en-US" sz="1800" u="none" cap="none" strike="noStrike">
                          <a:solidFill>
                            <a:srgbClr val="262626"/>
                          </a:solidFill>
                        </a:rPr>
                        <a:t>Ingresos por habitación ÷ Habitaciones vendidas</a:t>
                      </a:r>
                      <a:endParaRPr sz="1800" u="none" cap="none" strike="noStrike">
                        <a:solidFill>
                          <a:srgbClr val="262626"/>
                        </a:solidFill>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r>
              <a:tr h="370850">
                <a:tc>
                  <a:txBody>
                    <a:bodyPr/>
                    <a:lstStyle/>
                    <a:p>
                      <a:pPr indent="0" lvl="0" marL="0" marR="0" rtl="0" algn="l">
                        <a:spcBef>
                          <a:spcPts val="0"/>
                        </a:spcBef>
                        <a:spcAft>
                          <a:spcPts val="0"/>
                        </a:spcAft>
                        <a:buNone/>
                      </a:pPr>
                      <a:r>
                        <a:rPr lang="en-US" sz="1800" u="none" cap="none" strike="noStrike">
                          <a:solidFill>
                            <a:srgbClr val="262626"/>
                          </a:solidFill>
                        </a:rPr>
                        <a:t>RevPAR</a:t>
                      </a:r>
                      <a:endParaRPr sz="1800" u="none" cap="none" strike="noStrike">
                        <a:solidFill>
                          <a:srgbClr val="262626"/>
                        </a:solidFill>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None/>
                      </a:pPr>
                      <a:r>
                        <a:rPr lang="en-US" sz="1800" u="none" cap="none" strike="noStrike">
                          <a:solidFill>
                            <a:srgbClr val="262626"/>
                          </a:solidFill>
                        </a:rPr>
                        <a:t>Ingresos por habitación ÷ Habitaciones disponibles</a:t>
                      </a:r>
                      <a:endParaRPr sz="1800" u="none" cap="none" strike="noStrike">
                        <a:solidFill>
                          <a:srgbClr val="262626"/>
                        </a:solidFill>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r>
            </a:tbl>
          </a:graphicData>
        </a:graphic>
      </p:graphicFrame>
      <p:sp>
        <p:nvSpPr>
          <p:cNvPr id="600" name="Google Shape;600;p28"/>
          <p:cNvSpPr txBox="1"/>
          <p:nvPr/>
        </p:nvSpPr>
        <p:spPr>
          <a:xfrm>
            <a:off x="647194" y="354068"/>
            <a:ext cx="5320539"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Cálculos básicos: totales, medias y porcentajes</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sp>
        <p:nvSpPr>
          <p:cNvPr id="601" name="Google Shape;601;p28"/>
          <p:cNvSpPr/>
          <p:nvPr/>
        </p:nvSpPr>
        <p:spPr>
          <a:xfrm flipH="1">
            <a:off x="647194" y="1840992"/>
            <a:ext cx="3083558" cy="110799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200">
                <a:solidFill>
                  <a:schemeClr val="lt1"/>
                </a:solidFill>
                <a:latin typeface="Calibri"/>
                <a:ea typeface="Calibri"/>
                <a:cs typeface="Calibri"/>
                <a:sym typeface="Calibri"/>
              </a:rPr>
              <a:t>La mayoría de los KPI del sector hotelero se basan en un pequeño conjunto de cálculos básicos.</a:t>
            </a:r>
            <a:endParaRPr/>
          </a:p>
        </p:txBody>
      </p:sp>
      <p:sp>
        <p:nvSpPr>
          <p:cNvPr id="602" name="Google Shape;602;p28"/>
          <p:cNvSpPr/>
          <p:nvPr/>
        </p:nvSpPr>
        <p:spPr>
          <a:xfrm flipH="1">
            <a:off x="4655462" y="1445121"/>
            <a:ext cx="6402682" cy="29956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200">
                <a:solidFill>
                  <a:schemeClr val="lt1"/>
                </a:solidFill>
                <a:highlight>
                  <a:srgbClr val="0289AE"/>
                </a:highlight>
                <a:latin typeface="Calibri"/>
                <a:ea typeface="Calibri"/>
                <a:cs typeface="Calibri"/>
                <a:sym typeface="Calibri"/>
              </a:rPr>
              <a:t>  </a:t>
            </a:r>
            <a:r>
              <a:rPr b="1" lang="en-US" sz="2000">
                <a:solidFill>
                  <a:schemeClr val="lt1"/>
                </a:solidFill>
                <a:highlight>
                  <a:srgbClr val="0289AE"/>
                </a:highlight>
                <a:latin typeface="Calibri"/>
                <a:ea typeface="Calibri"/>
                <a:cs typeface="Calibri"/>
                <a:sym typeface="Calibri"/>
              </a:rPr>
              <a:t>LAS TRES FÓRMULAS CLAVE:</a:t>
            </a:r>
            <a:r>
              <a:rPr b="1" lang="en-US" sz="2000">
                <a:solidFill>
                  <a:srgbClr val="0289AE"/>
                </a:solidFill>
                <a:highlight>
                  <a:srgbClr val="0289AE"/>
                </a:highlight>
                <a:latin typeface="Calibri"/>
                <a:ea typeface="Calibri"/>
                <a:cs typeface="Calibri"/>
                <a:sym typeface="Calibri"/>
              </a:rPr>
              <a:t>..</a:t>
            </a:r>
            <a:endParaRPr/>
          </a:p>
          <a:p>
            <a:pPr indent="0" lvl="0" marL="0" marR="0" rtl="0" algn="l">
              <a:spcBef>
                <a:spcPts val="0"/>
              </a:spcBef>
              <a:spcAft>
                <a:spcPts val="0"/>
              </a:spcAft>
              <a:buNone/>
            </a:pPr>
            <a:r>
              <a:t/>
            </a:r>
            <a:endParaRPr b="1" sz="800">
              <a:solidFill>
                <a:srgbClr val="0289AE"/>
              </a:solidFill>
              <a:highlight>
                <a:srgbClr val="0289AE"/>
              </a:highlight>
              <a:latin typeface="Calibri"/>
              <a:ea typeface="Calibri"/>
              <a:cs typeface="Calibri"/>
              <a:sym typeface="Calibri"/>
            </a:endParaRPr>
          </a:p>
          <a:p>
            <a:pPr indent="-342900" lvl="0" marL="342900" marR="0" rtl="0" algn="l">
              <a:lnSpc>
                <a:spcPct val="108888"/>
              </a:lnSpc>
              <a:spcBef>
                <a:spcPts val="0"/>
              </a:spcBef>
              <a:spcAft>
                <a:spcPts val="0"/>
              </a:spcAft>
              <a:buClr>
                <a:schemeClr val="lt1"/>
              </a:buClr>
              <a:buSzPts val="1800"/>
              <a:buFont typeface="Arial"/>
              <a:buChar char="•"/>
            </a:pPr>
            <a:r>
              <a:rPr b="1" lang="en-US" sz="1800">
                <a:solidFill>
                  <a:schemeClr val="lt1"/>
                </a:solidFill>
                <a:latin typeface="Calibri"/>
                <a:ea typeface="Calibri"/>
                <a:cs typeface="Calibri"/>
                <a:sym typeface="Calibri"/>
              </a:rPr>
              <a:t>TOTAL </a:t>
            </a:r>
            <a:r>
              <a:rPr lang="en-US" sz="1800">
                <a:solidFill>
                  <a:schemeClr val="lt1"/>
                </a:solidFill>
                <a:latin typeface="Calibri"/>
                <a:ea typeface="Calibri"/>
                <a:cs typeface="Calibri"/>
                <a:sym typeface="Calibri"/>
              </a:rPr>
              <a:t>= SUMA(rango)</a:t>
            </a:r>
            <a:br>
              <a:rPr lang="en-US" sz="1800">
                <a:solidFill>
                  <a:schemeClr val="lt1"/>
                </a:solidFill>
                <a:latin typeface="Calibri"/>
                <a:ea typeface="Calibri"/>
                <a:cs typeface="Calibri"/>
                <a:sym typeface="Calibri"/>
              </a:rPr>
            </a:br>
            <a:r>
              <a:rPr i="1" lang="en-US" sz="1800">
                <a:solidFill>
                  <a:schemeClr val="lt1"/>
                </a:solidFill>
                <a:latin typeface="Calibri"/>
                <a:ea typeface="Calibri"/>
                <a:cs typeface="Calibri"/>
                <a:sym typeface="Calibri"/>
              </a:rPr>
              <a:t>Ejemplo: Total de habitaciones vendidas en 14 días</a:t>
            </a:r>
            <a:endParaRPr sz="1800">
              <a:solidFill>
                <a:schemeClr val="lt1"/>
              </a:solidFill>
              <a:latin typeface="Calibri"/>
              <a:ea typeface="Calibri"/>
              <a:cs typeface="Calibri"/>
              <a:sym typeface="Calibri"/>
            </a:endParaRPr>
          </a:p>
          <a:p>
            <a:pPr indent="-342900" lvl="0" marL="342900" marR="0" rtl="0" algn="l">
              <a:lnSpc>
                <a:spcPct val="108888"/>
              </a:lnSpc>
              <a:spcBef>
                <a:spcPts val="0"/>
              </a:spcBef>
              <a:spcAft>
                <a:spcPts val="0"/>
              </a:spcAft>
              <a:buClr>
                <a:schemeClr val="lt1"/>
              </a:buClr>
              <a:buSzPts val="1800"/>
              <a:buFont typeface="Arial"/>
              <a:buChar char="•"/>
            </a:pPr>
            <a:r>
              <a:rPr b="1" lang="en-US" sz="1800">
                <a:solidFill>
                  <a:schemeClr val="lt1"/>
                </a:solidFill>
                <a:latin typeface="Calibri"/>
                <a:ea typeface="Calibri"/>
                <a:cs typeface="Calibri"/>
                <a:sym typeface="Calibri"/>
              </a:rPr>
              <a:t>MEDIA </a:t>
            </a:r>
            <a:r>
              <a:rPr lang="en-US" sz="1800">
                <a:solidFill>
                  <a:schemeClr val="lt1"/>
                </a:solidFill>
                <a:latin typeface="Calibri"/>
                <a:ea typeface="Calibri"/>
                <a:cs typeface="Calibri"/>
                <a:sym typeface="Calibri"/>
              </a:rPr>
              <a:t>=MEDIA(rango)</a:t>
            </a:r>
            <a:br>
              <a:rPr lang="en-US" sz="1800">
                <a:solidFill>
                  <a:schemeClr val="lt1"/>
                </a:solidFill>
                <a:latin typeface="Calibri"/>
                <a:ea typeface="Calibri"/>
                <a:cs typeface="Calibri"/>
                <a:sym typeface="Calibri"/>
              </a:rPr>
            </a:br>
            <a:r>
              <a:rPr i="1" lang="en-US" sz="1800">
                <a:solidFill>
                  <a:schemeClr val="lt1"/>
                </a:solidFill>
                <a:latin typeface="Calibri"/>
                <a:ea typeface="Calibri"/>
                <a:cs typeface="Calibri"/>
                <a:sym typeface="Calibri"/>
              </a:rPr>
              <a:t>Ejemplo: Promedio de habitaciones vendidas al día</a:t>
            </a:r>
            <a:endParaRPr sz="1800">
              <a:solidFill>
                <a:schemeClr val="lt1"/>
              </a:solidFill>
              <a:latin typeface="Calibri"/>
              <a:ea typeface="Calibri"/>
              <a:cs typeface="Calibri"/>
              <a:sym typeface="Calibri"/>
            </a:endParaRPr>
          </a:p>
          <a:p>
            <a:pPr indent="-342900" lvl="0" marL="342900" marR="0" rtl="0" algn="l">
              <a:lnSpc>
                <a:spcPct val="108888"/>
              </a:lnSpc>
              <a:spcBef>
                <a:spcPts val="0"/>
              </a:spcBef>
              <a:spcAft>
                <a:spcPts val="0"/>
              </a:spcAft>
              <a:buClr>
                <a:schemeClr val="lt1"/>
              </a:buClr>
              <a:buSzPts val="1800"/>
              <a:buFont typeface="Arial"/>
              <a:buChar char="•"/>
            </a:pPr>
            <a:r>
              <a:rPr b="1" lang="en-US" sz="1800">
                <a:solidFill>
                  <a:schemeClr val="lt1"/>
                </a:solidFill>
                <a:latin typeface="Calibri"/>
                <a:ea typeface="Calibri"/>
                <a:cs typeface="Calibri"/>
                <a:sym typeface="Calibri"/>
              </a:rPr>
              <a:t>PORCENTAJE </a:t>
            </a:r>
            <a:r>
              <a:rPr lang="en-US" sz="1800">
                <a:solidFill>
                  <a:schemeClr val="lt1"/>
                </a:solidFill>
                <a:latin typeface="Calibri"/>
                <a:ea typeface="Calibri"/>
                <a:cs typeface="Calibri"/>
                <a:sym typeface="Calibri"/>
              </a:rPr>
              <a:t>= (Parte ÷ Total) × 100</a:t>
            </a:r>
            <a:br>
              <a:rPr lang="en-US" sz="1800">
                <a:solidFill>
                  <a:schemeClr val="lt1"/>
                </a:solidFill>
                <a:latin typeface="Calibri"/>
                <a:ea typeface="Calibri"/>
                <a:cs typeface="Calibri"/>
                <a:sym typeface="Calibri"/>
              </a:rPr>
            </a:br>
            <a:r>
              <a:rPr lang="en-US" sz="1800">
                <a:solidFill>
                  <a:schemeClr val="lt1"/>
                </a:solidFill>
                <a:latin typeface="Calibri"/>
                <a:ea typeface="Calibri"/>
                <a:cs typeface="Calibri"/>
                <a:sym typeface="Calibri"/>
              </a:rPr>
              <a:t>Ejemplo: % de ocupación = Habitaciones vendidas ÷ Habitaciones disponibles × 100  (</a:t>
            </a:r>
            <a:r>
              <a:rPr i="1" lang="en-US" sz="1800">
                <a:solidFill>
                  <a:schemeClr val="lt1"/>
                </a:solidFill>
                <a:latin typeface="Calibri"/>
                <a:ea typeface="Calibri"/>
                <a:cs typeface="Calibri"/>
                <a:sym typeface="Calibri"/>
              </a:rPr>
              <a:t>Mews, 2025; STR, 2024)</a:t>
            </a:r>
            <a:endParaRPr sz="1800">
              <a:solidFill>
                <a:schemeClr val="lt1"/>
              </a:solidFill>
              <a:latin typeface="Calibri"/>
              <a:ea typeface="Calibri"/>
              <a:cs typeface="Calibri"/>
              <a:sym typeface="Calibri"/>
            </a:endParaRPr>
          </a:p>
          <a:p>
            <a:pPr indent="0" lvl="0" marL="0" marR="0" rtl="0" algn="ctr">
              <a:spcBef>
                <a:spcPts val="0"/>
              </a:spcBef>
              <a:spcAft>
                <a:spcPts val="0"/>
              </a:spcAft>
              <a:buNone/>
            </a:pPr>
            <a:br>
              <a:rPr b="1" lang="en-US" sz="2200">
                <a:solidFill>
                  <a:schemeClr val="lt1"/>
                </a:solidFill>
                <a:latin typeface="Calibri"/>
                <a:ea typeface="Calibri"/>
                <a:cs typeface="Calibri"/>
                <a:sym typeface="Calibri"/>
              </a:rPr>
            </a:br>
            <a:endParaRPr sz="2000">
              <a:solidFill>
                <a:schemeClr val="lt1"/>
              </a:solidFill>
              <a:latin typeface="Calibri"/>
              <a:ea typeface="Calibri"/>
              <a:cs typeface="Calibri"/>
              <a:sym typeface="Calibri"/>
            </a:endParaRPr>
          </a:p>
        </p:txBody>
      </p:sp>
      <p:sp>
        <p:nvSpPr>
          <p:cNvPr id="603" name="Google Shape;603;p28"/>
          <p:cNvSpPr txBox="1"/>
          <p:nvPr/>
        </p:nvSpPr>
        <p:spPr>
          <a:xfrm>
            <a:off x="647194" y="4343923"/>
            <a:ext cx="11003400" cy="400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289AE"/>
                </a:solidFill>
                <a:latin typeface="Calibri"/>
                <a:ea typeface="Calibri"/>
                <a:cs typeface="Calibri"/>
                <a:sym typeface="Calibri"/>
              </a:rPr>
              <a:t>KPI QUE AHORA PUEDE CALCULAR</a:t>
            </a:r>
            <a:endParaRPr sz="2000">
              <a:solidFill>
                <a:srgbClr val="0289AE"/>
              </a:solidFill>
              <a:latin typeface="Calibri"/>
              <a:ea typeface="Calibri"/>
              <a:cs typeface="Calibri"/>
              <a:sym typeface="Calibri"/>
            </a:endParaRPr>
          </a:p>
        </p:txBody>
      </p:sp>
      <p:cxnSp>
        <p:nvCxnSpPr>
          <p:cNvPr id="604" name="Google Shape;604;p28"/>
          <p:cNvCxnSpPr/>
          <p:nvPr/>
        </p:nvCxnSpPr>
        <p:spPr>
          <a:xfrm rot="10800000">
            <a:off x="3983304" y="1696428"/>
            <a:ext cx="0" cy="2251639"/>
          </a:xfrm>
          <a:prstGeom prst="straightConnector1">
            <a:avLst/>
          </a:prstGeom>
          <a:noFill/>
          <a:ln cap="flat" cmpd="sng" w="28575">
            <a:solidFill>
              <a:schemeClr val="lt1"/>
            </a:solidFill>
            <a:prstDash val="dot"/>
            <a:miter lim="8000"/>
            <a:headEnd len="sm" w="sm" type="none"/>
            <a:tailEnd len="sm" w="sm" type="none"/>
          </a:ln>
        </p:spPr>
      </p:cxn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9" name="Shape 609"/>
        <p:cNvGrpSpPr/>
        <p:nvPr/>
      </p:nvGrpSpPr>
      <p:grpSpPr>
        <a:xfrm>
          <a:off x="0" y="0"/>
          <a:ext cx="0" cy="0"/>
          <a:chOff x="0" y="0"/>
          <a:chExt cx="0" cy="0"/>
        </a:xfrm>
      </p:grpSpPr>
      <p:sp>
        <p:nvSpPr>
          <p:cNvPr id="610" name="Google Shape;610;p29"/>
          <p:cNvSpPr/>
          <p:nvPr/>
        </p:nvSpPr>
        <p:spPr>
          <a:xfrm rot="10800000">
            <a:off x="0" y="0"/>
            <a:ext cx="12185500" cy="1682496"/>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Calibri"/>
              <a:ea typeface="Calibri"/>
              <a:cs typeface="Calibri"/>
              <a:sym typeface="Calibri"/>
            </a:endParaRPr>
          </a:p>
        </p:txBody>
      </p:sp>
      <p:pic>
        <p:nvPicPr>
          <p:cNvPr id="611" name="Google Shape;611;p29"/>
          <p:cNvPicPr preferRelativeResize="0"/>
          <p:nvPr/>
        </p:nvPicPr>
        <p:blipFill>
          <a:blip r:embed="rId3">
            <a:alphaModFix/>
          </a:blip>
          <a:stretch>
            <a:fillRect/>
          </a:stretch>
        </p:blipFill>
        <p:spPr>
          <a:xfrm>
            <a:off x="6689850" y="-3"/>
            <a:ext cx="5502151" cy="3099300"/>
          </a:xfrm>
          <a:prstGeom prst="rect">
            <a:avLst/>
          </a:prstGeom>
          <a:noFill/>
          <a:ln>
            <a:noFill/>
          </a:ln>
        </p:spPr>
      </p:pic>
      <p:sp>
        <p:nvSpPr>
          <p:cNvPr id="612" name="Google Shape;612;p29"/>
          <p:cNvSpPr txBox="1"/>
          <p:nvPr/>
        </p:nvSpPr>
        <p:spPr>
          <a:xfrm>
            <a:off x="624799" y="262625"/>
            <a:ext cx="6722100" cy="21009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chemeClr val="lt1"/>
              </a:buClr>
              <a:buSzPts val="3400"/>
              <a:buFont typeface="Arial"/>
              <a:buNone/>
            </a:pPr>
            <a:r>
              <a:rPr b="1" lang="en-US" sz="3200">
                <a:solidFill>
                  <a:schemeClr val="lt1"/>
                </a:solidFill>
                <a:latin typeface="Calibri"/>
                <a:ea typeface="Calibri"/>
                <a:cs typeface="Calibri"/>
                <a:sym typeface="Calibri"/>
              </a:rPr>
              <a:t>Más contenido: Cómo convertirse en un destino turístico basado en datos</a:t>
            </a:r>
            <a:endParaRPr sz="1200"/>
          </a:p>
          <a:p>
            <a:pPr indent="0" lvl="0" marL="0" marR="0" rtl="0" algn="l">
              <a:lnSpc>
                <a:spcPct val="103529"/>
              </a:lnSpc>
              <a:spcBef>
                <a:spcPts val="0"/>
              </a:spcBef>
              <a:spcAft>
                <a:spcPts val="0"/>
              </a:spcAft>
              <a:buClr>
                <a:schemeClr val="dk1"/>
              </a:buClr>
              <a:buSzPts val="3400"/>
              <a:buFont typeface="Arial"/>
              <a:buNone/>
            </a:pPr>
            <a:r>
              <a:t/>
            </a:r>
            <a:endParaRPr b="1" sz="3200">
              <a:solidFill>
                <a:schemeClr val="lt1"/>
              </a:solidFill>
              <a:latin typeface="Calibri"/>
              <a:ea typeface="Calibri"/>
              <a:cs typeface="Calibri"/>
              <a:sym typeface="Calibri"/>
            </a:endParaRPr>
          </a:p>
        </p:txBody>
      </p:sp>
      <p:sp>
        <p:nvSpPr>
          <p:cNvPr id="613" name="Google Shape;613;p29"/>
          <p:cNvSpPr/>
          <p:nvPr/>
        </p:nvSpPr>
        <p:spPr>
          <a:xfrm flipH="1">
            <a:off x="586940" y="2285076"/>
            <a:ext cx="5350564" cy="32624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200" u="sng">
                <a:solidFill>
                  <a:srgbClr val="0289AE"/>
                </a:solidFill>
                <a:latin typeface="Calibri"/>
                <a:ea typeface="Calibri"/>
                <a:cs typeface="Calibri"/>
                <a:sym typeface="Calibri"/>
                <a:hlinkClick r:id="rId4">
                  <a:extLst>
                    <a:ext uri="{A12FA001-AC4F-418D-AE19-62706E023703}">
                      <ahyp:hlinkClr val="tx"/>
                    </a:ext>
                  </a:extLst>
                </a:hlinkClick>
              </a:rPr>
              <a:t>Parte 2: Seleccionar los datos adecuados... - Liderando la transición del turismo - Apple Podcasts</a:t>
            </a:r>
            <a:endParaRPr sz="2200">
              <a:solidFill>
                <a:srgbClr val="0289AE"/>
              </a:solidFill>
              <a:latin typeface="Calibri"/>
              <a:ea typeface="Calibri"/>
              <a:cs typeface="Calibri"/>
              <a:sym typeface="Calibri"/>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None/>
            </a:pPr>
            <a:r>
              <a:rPr lang="en-US" sz="1800">
                <a:solidFill>
                  <a:srgbClr val="262626"/>
                </a:solidFill>
                <a:latin typeface="Calibri"/>
                <a:ea typeface="Calibri"/>
                <a:cs typeface="Calibri"/>
                <a:sym typeface="Calibri"/>
              </a:rPr>
              <a:t>Este episodio analiza cómo los destinos europeos eligen en qué datos centrarse, cómo mantienen la información gestionable y qué cambios organizativos son necesarios para convertirse en destinos verdaderamente basados en datos. Los ponentes debaten ejemplos prácticos del uso de datos sobre visitantes, reservas y comportamiento digital, y muestran la colaboración entre equipos con datos compartidos más allá de una sola unidad especializada</a:t>
            </a:r>
            <a:endParaRPr i="1" sz="1800">
              <a:solidFill>
                <a:srgbClr val="262626"/>
              </a:solidFill>
              <a:latin typeface="Calibri"/>
              <a:ea typeface="Calibri"/>
              <a:cs typeface="Calibri"/>
              <a:sym typeface="Calibri"/>
            </a:endParaRPr>
          </a:p>
        </p:txBody>
      </p:sp>
      <p:pic>
        <p:nvPicPr>
          <p:cNvPr id="614" name="Google Shape;614;p29"/>
          <p:cNvPicPr preferRelativeResize="0"/>
          <p:nvPr/>
        </p:nvPicPr>
        <p:blipFill rotWithShape="1">
          <a:blip r:embed="rId5">
            <a:alphaModFix/>
          </a:blip>
          <a:srcRect b="16922" l="-761" r="29196" t="12298"/>
          <a:stretch/>
        </p:blipFill>
        <p:spPr>
          <a:xfrm>
            <a:off x="5834250" y="1023960"/>
            <a:ext cx="6347083" cy="4885527"/>
          </a:xfrm>
          <a:prstGeom prst="rect">
            <a:avLst/>
          </a:prstGeom>
          <a:noFill/>
          <a:ln>
            <a:noFill/>
          </a:ln>
        </p:spPr>
      </p:pic>
      <p:pic>
        <p:nvPicPr>
          <p:cNvPr id="615" name="Google Shape;615;p29">
            <a:hlinkClick r:id="rId6"/>
          </p:cNvPr>
          <p:cNvPicPr preferRelativeResize="0"/>
          <p:nvPr/>
        </p:nvPicPr>
        <p:blipFill rotWithShape="1">
          <a:blip r:embed="rId7">
            <a:alphaModFix/>
          </a:blip>
          <a:srcRect b="1382" l="-161" r="11422" t="1704"/>
          <a:stretch/>
        </p:blipFill>
        <p:spPr>
          <a:xfrm>
            <a:off x="7346792" y="1471837"/>
            <a:ext cx="4821213" cy="3632643"/>
          </a:xfrm>
          <a:prstGeom prst="rect">
            <a:avLst/>
          </a:prstGeom>
          <a:noFill/>
          <a:ln>
            <a:noFill/>
          </a:ln>
        </p:spPr>
      </p:pic>
      <p:grpSp>
        <p:nvGrpSpPr>
          <p:cNvPr id="616" name="Google Shape;616;p29"/>
          <p:cNvGrpSpPr/>
          <p:nvPr/>
        </p:nvGrpSpPr>
        <p:grpSpPr>
          <a:xfrm rot="-454298">
            <a:off x="9576446" y="5095750"/>
            <a:ext cx="1480160" cy="1406604"/>
            <a:chOff x="7704181" y="4274827"/>
            <a:chExt cx="1480160" cy="1406604"/>
          </a:xfrm>
        </p:grpSpPr>
        <p:sp>
          <p:nvSpPr>
            <p:cNvPr id="617" name="Google Shape;617;p29"/>
            <p:cNvSpPr/>
            <p:nvPr/>
          </p:nvSpPr>
          <p:spPr>
            <a:xfrm>
              <a:off x="7777737" y="4274827"/>
              <a:ext cx="1406604" cy="1406604"/>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18" name="Google Shape;618;p29"/>
            <p:cNvSpPr txBox="1"/>
            <p:nvPr/>
          </p:nvSpPr>
          <p:spPr>
            <a:xfrm>
              <a:off x="7704181" y="4603298"/>
              <a:ext cx="1456200" cy="731100"/>
            </a:xfrm>
            <a:prstGeom prst="rect">
              <a:avLst/>
            </a:prstGeom>
            <a:noFill/>
            <a:ln>
              <a:noFill/>
            </a:ln>
          </p:spPr>
          <p:txBody>
            <a:bodyPr anchorCtr="0" anchor="t" bIns="45700" lIns="91425" spcFirstLastPara="1" rIns="91425" wrap="square" tIns="45700">
              <a:spAutoFit/>
            </a:bodyPr>
            <a:lstStyle/>
            <a:p>
              <a:pPr indent="0" lvl="0" marL="0" marR="0" rtl="0" algn="ctr">
                <a:lnSpc>
                  <a:spcPct val="107500"/>
                </a:lnSpc>
                <a:spcBef>
                  <a:spcPts val="0"/>
                </a:spcBef>
                <a:spcAft>
                  <a:spcPts val="0"/>
                </a:spcAft>
                <a:buNone/>
              </a:pPr>
              <a:r>
                <a:rPr b="1" lang="en-US" sz="2000">
                  <a:solidFill>
                    <a:schemeClr val="lt1"/>
                  </a:solidFill>
                  <a:latin typeface="Calibri"/>
                  <a:ea typeface="Calibri"/>
                  <a:cs typeface="Calibri"/>
                  <a:sym typeface="Calibri"/>
                </a:rPr>
                <a:t>HAGA CLIC PARA </a:t>
              </a:r>
              <a:r>
                <a:rPr b="1" lang="en-US" sz="2000" u="sng">
                  <a:solidFill>
                    <a:schemeClr val="lt1"/>
                  </a:solidFill>
                  <a:latin typeface="Calibri"/>
                  <a:ea typeface="Calibri"/>
                  <a:cs typeface="Calibri"/>
                  <a:sym typeface="Calibri"/>
                  <a:hlinkClick r:id="rId8">
                    <a:extLst>
                      <a:ext uri="{A12FA001-AC4F-418D-AE19-62706E023703}">
                        <ahyp:hlinkClr val="tx"/>
                      </a:ext>
                    </a:extLst>
                  </a:hlinkClick>
                </a:rPr>
                <a:t>VER</a:t>
              </a:r>
              <a:endParaRPr b="1" sz="2000">
                <a:solidFill>
                  <a:schemeClr val="lt1"/>
                </a:solidFill>
                <a:latin typeface="Calibri"/>
                <a:ea typeface="Calibri"/>
                <a:cs typeface="Calibri"/>
                <a:sym typeface="Calibri"/>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3" name="Shape 623"/>
        <p:cNvGrpSpPr/>
        <p:nvPr/>
      </p:nvGrpSpPr>
      <p:grpSpPr>
        <a:xfrm>
          <a:off x="0" y="0"/>
          <a:ext cx="0" cy="0"/>
          <a:chOff x="0" y="0"/>
          <a:chExt cx="0" cy="0"/>
        </a:xfrm>
      </p:grpSpPr>
      <p:sp>
        <p:nvSpPr>
          <p:cNvPr id="624" name="Google Shape;624;p30"/>
          <p:cNvSpPr/>
          <p:nvPr/>
        </p:nvSpPr>
        <p:spPr>
          <a:xfrm rot="10800000">
            <a:off x="0" y="1186826"/>
            <a:ext cx="12192000" cy="2399100"/>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Calibri"/>
              <a:ea typeface="Calibri"/>
              <a:cs typeface="Calibri"/>
              <a:sym typeface="Calibri"/>
            </a:endParaRPr>
          </a:p>
        </p:txBody>
      </p:sp>
      <p:pic>
        <p:nvPicPr>
          <p:cNvPr id="625" name="Google Shape;625;p30"/>
          <p:cNvPicPr preferRelativeResize="0"/>
          <p:nvPr/>
        </p:nvPicPr>
        <p:blipFill>
          <a:blip r:embed="rId3">
            <a:alphaModFix/>
          </a:blip>
          <a:stretch>
            <a:fillRect/>
          </a:stretch>
        </p:blipFill>
        <p:spPr>
          <a:xfrm>
            <a:off x="7012870" y="1190375"/>
            <a:ext cx="5179126" cy="3295300"/>
          </a:xfrm>
          <a:prstGeom prst="rect">
            <a:avLst/>
          </a:prstGeom>
          <a:noFill/>
          <a:ln>
            <a:noFill/>
          </a:ln>
        </p:spPr>
      </p:pic>
      <p:sp>
        <p:nvSpPr>
          <p:cNvPr id="626" name="Google Shape;626;p30"/>
          <p:cNvSpPr txBox="1"/>
          <p:nvPr/>
        </p:nvSpPr>
        <p:spPr>
          <a:xfrm>
            <a:off x="429126" y="69342"/>
            <a:ext cx="48177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2300">
                <a:solidFill>
                  <a:srgbClr val="262626"/>
                </a:solidFill>
                <a:latin typeface="Calibri"/>
                <a:ea typeface="Calibri"/>
                <a:cs typeface="Calibri"/>
                <a:sym typeface="Calibri"/>
              </a:rPr>
              <a:t>Actividad: cálculo de indicadores clave de rendimiento (KPI) en una hoja de cálculo</a:t>
            </a:r>
            <a:endParaRPr sz="300"/>
          </a:p>
          <a:p>
            <a:pPr indent="0" lvl="0" marL="0" marR="0" rtl="0" algn="l">
              <a:lnSpc>
                <a:spcPct val="103529"/>
              </a:lnSpc>
              <a:spcBef>
                <a:spcPts val="0"/>
              </a:spcBef>
              <a:spcAft>
                <a:spcPts val="0"/>
              </a:spcAft>
              <a:buClr>
                <a:schemeClr val="dk1"/>
              </a:buClr>
              <a:buSzPts val="3400"/>
              <a:buFont typeface="Arial"/>
              <a:buNone/>
            </a:pPr>
            <a:r>
              <a:t/>
            </a:r>
            <a:endParaRPr b="1" sz="2300">
              <a:solidFill>
                <a:srgbClr val="262626"/>
              </a:solidFill>
              <a:latin typeface="Calibri"/>
              <a:ea typeface="Calibri"/>
              <a:cs typeface="Calibri"/>
              <a:sym typeface="Calibri"/>
            </a:endParaRPr>
          </a:p>
        </p:txBody>
      </p:sp>
      <p:cxnSp>
        <p:nvCxnSpPr>
          <p:cNvPr id="627" name="Google Shape;627;p30"/>
          <p:cNvCxnSpPr/>
          <p:nvPr/>
        </p:nvCxnSpPr>
        <p:spPr>
          <a:xfrm>
            <a:off x="0" y="1626948"/>
            <a:ext cx="5004000" cy="0"/>
          </a:xfrm>
          <a:prstGeom prst="straightConnector1">
            <a:avLst/>
          </a:prstGeom>
          <a:noFill/>
          <a:ln cap="flat" cmpd="sng" w="34925">
            <a:solidFill>
              <a:srgbClr val="62A844"/>
            </a:solidFill>
            <a:prstDash val="dot"/>
            <a:miter lim="8000"/>
            <a:headEnd len="sm" w="sm" type="none"/>
            <a:tailEnd len="sm" w="sm" type="none"/>
          </a:ln>
        </p:spPr>
      </p:cxnSp>
      <p:sp>
        <p:nvSpPr>
          <p:cNvPr id="628" name="Google Shape;628;p30"/>
          <p:cNvSpPr/>
          <p:nvPr/>
        </p:nvSpPr>
        <p:spPr>
          <a:xfrm flipH="1">
            <a:off x="449349" y="1190386"/>
            <a:ext cx="3696900" cy="1378200"/>
          </a:xfrm>
          <a:prstGeom prst="rect">
            <a:avLst/>
          </a:prstGeom>
          <a:noFill/>
          <a:ln>
            <a:noFill/>
          </a:ln>
        </p:spPr>
        <p:txBody>
          <a:bodyPr anchorCtr="0" anchor="t" bIns="45700" lIns="91425" spcFirstLastPara="1" rIns="91425" wrap="square" tIns="45700">
            <a:spAutoFit/>
          </a:bodyPr>
          <a:lstStyle/>
          <a:p>
            <a:pPr indent="0" lvl="0" marL="0" marR="0" rtl="0" algn="l">
              <a:lnSpc>
                <a:spcPct val="102000"/>
              </a:lnSpc>
              <a:spcBef>
                <a:spcPts val="0"/>
              </a:spcBef>
              <a:spcAft>
                <a:spcPts val="0"/>
              </a:spcAft>
              <a:buNone/>
            </a:pPr>
            <a:r>
              <a:rPr lang="en-US" sz="2000">
                <a:solidFill>
                  <a:schemeClr val="lt1"/>
                </a:solidFill>
                <a:latin typeface="Calibri"/>
                <a:ea typeface="Calibri"/>
                <a:cs typeface="Calibri"/>
                <a:sym typeface="Calibri"/>
              </a:rPr>
              <a:t>Ahora aplicará estos cálculos a un pequeño conjunto de datos que contiene las habitaciones disponibles, las habitaciones vendidas y los ingresos por habitaciones de una semana. </a:t>
            </a:r>
            <a:endParaRPr/>
          </a:p>
          <a:p>
            <a:pPr indent="0" lvl="0" marL="0" marR="0" rtl="0" algn="l">
              <a:lnSpc>
                <a:spcPct val="102000"/>
              </a:lnSpc>
              <a:spcBef>
                <a:spcPts val="0"/>
              </a:spcBef>
              <a:spcAft>
                <a:spcPts val="0"/>
              </a:spcAft>
              <a:buNone/>
            </a:pPr>
            <a:r>
              <a:t/>
            </a:r>
            <a:endParaRPr sz="2000">
              <a:solidFill>
                <a:schemeClr val="lt1"/>
              </a:solidFill>
              <a:latin typeface="Calibri"/>
              <a:ea typeface="Calibri"/>
              <a:cs typeface="Calibri"/>
              <a:sym typeface="Calibri"/>
            </a:endParaRPr>
          </a:p>
        </p:txBody>
      </p:sp>
      <p:sp>
        <p:nvSpPr>
          <p:cNvPr id="629" name="Google Shape;629;p30"/>
          <p:cNvSpPr/>
          <p:nvPr/>
        </p:nvSpPr>
        <p:spPr>
          <a:xfrm flipH="1">
            <a:off x="4328100" y="988357"/>
            <a:ext cx="7863900" cy="2785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b="1" sz="800">
              <a:solidFill>
                <a:srgbClr val="0289AE"/>
              </a:solidFill>
              <a:highlight>
                <a:srgbClr val="0289AE"/>
              </a:highlight>
              <a:latin typeface="Calibri"/>
              <a:ea typeface="Calibri"/>
              <a:cs typeface="Calibri"/>
              <a:sym typeface="Calibri"/>
            </a:endParaRPr>
          </a:p>
          <a:p>
            <a:pPr indent="0" lvl="0" marL="0" marR="0" rtl="0" algn="l">
              <a:lnSpc>
                <a:spcPct val="108888"/>
              </a:lnSpc>
              <a:spcBef>
                <a:spcPts val="600"/>
              </a:spcBef>
              <a:spcAft>
                <a:spcPts val="0"/>
              </a:spcAft>
              <a:buNone/>
            </a:pPr>
            <a:r>
              <a:rPr b="1" lang="en-US" sz="1800">
                <a:solidFill>
                  <a:schemeClr val="lt1"/>
                </a:solidFill>
                <a:highlight>
                  <a:srgbClr val="0289AE"/>
                </a:highlight>
                <a:latin typeface="Calibri"/>
                <a:ea typeface="Calibri"/>
                <a:cs typeface="Calibri"/>
                <a:sym typeface="Calibri"/>
              </a:rPr>
              <a:t> Paso 1: </a:t>
            </a:r>
            <a:r>
              <a:rPr lang="en-US" sz="1800">
                <a:solidFill>
                  <a:schemeClr val="lt1"/>
                </a:solidFill>
                <a:latin typeface="Calibri"/>
                <a:ea typeface="Calibri"/>
                <a:cs typeface="Calibri"/>
                <a:sym typeface="Calibri"/>
              </a:rPr>
              <a:t>    Utilice una fórmula de suma para comprobar que el número de habitaciones disponibles se mantiene constante a lo largo del periodo. </a:t>
            </a:r>
            <a:endParaRPr/>
          </a:p>
          <a:p>
            <a:pPr indent="0" lvl="0" marL="0" marR="0" rtl="0" algn="l">
              <a:lnSpc>
                <a:spcPct val="108888"/>
              </a:lnSpc>
              <a:spcBef>
                <a:spcPts val="600"/>
              </a:spcBef>
              <a:spcAft>
                <a:spcPts val="0"/>
              </a:spcAft>
              <a:buNone/>
            </a:pPr>
            <a:r>
              <a:rPr b="1" lang="en-US" sz="1800">
                <a:solidFill>
                  <a:schemeClr val="lt1"/>
                </a:solidFill>
                <a:highlight>
                  <a:srgbClr val="0289AE"/>
                </a:highlight>
                <a:latin typeface="Calibri"/>
                <a:ea typeface="Calibri"/>
                <a:cs typeface="Calibri"/>
                <a:sym typeface="Calibri"/>
              </a:rPr>
              <a:t> Paso 2: </a:t>
            </a:r>
            <a:r>
              <a:rPr lang="en-US" sz="1800">
                <a:solidFill>
                  <a:schemeClr val="lt1"/>
                </a:solidFill>
                <a:latin typeface="Calibri"/>
                <a:ea typeface="Calibri"/>
                <a:cs typeface="Calibri"/>
                <a:sym typeface="Calibri"/>
              </a:rPr>
              <a:t>    Calcula el porcentaje de ocupación diaria, el ADR y el RevPAR en tres nuevas columnas. </a:t>
            </a:r>
            <a:endParaRPr/>
          </a:p>
          <a:p>
            <a:pPr indent="0" lvl="0" marL="0" marR="0" rtl="0" algn="l">
              <a:lnSpc>
                <a:spcPct val="108888"/>
              </a:lnSpc>
              <a:spcBef>
                <a:spcPts val="600"/>
              </a:spcBef>
              <a:spcAft>
                <a:spcPts val="0"/>
              </a:spcAft>
              <a:buNone/>
            </a:pPr>
            <a:r>
              <a:rPr b="1" lang="en-US" sz="1800">
                <a:solidFill>
                  <a:schemeClr val="lt1"/>
                </a:solidFill>
                <a:highlight>
                  <a:srgbClr val="0289AE"/>
                </a:highlight>
                <a:latin typeface="Calibri"/>
                <a:ea typeface="Calibri"/>
                <a:cs typeface="Calibri"/>
                <a:sym typeface="Calibri"/>
              </a:rPr>
              <a:t> Paso 3: </a:t>
            </a:r>
            <a:r>
              <a:rPr lang="en-US" sz="1800">
                <a:solidFill>
                  <a:schemeClr val="lt1"/>
                </a:solidFill>
                <a:latin typeface="Calibri"/>
                <a:ea typeface="Calibri"/>
                <a:cs typeface="Calibri"/>
                <a:sym typeface="Calibri"/>
              </a:rPr>
              <a:t>    Calcule la media de 7 días para cada KPI. </a:t>
            </a:r>
            <a:endParaRPr/>
          </a:p>
          <a:p>
            <a:pPr indent="0" lvl="0" marL="0" marR="0" rtl="0" algn="l">
              <a:lnSpc>
                <a:spcPct val="108888"/>
              </a:lnSpc>
              <a:spcBef>
                <a:spcPts val="600"/>
              </a:spcBef>
              <a:spcAft>
                <a:spcPts val="0"/>
              </a:spcAft>
              <a:buNone/>
            </a:pPr>
            <a:r>
              <a:rPr b="1" lang="en-US" sz="1800">
                <a:solidFill>
                  <a:schemeClr val="lt1"/>
                </a:solidFill>
                <a:highlight>
                  <a:srgbClr val="0289AE"/>
                </a:highlight>
                <a:latin typeface="Calibri"/>
                <a:ea typeface="Calibri"/>
                <a:cs typeface="Calibri"/>
                <a:sym typeface="Calibri"/>
              </a:rPr>
              <a:t> Paso 4: </a:t>
            </a:r>
            <a:r>
              <a:rPr lang="en-US" sz="1800">
                <a:solidFill>
                  <a:schemeClr val="lt1"/>
                </a:solidFill>
                <a:latin typeface="Calibri"/>
                <a:ea typeface="Calibri"/>
                <a:cs typeface="Calibri"/>
                <a:sym typeface="Calibri"/>
              </a:rPr>
              <a:t>    Por último, compare los días con el RevPAR más alto y más bajo y     analice qué podría explicar la diferencia. </a:t>
            </a:r>
            <a:endParaRPr/>
          </a:p>
          <a:p>
            <a:pPr indent="0" lvl="0" marL="0" marR="0" rtl="0" algn="ctr">
              <a:spcBef>
                <a:spcPts val="600"/>
              </a:spcBef>
              <a:spcAft>
                <a:spcPts val="0"/>
              </a:spcAft>
              <a:buNone/>
            </a:pPr>
            <a:br>
              <a:rPr b="1" lang="en-US" sz="2200">
                <a:solidFill>
                  <a:schemeClr val="lt1"/>
                </a:solidFill>
                <a:latin typeface="Calibri"/>
                <a:ea typeface="Calibri"/>
                <a:cs typeface="Calibri"/>
                <a:sym typeface="Calibri"/>
              </a:rPr>
            </a:br>
            <a:endParaRPr sz="2000">
              <a:solidFill>
                <a:schemeClr val="lt1"/>
              </a:solidFill>
              <a:latin typeface="Calibri"/>
              <a:ea typeface="Calibri"/>
              <a:cs typeface="Calibri"/>
              <a:sym typeface="Calibri"/>
            </a:endParaRPr>
          </a:p>
        </p:txBody>
      </p:sp>
      <p:sp>
        <p:nvSpPr>
          <p:cNvPr id="630" name="Google Shape;630;p30"/>
          <p:cNvSpPr/>
          <p:nvPr/>
        </p:nvSpPr>
        <p:spPr>
          <a:xfrm flipH="1">
            <a:off x="5328780" y="258738"/>
            <a:ext cx="6131700" cy="646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800">
                <a:solidFill>
                  <a:srgbClr val="262626"/>
                </a:solidFill>
                <a:latin typeface="Calibri"/>
                <a:ea typeface="Calibri"/>
                <a:cs typeface="Calibri"/>
                <a:sym typeface="Calibri"/>
              </a:rPr>
              <a:t>Este ejercicio consolida su comprensión de cómo se obtienen los KPI habituales a partir de operaciones sencillas en una hoja de cálculo.</a:t>
            </a:r>
            <a:endParaRPr/>
          </a:p>
        </p:txBody>
      </p:sp>
      <p:cxnSp>
        <p:nvCxnSpPr>
          <p:cNvPr id="631" name="Google Shape;631;p30"/>
          <p:cNvCxnSpPr/>
          <p:nvPr/>
        </p:nvCxnSpPr>
        <p:spPr>
          <a:xfrm rot="10800000">
            <a:off x="4257624" y="1332346"/>
            <a:ext cx="0" cy="2255400"/>
          </a:xfrm>
          <a:prstGeom prst="straightConnector1">
            <a:avLst/>
          </a:prstGeom>
          <a:noFill/>
          <a:ln cap="flat" cmpd="sng" w="19050">
            <a:solidFill>
              <a:schemeClr val="lt1"/>
            </a:solidFill>
            <a:prstDash val="dot"/>
            <a:miter lim="8000"/>
            <a:headEnd len="sm" w="sm" type="none"/>
            <a:tailEnd len="sm" w="sm" type="none"/>
          </a:ln>
        </p:spPr>
      </p:cxnSp>
      <p:graphicFrame>
        <p:nvGraphicFramePr>
          <p:cNvPr id="632" name="Google Shape;632;p30"/>
          <p:cNvGraphicFramePr/>
          <p:nvPr/>
        </p:nvGraphicFramePr>
        <p:xfrm>
          <a:off x="706137" y="3641911"/>
          <a:ext cx="3000000" cy="3000000"/>
        </p:xfrm>
        <a:graphic>
          <a:graphicData uri="http://schemas.openxmlformats.org/drawingml/2006/table">
            <a:tbl>
              <a:tblPr bandRow="1" firstRow="1">
                <a:noFill/>
                <a:tableStyleId>{9CFBA429-65F6-406C-9CB1-AB5AF5C1AB29}</a:tableStyleId>
              </a:tblPr>
              <a:tblGrid>
                <a:gridCol w="2600450"/>
                <a:gridCol w="2600450"/>
                <a:gridCol w="2600450"/>
                <a:gridCol w="2600450"/>
              </a:tblGrid>
              <a:tr h="370850">
                <a:tc>
                  <a:txBody>
                    <a:bodyPr/>
                    <a:lstStyle/>
                    <a:p>
                      <a:pPr indent="0" lvl="0" marL="0" marR="0" rtl="0" algn="l">
                        <a:spcBef>
                          <a:spcPts val="0"/>
                        </a:spcBef>
                        <a:spcAft>
                          <a:spcPts val="0"/>
                        </a:spcAft>
                        <a:buNone/>
                      </a:pPr>
                      <a:r>
                        <a:rPr lang="en-US" sz="2000" u="none" cap="none" strike="noStrike">
                          <a:solidFill>
                            <a:schemeClr val="lt1"/>
                          </a:solidFill>
                          <a:highlight>
                            <a:srgbClr val="0289AE"/>
                          </a:highlight>
                        </a:rPr>
                        <a:t>  Fecha</a:t>
                      </a:r>
                      <a:r>
                        <a:rPr lang="en-US" sz="2000" u="none" cap="none" strike="noStrike">
                          <a:solidFill>
                            <a:srgbClr val="0289AE"/>
                          </a:solidFill>
                          <a:highlight>
                            <a:srgbClr val="0289AE"/>
                          </a:highlight>
                        </a:rPr>
                        <a:t>...</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rgbClr val="262626"/>
                      </a:solidFill>
                      <a:prstDash val="dot"/>
                      <a:round/>
                      <a:headEnd len="sm" w="sm" type="none"/>
                      <a:tailEnd len="sm" w="sm" type="none"/>
                    </a:lnB>
                  </a:tcPr>
                </a:tc>
                <a:tc>
                  <a:txBody>
                    <a:bodyPr/>
                    <a:lstStyle/>
                    <a:p>
                      <a:pPr indent="0" lvl="0" marL="0" marR="0" rtl="0" algn="l">
                        <a:spcBef>
                          <a:spcPts val="0"/>
                        </a:spcBef>
                        <a:spcAft>
                          <a:spcPts val="0"/>
                        </a:spcAft>
                        <a:buNone/>
                      </a:pPr>
                      <a:r>
                        <a:rPr lang="en-US" sz="2000" u="none" cap="none" strike="noStrike">
                          <a:solidFill>
                            <a:schemeClr val="lt1"/>
                          </a:solidFill>
                          <a:highlight>
                            <a:srgbClr val="0289AE"/>
                          </a:highlight>
                        </a:rPr>
                        <a:t>Habitaciones disponibles</a:t>
                      </a:r>
                      <a:r>
                        <a:rPr lang="en-US" sz="2000" u="none" cap="none" strike="noStrike">
                          <a:solidFill>
                            <a:srgbClr val="0289AE"/>
                          </a:solidFill>
                          <a:highlight>
                            <a:srgbClr val="0289AE"/>
                          </a:highlight>
                        </a:rPr>
                        <a:t>...</a:t>
                      </a:r>
                      <a:endParaRPr sz="2000" u="none" cap="none" strike="noStrike">
                        <a:solidFill>
                          <a:schemeClr val="lt1"/>
                        </a:solidFill>
                        <a:highlight>
                          <a:srgbClr val="0289AE"/>
                        </a:highlight>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rgbClr val="262626"/>
                      </a:solidFill>
                      <a:prstDash val="dot"/>
                      <a:round/>
                      <a:headEnd len="sm" w="sm" type="none"/>
                      <a:tailEnd len="sm" w="sm" type="none"/>
                    </a:lnB>
                  </a:tcPr>
                </a:tc>
                <a:tc>
                  <a:txBody>
                    <a:bodyPr/>
                    <a:lstStyle/>
                    <a:p>
                      <a:pPr indent="0" lvl="0" marL="0" marR="0" rtl="0" algn="l">
                        <a:spcBef>
                          <a:spcPts val="0"/>
                        </a:spcBef>
                        <a:spcAft>
                          <a:spcPts val="0"/>
                        </a:spcAft>
                        <a:buNone/>
                      </a:pPr>
                      <a:r>
                        <a:rPr lang="en-US" sz="2000" u="none" cap="none" strike="noStrike">
                          <a:solidFill>
                            <a:schemeClr val="lt1"/>
                          </a:solidFill>
                          <a:highlight>
                            <a:srgbClr val="0289AE"/>
                          </a:highlight>
                        </a:rPr>
                        <a:t> </a:t>
                      </a:r>
                      <a:r>
                        <a:rPr lang="en-US" sz="2000" u="none" cap="none" strike="noStrike">
                          <a:solidFill>
                            <a:schemeClr val="lt1"/>
                          </a:solidFill>
                          <a:highlight>
                            <a:srgbClr val="0289AE"/>
                          </a:highlight>
                        </a:rPr>
                        <a:t>Habitaciones vendidas</a:t>
                      </a:r>
                      <a:r>
                        <a:rPr lang="en-US" sz="2000" u="none" cap="none" strike="noStrike">
                          <a:solidFill>
                            <a:srgbClr val="0289AE"/>
                          </a:solidFill>
                          <a:highlight>
                            <a:srgbClr val="0289AE"/>
                          </a:highlight>
                        </a:rPr>
                        <a:t>...</a:t>
                      </a:r>
                      <a:endParaRPr sz="2000" u="none" cap="none" strike="noStrike">
                        <a:solidFill>
                          <a:schemeClr val="lt1"/>
                        </a:solidFill>
                        <a:highlight>
                          <a:srgbClr val="0289AE"/>
                        </a:highlight>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rgbClr val="262626"/>
                      </a:solidFill>
                      <a:prstDash val="dot"/>
                      <a:round/>
                      <a:headEnd len="sm" w="sm" type="none"/>
                      <a:tailEnd len="sm" w="sm" type="none"/>
                    </a:lnB>
                  </a:tcPr>
                </a:tc>
                <a:tc>
                  <a:txBody>
                    <a:bodyPr/>
                    <a:lstStyle/>
                    <a:p>
                      <a:pPr indent="0" lvl="0" marL="0" marR="0" rtl="0" algn="l">
                        <a:spcBef>
                          <a:spcPts val="0"/>
                        </a:spcBef>
                        <a:spcAft>
                          <a:spcPts val="0"/>
                        </a:spcAft>
                        <a:buNone/>
                      </a:pPr>
                      <a:r>
                        <a:rPr lang="en-US" sz="2000" u="none" cap="none" strike="noStrike">
                          <a:solidFill>
                            <a:schemeClr val="lt1"/>
                          </a:solidFill>
                          <a:highlight>
                            <a:srgbClr val="0289AE"/>
                          </a:highlight>
                        </a:rPr>
                        <a:t>  Ingresos</a:t>
                      </a:r>
                      <a:r>
                        <a:rPr lang="en-US" sz="2000" u="none" cap="none" strike="noStrike">
                          <a:solidFill>
                            <a:srgbClr val="0289AE"/>
                          </a:solidFill>
                          <a:highlight>
                            <a:srgbClr val="0289AE"/>
                          </a:highlight>
                        </a:rPr>
                        <a:t>...</a:t>
                      </a:r>
                      <a:endParaRPr sz="2000" u="none" cap="none" strike="noStrike">
                        <a:solidFill>
                          <a:schemeClr val="lt1"/>
                        </a:solidFill>
                        <a:highlight>
                          <a:srgbClr val="0289AE"/>
                        </a:highlight>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rgbClr val="262626"/>
                      </a:solidFill>
                      <a:prstDash val="dot"/>
                      <a:round/>
                      <a:headEnd len="sm" w="sm" type="none"/>
                      <a:tailEnd len="sm" w="sm" type="none"/>
                    </a:lnB>
                  </a:tcPr>
                </a:tc>
              </a:tr>
              <a:tr h="367200">
                <a:tc>
                  <a:txBody>
                    <a:bodyPr/>
                    <a:lstStyle/>
                    <a:p>
                      <a:pPr indent="0" lvl="0" marL="0" marR="0" rtl="0" algn="l">
                        <a:spcBef>
                          <a:spcPts val="0"/>
                        </a:spcBef>
                        <a:spcAft>
                          <a:spcPts val="0"/>
                        </a:spcAft>
                        <a:buNone/>
                      </a:pPr>
                      <a:r>
                        <a:rPr lang="en-US" sz="1800" u="none" cap="none" strike="noStrike">
                          <a:solidFill>
                            <a:srgbClr val="262626"/>
                          </a:solidFill>
                        </a:rPr>
                        <a:t>1 de mayo</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None/>
                      </a:pPr>
                      <a:r>
                        <a:rPr lang="en-US" sz="1800" u="none" cap="none" strike="noStrike">
                          <a:solidFill>
                            <a:srgbClr val="262626"/>
                          </a:solidFill>
                        </a:rPr>
                        <a:t>50</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None/>
                      </a:pPr>
                      <a:r>
                        <a:rPr lang="en-US" sz="1800" u="none" cap="none" strike="noStrike">
                          <a:solidFill>
                            <a:srgbClr val="262626"/>
                          </a:solidFill>
                        </a:rPr>
                        <a:t>35</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None/>
                      </a:pPr>
                      <a:r>
                        <a:rPr b="0" i="0" lang="en-US" sz="1800" u="none" cap="none" strike="noStrike">
                          <a:solidFill>
                            <a:srgbClr val="262626"/>
                          </a:solidFill>
                          <a:latin typeface="Calibri"/>
                          <a:ea typeface="Calibri"/>
                          <a:cs typeface="Calibri"/>
                          <a:sym typeface="Calibri"/>
                        </a:rPr>
                        <a:t>3.500 €</a:t>
                      </a:r>
                      <a:endParaRPr b="1" sz="1800" u="none" cap="none" strike="noStrike">
                        <a:solidFill>
                          <a:srgbClr val="262626"/>
                        </a:solidFill>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r>
              <a:tr h="367200">
                <a:tc>
                  <a:txBody>
                    <a:bodyPr/>
                    <a:lstStyle/>
                    <a:p>
                      <a:pPr indent="0" lvl="0" marL="0" marR="0" rtl="0" algn="l">
                        <a:spcBef>
                          <a:spcPts val="0"/>
                        </a:spcBef>
                        <a:spcAft>
                          <a:spcPts val="0"/>
                        </a:spcAft>
                        <a:buNone/>
                      </a:pPr>
                      <a:r>
                        <a:rPr lang="en-US" sz="1800" u="none" cap="none" strike="noStrike">
                          <a:solidFill>
                            <a:srgbClr val="262626"/>
                          </a:solidFill>
                        </a:rPr>
                        <a:t>2 de mayo</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None/>
                      </a:pPr>
                      <a:r>
                        <a:rPr lang="en-US" sz="1800" u="none" cap="none" strike="noStrike">
                          <a:solidFill>
                            <a:srgbClr val="262626"/>
                          </a:solidFill>
                        </a:rPr>
                        <a:t>50</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None/>
                      </a:pPr>
                      <a:r>
                        <a:rPr lang="en-US" sz="1800" u="none" cap="none" strike="noStrike">
                          <a:solidFill>
                            <a:srgbClr val="262626"/>
                          </a:solidFill>
                        </a:rPr>
                        <a:t>32</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None/>
                      </a:pPr>
                      <a:r>
                        <a:rPr b="0" i="0" lang="en-US" sz="1800" u="none" cap="none" strike="noStrike">
                          <a:solidFill>
                            <a:srgbClr val="262626"/>
                          </a:solidFill>
                          <a:latin typeface="Calibri"/>
                          <a:ea typeface="Calibri"/>
                          <a:cs typeface="Calibri"/>
                          <a:sym typeface="Calibri"/>
                        </a:rPr>
                        <a:t>3.200 €</a:t>
                      </a:r>
                      <a:endParaRPr sz="1800" u="none" cap="none" strike="noStrike">
                        <a:solidFill>
                          <a:srgbClr val="262626"/>
                        </a:solidFill>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r>
              <a:tr h="367200">
                <a:tc>
                  <a:txBody>
                    <a:bodyPr/>
                    <a:lstStyle/>
                    <a:p>
                      <a:pPr indent="0" lvl="0" marL="0" marR="0" rtl="0" algn="l">
                        <a:spcBef>
                          <a:spcPts val="0"/>
                        </a:spcBef>
                        <a:spcAft>
                          <a:spcPts val="0"/>
                        </a:spcAft>
                        <a:buNone/>
                      </a:pPr>
                      <a:r>
                        <a:rPr lang="en-US" sz="1800" u="none" cap="none" strike="noStrike">
                          <a:solidFill>
                            <a:srgbClr val="262626"/>
                          </a:solidFill>
                        </a:rPr>
                        <a:t>3 de mayo</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None/>
                      </a:pPr>
                      <a:r>
                        <a:rPr lang="en-US" sz="1800" u="none" cap="none" strike="noStrike">
                          <a:solidFill>
                            <a:srgbClr val="262626"/>
                          </a:solidFill>
                        </a:rPr>
                        <a:t>50</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None/>
                      </a:pPr>
                      <a:r>
                        <a:rPr lang="en-US" sz="1800" u="none" cap="none" strike="noStrike">
                          <a:solidFill>
                            <a:srgbClr val="262626"/>
                          </a:solidFill>
                        </a:rPr>
                        <a:t>38</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None/>
                      </a:pPr>
                      <a:r>
                        <a:rPr b="0" i="0" lang="en-US" sz="1800" u="none" cap="none" strike="noStrike">
                          <a:solidFill>
                            <a:srgbClr val="262626"/>
                          </a:solidFill>
                          <a:latin typeface="Calibri"/>
                          <a:ea typeface="Calibri"/>
                          <a:cs typeface="Calibri"/>
                          <a:sym typeface="Calibri"/>
                        </a:rPr>
                        <a:t>3.800 €</a:t>
                      </a:r>
                      <a:endParaRPr sz="1800" u="none" cap="none" strike="noStrike">
                        <a:solidFill>
                          <a:srgbClr val="262626"/>
                        </a:solidFill>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r>
              <a:tr h="367200">
                <a:tc>
                  <a:txBody>
                    <a:bodyPr/>
                    <a:lstStyle/>
                    <a:p>
                      <a:pPr indent="0" lvl="0" marL="0" marR="0" rtl="0" algn="l">
                        <a:spcBef>
                          <a:spcPts val="0"/>
                        </a:spcBef>
                        <a:spcAft>
                          <a:spcPts val="0"/>
                        </a:spcAft>
                        <a:buNone/>
                      </a:pPr>
                      <a:r>
                        <a:rPr lang="en-US" sz="1800" u="none" cap="none" strike="noStrike">
                          <a:solidFill>
                            <a:srgbClr val="262626"/>
                          </a:solidFill>
                        </a:rPr>
                        <a:t>4 de mayo</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None/>
                      </a:pPr>
                      <a:r>
                        <a:rPr lang="en-US" sz="1800" u="none" cap="none" strike="noStrike">
                          <a:solidFill>
                            <a:srgbClr val="262626"/>
                          </a:solidFill>
                        </a:rPr>
                        <a:t>50</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None/>
                      </a:pPr>
                      <a:r>
                        <a:rPr lang="en-US" sz="1800" u="none" cap="none" strike="noStrike">
                          <a:solidFill>
                            <a:srgbClr val="262626"/>
                          </a:solidFill>
                        </a:rPr>
                        <a:t>42</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None/>
                      </a:pPr>
                      <a:r>
                        <a:rPr b="0" i="0" lang="en-US" sz="1800" u="none" cap="none" strike="noStrike">
                          <a:solidFill>
                            <a:srgbClr val="262626"/>
                          </a:solidFill>
                          <a:latin typeface="Calibri"/>
                          <a:ea typeface="Calibri"/>
                          <a:cs typeface="Calibri"/>
                          <a:sym typeface="Calibri"/>
                        </a:rPr>
                        <a:t>4 200 €</a:t>
                      </a:r>
                      <a:endParaRPr sz="1800" u="none" cap="none" strike="noStrike">
                        <a:solidFill>
                          <a:srgbClr val="262626"/>
                        </a:solidFill>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r>
              <a:tr h="367200">
                <a:tc>
                  <a:txBody>
                    <a:bodyPr/>
                    <a:lstStyle/>
                    <a:p>
                      <a:pPr indent="0" lvl="0" marL="0" marR="0" rtl="0" algn="l">
                        <a:spcBef>
                          <a:spcPts val="0"/>
                        </a:spcBef>
                        <a:spcAft>
                          <a:spcPts val="0"/>
                        </a:spcAft>
                        <a:buNone/>
                      </a:pPr>
                      <a:r>
                        <a:rPr lang="en-US" sz="1800" u="none" cap="none" strike="noStrike">
                          <a:solidFill>
                            <a:srgbClr val="262626"/>
                          </a:solidFill>
                        </a:rPr>
                        <a:t>05 de mayo</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None/>
                      </a:pPr>
                      <a:r>
                        <a:rPr lang="en-US" sz="1800" u="none" cap="none" strike="noStrike">
                          <a:solidFill>
                            <a:srgbClr val="262626"/>
                          </a:solidFill>
                        </a:rPr>
                        <a:t>50</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None/>
                      </a:pPr>
                      <a:r>
                        <a:rPr lang="en-US" sz="1800" u="none" cap="none" strike="noStrike">
                          <a:solidFill>
                            <a:srgbClr val="262626"/>
                          </a:solidFill>
                        </a:rPr>
                        <a:t>48</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None/>
                      </a:pPr>
                      <a:r>
                        <a:rPr b="0" i="0" lang="en-US" sz="1800" u="none" cap="none" strike="noStrike">
                          <a:solidFill>
                            <a:srgbClr val="262626"/>
                          </a:solidFill>
                          <a:latin typeface="Calibri"/>
                          <a:ea typeface="Calibri"/>
                          <a:cs typeface="Calibri"/>
                          <a:sym typeface="Calibri"/>
                        </a:rPr>
                        <a:t>4.800 €</a:t>
                      </a:r>
                      <a:endParaRPr sz="1800" u="none" cap="none" strike="noStrike">
                        <a:solidFill>
                          <a:srgbClr val="262626"/>
                        </a:solidFill>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r>
              <a:tr h="367200">
                <a:tc>
                  <a:txBody>
                    <a:bodyPr/>
                    <a:lstStyle/>
                    <a:p>
                      <a:pPr indent="0" lvl="0" marL="0" marR="0" rtl="0" algn="l">
                        <a:spcBef>
                          <a:spcPts val="0"/>
                        </a:spcBef>
                        <a:spcAft>
                          <a:spcPts val="0"/>
                        </a:spcAft>
                        <a:buNone/>
                      </a:pPr>
                      <a:r>
                        <a:rPr lang="en-US" sz="1800" u="none" cap="none" strike="noStrike">
                          <a:solidFill>
                            <a:srgbClr val="262626"/>
                          </a:solidFill>
                        </a:rPr>
                        <a:t>06 de mayo</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None/>
                      </a:pPr>
                      <a:r>
                        <a:rPr lang="en-US" sz="1800" u="none" cap="none" strike="noStrike">
                          <a:solidFill>
                            <a:srgbClr val="262626"/>
                          </a:solidFill>
                        </a:rPr>
                        <a:t>50</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None/>
                      </a:pPr>
                      <a:r>
                        <a:rPr lang="en-US" sz="1800" u="none" cap="none" strike="noStrike">
                          <a:solidFill>
                            <a:srgbClr val="262626"/>
                          </a:solidFill>
                        </a:rPr>
                        <a:t>52</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None/>
                      </a:pPr>
                      <a:r>
                        <a:rPr b="0" i="0" lang="en-US" sz="1800" u="none" cap="none" strike="noStrike">
                          <a:solidFill>
                            <a:srgbClr val="262626"/>
                          </a:solidFill>
                          <a:latin typeface="Calibri"/>
                          <a:ea typeface="Calibri"/>
                          <a:cs typeface="Calibri"/>
                          <a:sym typeface="Calibri"/>
                        </a:rPr>
                        <a:t>5.200 €</a:t>
                      </a:r>
                      <a:endParaRPr sz="1800" u="none" cap="none" strike="noStrike">
                        <a:solidFill>
                          <a:srgbClr val="262626"/>
                        </a:solidFill>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r>
              <a:tr h="367200">
                <a:tc>
                  <a:txBody>
                    <a:bodyPr/>
                    <a:lstStyle/>
                    <a:p>
                      <a:pPr indent="0" lvl="0" marL="0" marR="0" rtl="0" algn="l">
                        <a:spcBef>
                          <a:spcPts val="0"/>
                        </a:spcBef>
                        <a:spcAft>
                          <a:spcPts val="0"/>
                        </a:spcAft>
                        <a:buNone/>
                      </a:pPr>
                      <a:r>
                        <a:rPr lang="en-US" sz="1800" u="none" cap="none" strike="noStrike">
                          <a:solidFill>
                            <a:srgbClr val="262626"/>
                          </a:solidFill>
                        </a:rPr>
                        <a:t>7 de mayo</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None/>
                      </a:pPr>
                      <a:r>
                        <a:rPr lang="en-US" sz="1800" u="none" cap="none" strike="noStrike">
                          <a:solidFill>
                            <a:srgbClr val="262626"/>
                          </a:solidFill>
                        </a:rPr>
                        <a:t>50</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None/>
                      </a:pPr>
                      <a:r>
                        <a:rPr lang="en-US" sz="1800" u="none" cap="none" strike="noStrike">
                          <a:solidFill>
                            <a:srgbClr val="262626"/>
                          </a:solidFill>
                        </a:rPr>
                        <a:t>40</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None/>
                      </a:pPr>
                      <a:r>
                        <a:rPr b="0" i="0" lang="en-US" sz="1800" u="none" cap="none" strike="noStrike">
                          <a:solidFill>
                            <a:srgbClr val="262626"/>
                          </a:solidFill>
                          <a:latin typeface="Calibri"/>
                          <a:ea typeface="Calibri"/>
                          <a:cs typeface="Calibri"/>
                          <a:sym typeface="Calibri"/>
                        </a:rPr>
                        <a:t>4.000 €</a:t>
                      </a:r>
                      <a:endParaRPr sz="1800" u="none" cap="none" strike="noStrike">
                        <a:solidFill>
                          <a:srgbClr val="262626"/>
                        </a:solidFill>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7" name="Shape 637"/>
        <p:cNvGrpSpPr/>
        <p:nvPr/>
      </p:nvGrpSpPr>
      <p:grpSpPr>
        <a:xfrm>
          <a:off x="0" y="0"/>
          <a:ext cx="0" cy="0"/>
          <a:chOff x="0" y="0"/>
          <a:chExt cx="0" cy="0"/>
        </a:xfrm>
      </p:grpSpPr>
      <p:pic>
        <p:nvPicPr>
          <p:cNvPr id="638" name="Google Shape;638;p31"/>
          <p:cNvPicPr preferRelativeResize="0"/>
          <p:nvPr/>
        </p:nvPicPr>
        <p:blipFill>
          <a:blip r:embed="rId3">
            <a:alphaModFix/>
          </a:blip>
          <a:stretch>
            <a:fillRect/>
          </a:stretch>
        </p:blipFill>
        <p:spPr>
          <a:xfrm>
            <a:off x="6826145" y="0"/>
            <a:ext cx="5365849" cy="3414100"/>
          </a:xfrm>
          <a:prstGeom prst="rect">
            <a:avLst/>
          </a:prstGeom>
          <a:noFill/>
          <a:ln>
            <a:noFill/>
          </a:ln>
        </p:spPr>
      </p:pic>
      <p:pic>
        <p:nvPicPr>
          <p:cNvPr id="639" name="Google Shape;639;p31"/>
          <p:cNvPicPr preferRelativeResize="0"/>
          <p:nvPr/>
        </p:nvPicPr>
        <p:blipFill rotWithShape="1">
          <a:blip r:embed="rId4">
            <a:alphaModFix/>
          </a:blip>
          <a:srcRect b="0" l="0" r="8044" t="0"/>
          <a:stretch/>
        </p:blipFill>
        <p:spPr>
          <a:xfrm flipH="1">
            <a:off x="6882729" y="3195975"/>
            <a:ext cx="6483202" cy="3322267"/>
          </a:xfrm>
          <a:prstGeom prst="rect">
            <a:avLst/>
          </a:prstGeom>
          <a:noFill/>
          <a:ln>
            <a:noFill/>
          </a:ln>
        </p:spPr>
      </p:pic>
      <p:sp>
        <p:nvSpPr>
          <p:cNvPr id="640" name="Google Shape;640;p31"/>
          <p:cNvSpPr/>
          <p:nvPr/>
        </p:nvSpPr>
        <p:spPr>
          <a:xfrm>
            <a:off x="5064199" y="607339"/>
            <a:ext cx="6337800" cy="1335300"/>
          </a:xfrm>
          <a:prstGeom prst="roundRect">
            <a:avLst>
              <a:gd fmla="val 8566" name="adj"/>
            </a:avLst>
          </a:prstGeom>
          <a:solidFill>
            <a:schemeClr val="lt1"/>
          </a:solid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41" name="Google Shape;641;p31"/>
          <p:cNvSpPr txBox="1"/>
          <p:nvPr/>
        </p:nvSpPr>
        <p:spPr>
          <a:xfrm>
            <a:off x="429128" y="354075"/>
            <a:ext cx="45750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2700">
                <a:solidFill>
                  <a:srgbClr val="262626"/>
                </a:solidFill>
                <a:latin typeface="Calibri"/>
                <a:ea typeface="Calibri"/>
                <a:cs typeface="Calibri"/>
                <a:sym typeface="Calibri"/>
              </a:rPr>
              <a:t>Comprobaciones de la calidad de los datos en la práctica</a:t>
            </a:r>
            <a:endParaRPr sz="700"/>
          </a:p>
          <a:p>
            <a:pPr indent="0" lvl="0" marL="0" marR="0" rtl="0" algn="l">
              <a:lnSpc>
                <a:spcPct val="103529"/>
              </a:lnSpc>
              <a:spcBef>
                <a:spcPts val="0"/>
              </a:spcBef>
              <a:spcAft>
                <a:spcPts val="0"/>
              </a:spcAft>
              <a:buClr>
                <a:schemeClr val="dk1"/>
              </a:buClr>
              <a:buSzPts val="3400"/>
              <a:buFont typeface="Arial"/>
              <a:buNone/>
            </a:pPr>
            <a:r>
              <a:t/>
            </a:r>
            <a:endParaRPr b="1" sz="2700">
              <a:solidFill>
                <a:srgbClr val="262626"/>
              </a:solidFill>
              <a:latin typeface="Calibri"/>
              <a:ea typeface="Calibri"/>
              <a:cs typeface="Calibri"/>
              <a:sym typeface="Calibri"/>
            </a:endParaRPr>
          </a:p>
        </p:txBody>
      </p:sp>
      <p:cxnSp>
        <p:nvCxnSpPr>
          <p:cNvPr id="642" name="Google Shape;642;p31"/>
          <p:cNvCxnSpPr/>
          <p:nvPr/>
        </p:nvCxnSpPr>
        <p:spPr>
          <a:xfrm>
            <a:off x="0" y="1463780"/>
            <a:ext cx="5004000" cy="0"/>
          </a:xfrm>
          <a:prstGeom prst="straightConnector1">
            <a:avLst/>
          </a:prstGeom>
          <a:noFill/>
          <a:ln cap="flat" cmpd="sng" w="34925">
            <a:solidFill>
              <a:srgbClr val="62A844"/>
            </a:solidFill>
            <a:prstDash val="dot"/>
            <a:miter lim="8000"/>
            <a:headEnd len="sm" w="sm" type="none"/>
            <a:tailEnd len="sm" w="sm" type="none"/>
          </a:ln>
        </p:spPr>
      </p:cxnSp>
      <p:sp>
        <p:nvSpPr>
          <p:cNvPr id="643" name="Google Shape;643;p31"/>
          <p:cNvSpPr/>
          <p:nvPr/>
        </p:nvSpPr>
        <p:spPr>
          <a:xfrm flipH="1">
            <a:off x="5358263" y="667392"/>
            <a:ext cx="5749653"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i="1" lang="en-US" sz="1800">
                <a:solidFill>
                  <a:srgbClr val="262626"/>
                </a:solidFill>
                <a:latin typeface="Calibri"/>
                <a:ea typeface="Calibri"/>
                <a:cs typeface="Calibri"/>
                <a:sym typeface="Calibri"/>
              </a:rPr>
              <a:t>Incorporar estas comprobaciones en su flujo de trabajo reduce el riesgo de </a:t>
            </a:r>
            <a:r>
              <a:rPr b="1" i="1" lang="en-US" sz="1800">
                <a:solidFill>
                  <a:srgbClr val="262626"/>
                </a:solidFill>
                <a:latin typeface="Calibri"/>
                <a:ea typeface="Calibri"/>
                <a:cs typeface="Calibri"/>
                <a:sym typeface="Calibri"/>
              </a:rPr>
              <a:t>«si entran datos erróneos, salen datos erróneos» </a:t>
            </a:r>
            <a:r>
              <a:rPr i="1" lang="en-US" sz="1800">
                <a:solidFill>
                  <a:srgbClr val="262626"/>
                </a:solidFill>
                <a:latin typeface="Calibri"/>
                <a:ea typeface="Calibri"/>
                <a:cs typeface="Calibri"/>
                <a:sym typeface="Calibri"/>
              </a:rPr>
              <a:t>y respalda </a:t>
            </a:r>
            <a:r>
              <a:rPr b="1" i="1" lang="en-US" sz="1800">
                <a:solidFill>
                  <a:srgbClr val="262626"/>
                </a:solidFill>
                <a:latin typeface="Calibri"/>
                <a:ea typeface="Calibri"/>
                <a:cs typeface="Calibri"/>
                <a:sym typeface="Calibri"/>
              </a:rPr>
              <a:t>la fiabilidad de los KPI </a:t>
            </a:r>
            <a:r>
              <a:rPr i="1" lang="en-US" sz="1800">
                <a:solidFill>
                  <a:srgbClr val="262626"/>
                </a:solidFill>
                <a:latin typeface="Calibri"/>
                <a:ea typeface="Calibri"/>
                <a:cs typeface="Calibri"/>
                <a:sym typeface="Calibri"/>
              </a:rPr>
              <a:t>(HospitalityNet, 2023; Attune IT, 2024).</a:t>
            </a:r>
            <a:endParaRPr sz="1800">
              <a:solidFill>
                <a:srgbClr val="262626"/>
              </a:solidFill>
              <a:latin typeface="Calibri"/>
              <a:ea typeface="Calibri"/>
              <a:cs typeface="Calibri"/>
              <a:sym typeface="Calibri"/>
            </a:endParaRPr>
          </a:p>
        </p:txBody>
      </p:sp>
      <p:sp>
        <p:nvSpPr>
          <p:cNvPr id="644" name="Google Shape;644;p31"/>
          <p:cNvSpPr/>
          <p:nvPr/>
        </p:nvSpPr>
        <p:spPr>
          <a:xfrm flipH="1">
            <a:off x="586938" y="1930660"/>
            <a:ext cx="7033061" cy="375487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rgbClr val="262626"/>
                </a:solidFill>
                <a:latin typeface="Calibri"/>
                <a:ea typeface="Calibri"/>
                <a:cs typeface="Calibri"/>
                <a:sym typeface="Calibri"/>
              </a:rPr>
              <a:t>Antes de basarse en cualquier análisis, realice comprobaciones rápidas de la calidad de los datos.</a:t>
            </a:r>
            <a:endParaRPr/>
          </a:p>
          <a:p>
            <a:pPr indent="0" lvl="0" marL="0" marR="0" rtl="0" algn="l">
              <a:spcBef>
                <a:spcPts val="0"/>
              </a:spcBef>
              <a:spcAft>
                <a:spcPts val="0"/>
              </a:spcAft>
              <a:buNone/>
            </a:pPr>
            <a:br>
              <a:rPr b="1" lang="en-US" sz="1800">
                <a:solidFill>
                  <a:srgbClr val="262626"/>
                </a:solidFill>
                <a:latin typeface="Calibri"/>
                <a:ea typeface="Calibri"/>
                <a:cs typeface="Calibri"/>
                <a:sym typeface="Calibri"/>
              </a:rPr>
            </a:br>
            <a:r>
              <a:rPr b="1" lang="en-US" sz="2000">
                <a:solidFill>
                  <a:srgbClr val="0289AE"/>
                </a:solidFill>
                <a:latin typeface="Calibri"/>
                <a:ea typeface="Calibri"/>
                <a:cs typeface="Calibri"/>
                <a:sym typeface="Calibri"/>
              </a:rPr>
              <a:t>SU LISTA DE COMPROBACIONES:</a:t>
            </a:r>
            <a:endParaRPr/>
          </a:p>
          <a:p>
            <a:pPr indent="0" lvl="0" marL="0" marR="0" rtl="0" algn="l">
              <a:spcBef>
                <a:spcPts val="0"/>
              </a:spcBef>
              <a:spcAft>
                <a:spcPts val="0"/>
              </a:spcAft>
              <a:buNone/>
            </a:pPr>
            <a:r>
              <a:t/>
            </a:r>
            <a:endParaRPr sz="800">
              <a:solidFill>
                <a:srgbClr val="0289AE"/>
              </a:solidFill>
              <a:latin typeface="Calibri"/>
              <a:ea typeface="Calibri"/>
              <a:cs typeface="Calibri"/>
              <a:sym typeface="Calibri"/>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Ordenar por fecha</a:t>
            </a:r>
            <a:r>
              <a:rPr lang="en-US" sz="1800">
                <a:solidFill>
                  <a:srgbClr val="262626"/>
                </a:solidFill>
                <a:latin typeface="Calibri"/>
                <a:ea typeface="Calibri"/>
                <a:cs typeface="Calibri"/>
                <a:sym typeface="Calibri"/>
              </a:rPr>
              <a:t>: compruebe que no falte ningún día</a:t>
            </a:r>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Compruebe las celdas en blanco</a:t>
            </a:r>
            <a:r>
              <a:rPr lang="en-US" sz="1800">
                <a:solidFill>
                  <a:srgbClr val="262626"/>
                </a:solidFill>
                <a:latin typeface="Calibri"/>
                <a:ea typeface="Calibri"/>
                <a:cs typeface="Calibri"/>
                <a:sym typeface="Calibri"/>
              </a:rPr>
              <a:t>: busque valores vacíos en columnas críticas (habitaciones vendidas, ingresos totales)</a:t>
            </a:r>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Busque valores imposibles</a:t>
            </a:r>
            <a:r>
              <a:rPr lang="en-US" sz="1800">
                <a:solidFill>
                  <a:srgbClr val="262626"/>
                </a:solidFill>
                <a:latin typeface="Calibri"/>
                <a:ea typeface="Calibri"/>
                <a:cs typeface="Calibri"/>
                <a:sym typeface="Calibri"/>
              </a:rPr>
              <a:t>: ocupación superior al 100 %, coberturas negativas</a:t>
            </a:r>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Busque duplicados</a:t>
            </a:r>
            <a:r>
              <a:rPr lang="en-US" sz="1800">
                <a:solidFill>
                  <a:srgbClr val="262626"/>
                </a:solidFill>
                <a:latin typeface="Calibri"/>
                <a:ea typeface="Calibri"/>
                <a:cs typeface="Calibri"/>
                <a:sym typeface="Calibri"/>
              </a:rPr>
              <a:t>: la misma fecha y las mismas cifras que aparecen dos veces</a:t>
            </a:r>
            <a:endParaRPr/>
          </a:p>
          <a:p>
            <a:pPr indent="0" lvl="0" marL="0" marR="0" rtl="0" algn="l">
              <a:spcBef>
                <a:spcPts val="0"/>
              </a:spcBef>
              <a:spcAft>
                <a:spcPts val="0"/>
              </a:spcAft>
              <a:buNone/>
            </a:pPr>
            <a:br>
              <a:rPr b="1" lang="en-US" sz="1800">
                <a:solidFill>
                  <a:srgbClr val="262626"/>
                </a:solidFill>
                <a:latin typeface="Calibri"/>
                <a:ea typeface="Calibri"/>
                <a:cs typeface="Calibri"/>
                <a:sym typeface="Calibri"/>
              </a:rPr>
            </a:br>
            <a:r>
              <a:rPr b="1" lang="en-US" sz="2000">
                <a:solidFill>
                  <a:srgbClr val="0289AE"/>
                </a:solidFill>
                <a:latin typeface="Calibri"/>
                <a:ea typeface="Calibri"/>
                <a:cs typeface="Calibri"/>
                <a:sym typeface="Calibri"/>
              </a:rPr>
              <a:t>QUÉ HACER SI ENCUENTRAS ERRORES:</a:t>
            </a:r>
            <a:endParaRPr/>
          </a:p>
          <a:p>
            <a:pPr indent="0" lvl="0" marL="0" marR="0" rtl="0" algn="l">
              <a:spcBef>
                <a:spcPts val="0"/>
              </a:spcBef>
              <a:spcAft>
                <a:spcPts val="0"/>
              </a:spcAft>
              <a:buNone/>
            </a:pPr>
            <a:r>
              <a:t/>
            </a:r>
            <a:endParaRPr sz="800">
              <a:solidFill>
                <a:srgbClr val="0289AE"/>
              </a:solidFill>
              <a:latin typeface="Calibri"/>
              <a:ea typeface="Calibri"/>
              <a:cs typeface="Calibri"/>
              <a:sym typeface="Calibri"/>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Corríjalos</a:t>
            </a:r>
            <a:r>
              <a:rPr lang="en-US" sz="1800">
                <a:solidFill>
                  <a:srgbClr val="262626"/>
                </a:solidFill>
                <a:latin typeface="Calibri"/>
                <a:ea typeface="Calibri"/>
                <a:cs typeface="Calibri"/>
                <a:sym typeface="Calibri"/>
              </a:rPr>
              <a:t>: compárelos con el informe original del PMS o del TPV</a:t>
            </a:r>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Excluya la fila</a:t>
            </a:r>
            <a:r>
              <a:rPr lang="en-US" sz="1800">
                <a:solidFill>
                  <a:srgbClr val="262626"/>
                </a:solidFill>
                <a:latin typeface="Calibri"/>
                <a:ea typeface="Calibri"/>
                <a:cs typeface="Calibri"/>
                <a:sym typeface="Calibri"/>
              </a:rPr>
              <a:t>: elimine los datos erróneos de su cálculo</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9" name="Shape 649"/>
        <p:cNvGrpSpPr/>
        <p:nvPr/>
      </p:nvGrpSpPr>
      <p:grpSpPr>
        <a:xfrm>
          <a:off x="0" y="0"/>
          <a:ext cx="0" cy="0"/>
          <a:chOff x="0" y="0"/>
          <a:chExt cx="0" cy="0"/>
        </a:xfrm>
      </p:grpSpPr>
      <p:pic>
        <p:nvPicPr>
          <p:cNvPr id="650" name="Google Shape;650;p32"/>
          <p:cNvPicPr preferRelativeResize="0"/>
          <p:nvPr/>
        </p:nvPicPr>
        <p:blipFill rotWithShape="1">
          <a:blip r:embed="rId3">
            <a:alphaModFix/>
          </a:blip>
          <a:srcRect b="0" l="0" r="0" t="0"/>
          <a:stretch/>
        </p:blipFill>
        <p:spPr>
          <a:xfrm>
            <a:off x="6016178" y="2121680"/>
            <a:ext cx="6117848" cy="3454785"/>
          </a:xfrm>
          <a:prstGeom prst="rect">
            <a:avLst/>
          </a:prstGeom>
          <a:noFill/>
          <a:ln>
            <a:noFill/>
          </a:ln>
        </p:spPr>
      </p:pic>
      <p:sp>
        <p:nvSpPr>
          <p:cNvPr id="651" name="Google Shape;651;p32"/>
          <p:cNvSpPr/>
          <p:nvPr/>
        </p:nvSpPr>
        <p:spPr>
          <a:xfrm>
            <a:off x="5721784" y="184006"/>
            <a:ext cx="5680200" cy="1335300"/>
          </a:xfrm>
          <a:prstGeom prst="roundRect">
            <a:avLst>
              <a:gd fmla="val 8566" name="adj"/>
            </a:avLst>
          </a:prstGeom>
          <a:solidFill>
            <a:schemeClr val="lt1"/>
          </a:solid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52" name="Google Shape;652;p32"/>
          <p:cNvSpPr txBox="1"/>
          <p:nvPr/>
        </p:nvSpPr>
        <p:spPr>
          <a:xfrm>
            <a:off x="429129" y="248242"/>
            <a:ext cx="53052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Visualización de los KPI mediante gráficos sencillos</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653" name="Google Shape;653;p32"/>
          <p:cNvCxnSpPr/>
          <p:nvPr/>
        </p:nvCxnSpPr>
        <p:spPr>
          <a:xfrm>
            <a:off x="0" y="1463780"/>
            <a:ext cx="5721784" cy="0"/>
          </a:xfrm>
          <a:prstGeom prst="straightConnector1">
            <a:avLst/>
          </a:prstGeom>
          <a:noFill/>
          <a:ln cap="flat" cmpd="sng" w="34925">
            <a:solidFill>
              <a:srgbClr val="62A844"/>
            </a:solidFill>
            <a:prstDash val="dot"/>
            <a:miter lim="8000"/>
            <a:headEnd len="sm" w="sm" type="none"/>
            <a:tailEnd len="sm" w="sm" type="none"/>
          </a:ln>
        </p:spPr>
      </p:cxnSp>
      <p:sp>
        <p:nvSpPr>
          <p:cNvPr id="654" name="Google Shape;654;p32"/>
          <p:cNvSpPr/>
          <p:nvPr/>
        </p:nvSpPr>
        <p:spPr>
          <a:xfrm flipH="1">
            <a:off x="5882784" y="281679"/>
            <a:ext cx="5305200" cy="923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i="1" lang="en-US" sz="1800">
                <a:solidFill>
                  <a:srgbClr val="262626"/>
                </a:solidFill>
                <a:latin typeface="Calibri"/>
                <a:ea typeface="Calibri"/>
                <a:cs typeface="Calibri"/>
                <a:sym typeface="Calibri"/>
              </a:rPr>
              <a:t>Las guías de datos europeas destacan que la visualización es </a:t>
            </a:r>
            <a:r>
              <a:rPr b="1" i="1" lang="en-US" sz="1800">
                <a:solidFill>
                  <a:srgbClr val="262626"/>
                </a:solidFill>
                <a:latin typeface="Calibri"/>
                <a:ea typeface="Calibri"/>
                <a:cs typeface="Calibri"/>
                <a:sym typeface="Calibri"/>
              </a:rPr>
              <a:t>esencial </a:t>
            </a:r>
            <a:r>
              <a:rPr i="1" lang="en-US" sz="1800">
                <a:solidFill>
                  <a:srgbClr val="262626"/>
                </a:solidFill>
                <a:latin typeface="Calibri"/>
                <a:ea typeface="Calibri"/>
                <a:cs typeface="Calibri"/>
                <a:sym typeface="Calibri"/>
              </a:rPr>
              <a:t>para que los datos sean útiles en las decisiones cotidianas (Guías de datos sobre turismo en Europa)</a:t>
            </a:r>
            <a:endParaRPr sz="1800">
              <a:solidFill>
                <a:srgbClr val="262626"/>
              </a:solidFill>
              <a:latin typeface="Calibri"/>
              <a:ea typeface="Calibri"/>
              <a:cs typeface="Calibri"/>
              <a:sym typeface="Calibri"/>
            </a:endParaRPr>
          </a:p>
        </p:txBody>
      </p:sp>
      <p:sp>
        <p:nvSpPr>
          <p:cNvPr id="655" name="Google Shape;655;p32"/>
          <p:cNvSpPr/>
          <p:nvPr/>
        </p:nvSpPr>
        <p:spPr>
          <a:xfrm flipH="1">
            <a:off x="586987" y="1520556"/>
            <a:ext cx="7194900" cy="4401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rgbClr val="262626"/>
                </a:solidFill>
                <a:latin typeface="Calibri"/>
                <a:ea typeface="Calibri"/>
                <a:cs typeface="Calibri"/>
                <a:sym typeface="Calibri"/>
              </a:rPr>
              <a:t>Los gráficos ofrecen una </a:t>
            </a:r>
            <a:r>
              <a:rPr b="1" lang="en-US" sz="2000">
                <a:solidFill>
                  <a:srgbClr val="262626"/>
                </a:solidFill>
                <a:latin typeface="Calibri"/>
                <a:ea typeface="Calibri"/>
                <a:cs typeface="Calibri"/>
                <a:sym typeface="Calibri"/>
              </a:rPr>
              <a:t>forma concisa </a:t>
            </a:r>
            <a:r>
              <a:rPr lang="en-US" sz="2000">
                <a:solidFill>
                  <a:srgbClr val="262626"/>
                </a:solidFill>
                <a:latin typeface="Calibri"/>
                <a:ea typeface="Calibri"/>
                <a:cs typeface="Calibri"/>
                <a:sym typeface="Calibri"/>
              </a:rPr>
              <a:t>de comunicar las tendencias en los datos del sector hotelero.</a:t>
            </a:r>
            <a:endParaRPr/>
          </a:p>
          <a:p>
            <a:pPr indent="0" lvl="0" marL="0" marR="0" rtl="0" algn="l">
              <a:spcBef>
                <a:spcPts val="0"/>
              </a:spcBef>
              <a:spcAft>
                <a:spcPts val="0"/>
              </a:spcAft>
              <a:buNone/>
            </a:pPr>
            <a:br>
              <a:rPr b="1" lang="en-US" sz="1800">
                <a:solidFill>
                  <a:srgbClr val="262626"/>
                </a:solidFill>
                <a:latin typeface="Calibri"/>
                <a:ea typeface="Calibri"/>
                <a:cs typeface="Calibri"/>
                <a:sym typeface="Calibri"/>
              </a:rPr>
            </a:br>
            <a:r>
              <a:rPr b="1" lang="en-US" sz="2000">
                <a:solidFill>
                  <a:srgbClr val="0289AE"/>
                </a:solidFill>
                <a:latin typeface="Calibri"/>
                <a:ea typeface="Calibri"/>
                <a:cs typeface="Calibri"/>
                <a:sym typeface="Calibri"/>
              </a:rPr>
              <a:t>QUÉ PUEDE CREAR:</a:t>
            </a:r>
            <a:endParaRPr sz="2000">
              <a:solidFill>
                <a:srgbClr val="0289AE"/>
              </a:solidFill>
              <a:latin typeface="Calibri"/>
              <a:ea typeface="Calibri"/>
              <a:cs typeface="Calibri"/>
              <a:sym typeface="Calibri"/>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Gráfico de líneas</a:t>
            </a:r>
            <a:r>
              <a:rPr lang="en-US" sz="1800">
                <a:solidFill>
                  <a:srgbClr val="262626"/>
                </a:solidFill>
                <a:latin typeface="Calibri"/>
                <a:ea typeface="Calibri"/>
                <a:cs typeface="Calibri"/>
                <a:sym typeface="Calibri"/>
              </a:rPr>
              <a:t>: muestra tendencias a lo largo del tiempo (por ejemplo, porcentaje de ocupación por día)</a:t>
            </a:r>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Gráfico de columnas</a:t>
            </a:r>
            <a:r>
              <a:rPr lang="en-US" sz="1800">
                <a:solidFill>
                  <a:srgbClr val="262626"/>
                </a:solidFill>
                <a:latin typeface="Calibri"/>
                <a:ea typeface="Calibri"/>
                <a:cs typeface="Calibri"/>
                <a:sym typeface="Calibri"/>
              </a:rPr>
              <a:t>: compara categorías (p. ej., tarifa media diaria por tipo de habitación)</a:t>
            </a:r>
            <a:endParaRPr/>
          </a:p>
          <a:p>
            <a:pPr indent="0" lvl="0" marL="0" marR="0" rtl="0" algn="l">
              <a:spcBef>
                <a:spcPts val="0"/>
              </a:spcBef>
              <a:spcAft>
                <a:spcPts val="0"/>
              </a:spcAft>
              <a:buNone/>
            </a:pPr>
            <a:br>
              <a:rPr b="1" lang="en-US" sz="1800">
                <a:solidFill>
                  <a:srgbClr val="262626"/>
                </a:solidFill>
                <a:latin typeface="Calibri"/>
                <a:ea typeface="Calibri"/>
                <a:cs typeface="Calibri"/>
                <a:sym typeface="Calibri"/>
              </a:rPr>
            </a:br>
            <a:r>
              <a:rPr b="1" lang="en-US" sz="2000">
                <a:solidFill>
                  <a:srgbClr val="0289AE"/>
                </a:solidFill>
                <a:latin typeface="Calibri"/>
                <a:ea typeface="Calibri"/>
                <a:cs typeface="Calibri"/>
                <a:sym typeface="Calibri"/>
              </a:rPr>
              <a:t>MEJORES PRÁCTICAS:</a:t>
            </a:r>
            <a:endParaRPr sz="2000">
              <a:solidFill>
                <a:srgbClr val="0289AE"/>
              </a:solidFill>
              <a:latin typeface="Calibri"/>
              <a:ea typeface="Calibri"/>
              <a:cs typeface="Calibri"/>
              <a:sym typeface="Calibri"/>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Título</a:t>
            </a:r>
            <a:r>
              <a:rPr lang="en-US" sz="1800">
                <a:solidFill>
                  <a:srgbClr val="262626"/>
                </a:solidFill>
                <a:latin typeface="Calibri"/>
                <a:ea typeface="Calibri"/>
                <a:cs typeface="Calibri"/>
                <a:sym typeface="Calibri"/>
              </a:rPr>
              <a:t> claro: ¿qué muestra el gráfico?</a:t>
            </a:r>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Ejes</a:t>
            </a:r>
            <a:r>
              <a:rPr lang="en-US" sz="1800">
                <a:solidFill>
                  <a:srgbClr val="262626"/>
                </a:solidFill>
                <a:latin typeface="Calibri"/>
                <a:ea typeface="Calibri"/>
                <a:cs typeface="Calibri"/>
                <a:sym typeface="Calibri"/>
              </a:rPr>
              <a:t> etiquetados: ¿cuáles son las unidades? (€, %, gramos)</a:t>
            </a:r>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Escala</a:t>
            </a:r>
            <a:r>
              <a:rPr lang="en-US" sz="1800">
                <a:solidFill>
                  <a:srgbClr val="262626"/>
                </a:solidFill>
                <a:latin typeface="Calibri"/>
                <a:ea typeface="Calibri"/>
                <a:cs typeface="Calibri"/>
                <a:sym typeface="Calibri"/>
              </a:rPr>
              <a:t> coherente: fácil de leer de un vistazo</a:t>
            </a:r>
            <a:endParaRPr/>
          </a:p>
          <a:p>
            <a:pPr indent="0" lvl="0" marL="0" marR="0" rtl="0" algn="l">
              <a:spcBef>
                <a:spcPts val="0"/>
              </a:spcBef>
              <a:spcAft>
                <a:spcPts val="0"/>
              </a:spcAft>
              <a:buNone/>
            </a:pPr>
            <a:br>
              <a:rPr b="1" lang="en-US" sz="1800">
                <a:solidFill>
                  <a:srgbClr val="262626"/>
                </a:solidFill>
                <a:latin typeface="Calibri"/>
                <a:ea typeface="Calibri"/>
                <a:cs typeface="Calibri"/>
                <a:sym typeface="Calibri"/>
              </a:rPr>
            </a:br>
            <a:r>
              <a:rPr b="1" lang="en-US" sz="2000">
                <a:solidFill>
                  <a:srgbClr val="0289AE"/>
                </a:solidFill>
                <a:latin typeface="Calibri"/>
                <a:ea typeface="Calibri"/>
                <a:cs typeface="Calibri"/>
                <a:sym typeface="Calibri"/>
              </a:rPr>
              <a:t>EJEMPLO:</a:t>
            </a:r>
            <a:br>
              <a:rPr lang="en-US" sz="1800">
                <a:solidFill>
                  <a:srgbClr val="262626"/>
                </a:solidFill>
                <a:latin typeface="Calibri"/>
                <a:ea typeface="Calibri"/>
                <a:cs typeface="Calibri"/>
                <a:sym typeface="Calibri"/>
              </a:rPr>
            </a:br>
            <a:r>
              <a:rPr lang="en-US" sz="1800">
                <a:solidFill>
                  <a:srgbClr val="262626"/>
                </a:solidFill>
                <a:latin typeface="Calibri"/>
                <a:ea typeface="Calibri"/>
                <a:cs typeface="Calibri"/>
                <a:sym typeface="Calibri"/>
              </a:rPr>
              <a:t>Un gráfico que muestre que </a:t>
            </a:r>
            <a:r>
              <a:rPr b="1" lang="en-US" sz="1800">
                <a:solidFill>
                  <a:srgbClr val="262626"/>
                </a:solidFill>
                <a:latin typeface="Calibri"/>
                <a:ea typeface="Calibri"/>
                <a:cs typeface="Calibri"/>
                <a:sym typeface="Calibri"/>
              </a:rPr>
              <a:t>el desperdicio de alimentos ha bajado de 140 g a 108 g por comensal </a:t>
            </a:r>
            <a:r>
              <a:rPr lang="en-US" sz="1800">
                <a:solidFill>
                  <a:srgbClr val="262626"/>
                </a:solidFill>
                <a:latin typeface="Calibri"/>
                <a:ea typeface="Calibri"/>
                <a:cs typeface="Calibri"/>
                <a:sym typeface="Calibri"/>
              </a:rPr>
              <a:t>o que </a:t>
            </a:r>
            <a:r>
              <a:rPr b="1" lang="en-US" sz="1800">
                <a:solidFill>
                  <a:srgbClr val="262626"/>
                </a:solidFill>
                <a:latin typeface="Calibri"/>
                <a:ea typeface="Calibri"/>
                <a:cs typeface="Calibri"/>
                <a:sym typeface="Calibri"/>
              </a:rPr>
              <a:t>la ocupación ha subido del 65 % al 80 % </a:t>
            </a:r>
            <a:r>
              <a:rPr lang="en-US" sz="1800">
                <a:solidFill>
                  <a:srgbClr val="262626"/>
                </a:solidFill>
                <a:latin typeface="Calibri"/>
                <a:ea typeface="Calibri"/>
                <a:cs typeface="Calibri"/>
                <a:sym typeface="Calibri"/>
              </a:rPr>
              <a:t>se puede entender en segundos.</a:t>
            </a:r>
            <a:endParaRPr/>
          </a:p>
        </p:txBody>
      </p:sp>
      <p:sp>
        <p:nvSpPr>
          <p:cNvPr id="656" name="Google Shape;656;p32"/>
          <p:cNvSpPr/>
          <p:nvPr/>
        </p:nvSpPr>
        <p:spPr>
          <a:xfrm>
            <a:off x="8571100" y="5784511"/>
            <a:ext cx="2921400" cy="4806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657" name="Google Shape;657;p32"/>
          <p:cNvSpPr txBox="1"/>
          <p:nvPr/>
        </p:nvSpPr>
        <p:spPr>
          <a:xfrm>
            <a:off x="8697102" y="5911085"/>
            <a:ext cx="75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0289AE"/>
                </a:solidFill>
                <a:latin typeface="Calibri"/>
                <a:ea typeface="Calibri"/>
                <a:cs typeface="Calibri"/>
                <a:sym typeface="Calibri"/>
              </a:rPr>
              <a:t>Véase también ›</a:t>
            </a:r>
            <a:endParaRPr/>
          </a:p>
        </p:txBody>
      </p:sp>
      <p:sp>
        <p:nvSpPr>
          <p:cNvPr id="658" name="Google Shape;658;p32"/>
          <p:cNvSpPr txBox="1"/>
          <p:nvPr/>
        </p:nvSpPr>
        <p:spPr>
          <a:xfrm>
            <a:off x="9453103" y="5911085"/>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C2 M1</a:t>
            </a:r>
            <a:endParaRPr b="1" i="0" sz="1400">
              <a:solidFill>
                <a:srgbClr val="262626"/>
              </a:solidFill>
              <a:latin typeface="Calibri"/>
              <a:ea typeface="Calibri"/>
              <a:cs typeface="Calibri"/>
              <a:sym typeface="Calibri"/>
            </a:endParaRPr>
          </a:p>
        </p:txBody>
      </p:sp>
      <p:sp>
        <p:nvSpPr>
          <p:cNvPr id="659" name="Google Shape;659;p32"/>
          <p:cNvSpPr txBox="1"/>
          <p:nvPr/>
        </p:nvSpPr>
        <p:spPr>
          <a:xfrm>
            <a:off x="10047102" y="5911085"/>
            <a:ext cx="349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0" lang="en-US" sz="1400">
                <a:solidFill>
                  <a:srgbClr val="262626"/>
                </a:solidFill>
                <a:latin typeface="Calibri"/>
                <a:ea typeface="Calibri"/>
                <a:cs typeface="Calibri"/>
                <a:sym typeface="Calibri"/>
              </a:rPr>
              <a:t>-  IA en hostelería</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4" name="Shape 664"/>
        <p:cNvGrpSpPr/>
        <p:nvPr/>
      </p:nvGrpSpPr>
      <p:grpSpPr>
        <a:xfrm>
          <a:off x="0" y="0"/>
          <a:ext cx="0" cy="0"/>
          <a:chOff x="0" y="0"/>
          <a:chExt cx="0" cy="0"/>
        </a:xfrm>
      </p:grpSpPr>
      <p:sp>
        <p:nvSpPr>
          <p:cNvPr id="665" name="Google Shape;665;p33"/>
          <p:cNvSpPr/>
          <p:nvPr/>
        </p:nvSpPr>
        <p:spPr>
          <a:xfrm rot="10800000">
            <a:off x="0" y="-21630"/>
            <a:ext cx="12192000" cy="1613647"/>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Calibri"/>
              <a:ea typeface="Calibri"/>
              <a:cs typeface="Calibri"/>
              <a:sym typeface="Calibri"/>
            </a:endParaRPr>
          </a:p>
        </p:txBody>
      </p:sp>
      <p:pic>
        <p:nvPicPr>
          <p:cNvPr id="666" name="Google Shape;666;p33"/>
          <p:cNvPicPr preferRelativeResize="0"/>
          <p:nvPr/>
        </p:nvPicPr>
        <p:blipFill>
          <a:blip r:embed="rId3">
            <a:alphaModFix/>
          </a:blip>
          <a:stretch>
            <a:fillRect/>
          </a:stretch>
        </p:blipFill>
        <p:spPr>
          <a:xfrm>
            <a:off x="7127406" y="0"/>
            <a:ext cx="5019650" cy="3193850"/>
          </a:xfrm>
          <a:prstGeom prst="rect">
            <a:avLst/>
          </a:prstGeom>
          <a:noFill/>
          <a:ln>
            <a:noFill/>
          </a:ln>
        </p:spPr>
      </p:pic>
      <p:sp>
        <p:nvSpPr>
          <p:cNvPr id="667" name="Google Shape;667;p33"/>
          <p:cNvSpPr txBox="1"/>
          <p:nvPr/>
        </p:nvSpPr>
        <p:spPr>
          <a:xfrm>
            <a:off x="429127" y="178825"/>
            <a:ext cx="55095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chemeClr val="lt1"/>
              </a:buClr>
              <a:buSzPts val="3400"/>
              <a:buFont typeface="Arial"/>
              <a:buNone/>
            </a:pPr>
            <a:r>
              <a:rPr b="1" lang="en-US" sz="3400">
                <a:solidFill>
                  <a:schemeClr val="lt1"/>
                </a:solidFill>
                <a:latin typeface="Calibri"/>
                <a:ea typeface="Calibri"/>
                <a:cs typeface="Calibri"/>
                <a:sym typeface="Calibri"/>
              </a:rPr>
              <a:t>Ficha de trabajo breve: Trabajar con datos de hoteles</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chemeClr val="lt1"/>
              </a:solidFill>
              <a:latin typeface="Calibri"/>
              <a:ea typeface="Calibri"/>
              <a:cs typeface="Calibri"/>
              <a:sym typeface="Calibri"/>
            </a:endParaRPr>
          </a:p>
        </p:txBody>
      </p:sp>
      <p:graphicFrame>
        <p:nvGraphicFramePr>
          <p:cNvPr id="668" name="Google Shape;668;p33"/>
          <p:cNvGraphicFramePr/>
          <p:nvPr/>
        </p:nvGraphicFramePr>
        <p:xfrm>
          <a:off x="595334" y="1921123"/>
          <a:ext cx="3000000" cy="3000000"/>
        </p:xfrm>
        <a:graphic>
          <a:graphicData uri="http://schemas.openxmlformats.org/drawingml/2006/table">
            <a:tbl>
              <a:tblPr bandRow="1" firstRow="1">
                <a:noFill/>
                <a:tableStyleId>{9CFBA429-65F6-406C-9CB1-AB5AF5C1AB29}</a:tableStyleId>
              </a:tblPr>
              <a:tblGrid>
                <a:gridCol w="2671675"/>
                <a:gridCol w="2671675"/>
                <a:gridCol w="2671675"/>
                <a:gridCol w="2671675"/>
              </a:tblGrid>
              <a:tr h="565300">
                <a:tc>
                  <a:txBody>
                    <a:bodyPr/>
                    <a:lstStyle/>
                    <a:p>
                      <a:pPr indent="0" lvl="0" marL="0" marR="0" rtl="0" algn="l">
                        <a:spcBef>
                          <a:spcPts val="0"/>
                        </a:spcBef>
                        <a:spcAft>
                          <a:spcPts val="0"/>
                        </a:spcAft>
                        <a:buNone/>
                      </a:pPr>
                      <a:r>
                        <a:rPr lang="en-US" sz="2000" u="none" cap="none" strike="noStrike">
                          <a:solidFill>
                            <a:schemeClr val="lt1"/>
                          </a:solidFill>
                          <a:highlight>
                            <a:srgbClr val="0289AE"/>
                          </a:highlight>
                        </a:rPr>
                        <a:t>  Fecha</a:t>
                      </a:r>
                      <a:r>
                        <a:rPr lang="en-US" sz="2000" u="none" cap="none" strike="noStrike">
                          <a:solidFill>
                            <a:srgbClr val="0289AE"/>
                          </a:solidFill>
                          <a:highlight>
                            <a:srgbClr val="0289AE"/>
                          </a:highlight>
                        </a:rPr>
                        <a:t>...</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rgbClr val="262626"/>
                      </a:solidFill>
                      <a:prstDash val="dot"/>
                      <a:round/>
                      <a:headEnd len="sm" w="sm" type="none"/>
                      <a:tailEnd len="sm" w="sm" type="none"/>
                    </a:lnB>
                  </a:tcPr>
                </a:tc>
                <a:tc>
                  <a:txBody>
                    <a:bodyPr/>
                    <a:lstStyle/>
                    <a:p>
                      <a:pPr indent="0" lvl="0" marL="0" marR="0" rtl="0" algn="l">
                        <a:spcBef>
                          <a:spcPts val="0"/>
                        </a:spcBef>
                        <a:spcAft>
                          <a:spcPts val="0"/>
                        </a:spcAft>
                        <a:buNone/>
                      </a:pPr>
                      <a:r>
                        <a:rPr lang="en-US" sz="2000" u="none" cap="none" strike="noStrike">
                          <a:solidFill>
                            <a:schemeClr val="lt1"/>
                          </a:solidFill>
                          <a:highlight>
                            <a:srgbClr val="0289AE"/>
                          </a:highlight>
                        </a:rPr>
                        <a:t>Habitaciones disponibles</a:t>
                      </a:r>
                      <a:r>
                        <a:rPr lang="en-US" sz="2000" u="none" cap="none" strike="noStrike">
                          <a:solidFill>
                            <a:srgbClr val="0289AE"/>
                          </a:solidFill>
                          <a:highlight>
                            <a:srgbClr val="0289AE"/>
                          </a:highlight>
                        </a:rPr>
                        <a:t>...</a:t>
                      </a:r>
                      <a:endParaRPr sz="2000" u="none" cap="none" strike="noStrike">
                        <a:solidFill>
                          <a:schemeClr val="lt1"/>
                        </a:solidFill>
                        <a:highlight>
                          <a:srgbClr val="0289AE"/>
                        </a:highlight>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rgbClr val="262626"/>
                      </a:solidFill>
                      <a:prstDash val="dot"/>
                      <a:round/>
                      <a:headEnd len="sm" w="sm" type="none"/>
                      <a:tailEnd len="sm" w="sm" type="none"/>
                    </a:lnB>
                  </a:tcPr>
                </a:tc>
                <a:tc>
                  <a:txBody>
                    <a:bodyPr/>
                    <a:lstStyle/>
                    <a:p>
                      <a:pPr indent="0" lvl="0" marL="0" marR="0" rtl="0" algn="l">
                        <a:spcBef>
                          <a:spcPts val="0"/>
                        </a:spcBef>
                        <a:spcAft>
                          <a:spcPts val="0"/>
                        </a:spcAft>
                        <a:buNone/>
                      </a:pPr>
                      <a:r>
                        <a:rPr lang="en-US" sz="2000" u="none" cap="none" strike="noStrike">
                          <a:solidFill>
                            <a:schemeClr val="lt1"/>
                          </a:solidFill>
                          <a:highlight>
                            <a:srgbClr val="0289AE"/>
                          </a:highlight>
                        </a:rPr>
                        <a:t>Habitaciones vendidas</a:t>
                      </a:r>
                      <a:r>
                        <a:rPr lang="en-US" sz="2000" u="none" cap="none" strike="noStrike">
                          <a:solidFill>
                            <a:srgbClr val="0289AE"/>
                          </a:solidFill>
                          <a:highlight>
                            <a:srgbClr val="0289AE"/>
                          </a:highlight>
                        </a:rPr>
                        <a:t>...</a:t>
                      </a:r>
                      <a:endParaRPr sz="2000" u="none" cap="none" strike="noStrike">
                        <a:solidFill>
                          <a:schemeClr val="lt1"/>
                        </a:solidFill>
                        <a:highlight>
                          <a:srgbClr val="0289AE"/>
                        </a:highlight>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rgbClr val="262626"/>
                      </a:solidFill>
                      <a:prstDash val="dot"/>
                      <a:round/>
                      <a:headEnd len="sm" w="sm" type="none"/>
                      <a:tailEnd len="sm" w="sm" type="none"/>
                    </a:lnB>
                  </a:tcPr>
                </a:tc>
                <a:tc>
                  <a:txBody>
                    <a:bodyPr/>
                    <a:lstStyle/>
                    <a:p>
                      <a:pPr indent="0" lvl="0" marL="0" marR="0" rtl="0" algn="l">
                        <a:spcBef>
                          <a:spcPts val="0"/>
                        </a:spcBef>
                        <a:spcAft>
                          <a:spcPts val="0"/>
                        </a:spcAft>
                        <a:buNone/>
                      </a:pPr>
                      <a:r>
                        <a:rPr lang="en-US" sz="2000" u="none" cap="none" strike="noStrike">
                          <a:solidFill>
                            <a:schemeClr val="lt1"/>
                          </a:solidFill>
                          <a:highlight>
                            <a:srgbClr val="0289AE"/>
                          </a:highlight>
                        </a:rPr>
                        <a:t>  Ingresos</a:t>
                      </a:r>
                      <a:r>
                        <a:rPr lang="en-US" sz="2000" u="none" cap="none" strike="noStrike">
                          <a:solidFill>
                            <a:srgbClr val="0289AE"/>
                          </a:solidFill>
                          <a:highlight>
                            <a:srgbClr val="0289AE"/>
                          </a:highlight>
                        </a:rPr>
                        <a:t>..</a:t>
                      </a:r>
                      <a:endParaRPr sz="2000" u="none" cap="none" strike="noStrike">
                        <a:solidFill>
                          <a:schemeClr val="lt1"/>
                        </a:solidFill>
                        <a:highlight>
                          <a:srgbClr val="0289AE"/>
                        </a:highlight>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rgbClr val="262626"/>
                      </a:solidFill>
                      <a:prstDash val="dot"/>
                      <a:round/>
                      <a:headEnd len="sm" w="sm" type="none"/>
                      <a:tailEnd len="sm" w="sm" type="none"/>
                    </a:lnB>
                  </a:tcPr>
                </a:tc>
              </a:tr>
              <a:tr h="504000">
                <a:tc>
                  <a:txBody>
                    <a:bodyPr/>
                    <a:lstStyle/>
                    <a:p>
                      <a:pPr indent="0" lvl="0" marL="0" marR="0" rtl="0" algn="ctr">
                        <a:spcBef>
                          <a:spcPts val="0"/>
                        </a:spcBef>
                        <a:spcAft>
                          <a:spcPts val="0"/>
                        </a:spcAft>
                        <a:buNone/>
                      </a:pPr>
                      <a:r>
                        <a:rPr lang="en-US" sz="1800" u="none" cap="none" strike="noStrike">
                          <a:solidFill>
                            <a:srgbClr val="262626"/>
                          </a:solidFill>
                        </a:rPr>
                        <a:t>1 de mayo</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ctr">
                        <a:spcBef>
                          <a:spcPts val="0"/>
                        </a:spcBef>
                        <a:spcAft>
                          <a:spcPts val="0"/>
                        </a:spcAft>
                        <a:buNone/>
                      </a:pPr>
                      <a:r>
                        <a:rPr lang="en-US" sz="1800" u="none" cap="none" strike="noStrike">
                          <a:solidFill>
                            <a:srgbClr val="262626"/>
                          </a:solidFill>
                        </a:rPr>
                        <a:t>50</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ctr">
                        <a:spcBef>
                          <a:spcPts val="0"/>
                        </a:spcBef>
                        <a:spcAft>
                          <a:spcPts val="0"/>
                        </a:spcAft>
                        <a:buNone/>
                      </a:pPr>
                      <a:r>
                        <a:rPr lang="en-US" sz="1800" u="none" cap="none" strike="noStrike">
                          <a:solidFill>
                            <a:srgbClr val="262626"/>
                          </a:solidFill>
                        </a:rPr>
                        <a:t>35</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800" u="none" cap="none" strike="noStrike">
                          <a:solidFill>
                            <a:srgbClr val="262626"/>
                          </a:solidFill>
                          <a:latin typeface="Calibri"/>
                          <a:ea typeface="Calibri"/>
                          <a:cs typeface="Calibri"/>
                          <a:sym typeface="Calibri"/>
                        </a:rPr>
                        <a:t>3.500 €</a:t>
                      </a:r>
                      <a:endParaRPr b="1" sz="1800" u="none" cap="none" strike="noStrike">
                        <a:solidFill>
                          <a:srgbClr val="262626"/>
                        </a:solidFill>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r>
              <a:tr h="504000">
                <a:tc>
                  <a:txBody>
                    <a:bodyPr/>
                    <a:lstStyle/>
                    <a:p>
                      <a:pPr indent="0" lvl="0" marL="0" marR="0" rtl="0" algn="ctr">
                        <a:spcBef>
                          <a:spcPts val="0"/>
                        </a:spcBef>
                        <a:spcAft>
                          <a:spcPts val="0"/>
                        </a:spcAft>
                        <a:buNone/>
                      </a:pPr>
                      <a:r>
                        <a:rPr lang="en-US" sz="1800" u="none" cap="none" strike="noStrike">
                          <a:solidFill>
                            <a:srgbClr val="262626"/>
                          </a:solidFill>
                        </a:rPr>
                        <a:t>2 de mayo</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ctr">
                        <a:spcBef>
                          <a:spcPts val="0"/>
                        </a:spcBef>
                        <a:spcAft>
                          <a:spcPts val="0"/>
                        </a:spcAft>
                        <a:buNone/>
                      </a:pPr>
                      <a:r>
                        <a:rPr lang="en-US" sz="1800" u="none" cap="none" strike="noStrike">
                          <a:solidFill>
                            <a:srgbClr val="262626"/>
                          </a:solidFill>
                        </a:rPr>
                        <a:t>50</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ctr">
                        <a:spcBef>
                          <a:spcPts val="0"/>
                        </a:spcBef>
                        <a:spcAft>
                          <a:spcPts val="0"/>
                        </a:spcAft>
                        <a:buNone/>
                      </a:pPr>
                      <a:r>
                        <a:rPr lang="en-US" sz="1800" u="none" cap="none" strike="noStrike">
                          <a:solidFill>
                            <a:srgbClr val="262626"/>
                          </a:solidFill>
                        </a:rPr>
                        <a:t>32</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800" u="none" cap="none" strike="noStrike">
                          <a:solidFill>
                            <a:srgbClr val="262626"/>
                          </a:solidFill>
                          <a:latin typeface="Calibri"/>
                          <a:ea typeface="Calibri"/>
                          <a:cs typeface="Calibri"/>
                          <a:sym typeface="Calibri"/>
                        </a:rPr>
                        <a:t>3.200 €</a:t>
                      </a:r>
                      <a:endParaRPr sz="1800" u="none" cap="none" strike="noStrike">
                        <a:solidFill>
                          <a:srgbClr val="262626"/>
                        </a:solidFill>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r>
              <a:tr h="504000">
                <a:tc>
                  <a:txBody>
                    <a:bodyPr/>
                    <a:lstStyle/>
                    <a:p>
                      <a:pPr indent="0" lvl="0" marL="0" marR="0" rtl="0" algn="ctr">
                        <a:spcBef>
                          <a:spcPts val="0"/>
                        </a:spcBef>
                        <a:spcAft>
                          <a:spcPts val="0"/>
                        </a:spcAft>
                        <a:buNone/>
                      </a:pPr>
                      <a:r>
                        <a:rPr lang="en-US" sz="1800" u="none" cap="none" strike="noStrike">
                          <a:solidFill>
                            <a:srgbClr val="262626"/>
                          </a:solidFill>
                        </a:rPr>
                        <a:t>3 de mayo</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ctr">
                        <a:spcBef>
                          <a:spcPts val="0"/>
                        </a:spcBef>
                        <a:spcAft>
                          <a:spcPts val="0"/>
                        </a:spcAft>
                        <a:buNone/>
                      </a:pPr>
                      <a:r>
                        <a:rPr lang="en-US" sz="1800" u="none" cap="none" strike="noStrike">
                          <a:solidFill>
                            <a:srgbClr val="262626"/>
                          </a:solidFill>
                        </a:rPr>
                        <a:t>50</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ctr">
                        <a:spcBef>
                          <a:spcPts val="0"/>
                        </a:spcBef>
                        <a:spcAft>
                          <a:spcPts val="0"/>
                        </a:spcAft>
                        <a:buNone/>
                      </a:pPr>
                      <a:r>
                        <a:rPr lang="en-US" sz="1800" u="none" cap="none" strike="noStrike">
                          <a:solidFill>
                            <a:srgbClr val="262626"/>
                          </a:solidFill>
                        </a:rPr>
                        <a:t>38</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800" u="none" cap="none" strike="noStrike">
                          <a:solidFill>
                            <a:srgbClr val="262626"/>
                          </a:solidFill>
                          <a:latin typeface="Calibri"/>
                          <a:ea typeface="Calibri"/>
                          <a:cs typeface="Calibri"/>
                          <a:sym typeface="Calibri"/>
                        </a:rPr>
                        <a:t>3.800 €</a:t>
                      </a:r>
                      <a:endParaRPr sz="1800" u="none" cap="none" strike="noStrike">
                        <a:solidFill>
                          <a:srgbClr val="262626"/>
                        </a:solidFill>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r>
              <a:tr h="504000">
                <a:tc>
                  <a:txBody>
                    <a:bodyPr/>
                    <a:lstStyle/>
                    <a:p>
                      <a:pPr indent="0" lvl="0" marL="0" marR="0" rtl="0" algn="ctr">
                        <a:spcBef>
                          <a:spcPts val="0"/>
                        </a:spcBef>
                        <a:spcAft>
                          <a:spcPts val="0"/>
                        </a:spcAft>
                        <a:buNone/>
                      </a:pPr>
                      <a:r>
                        <a:rPr lang="en-US" sz="1800" u="none" cap="none" strike="noStrike">
                          <a:solidFill>
                            <a:srgbClr val="262626"/>
                          </a:solidFill>
                        </a:rPr>
                        <a:t>4 de mayo</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ctr">
                        <a:spcBef>
                          <a:spcPts val="0"/>
                        </a:spcBef>
                        <a:spcAft>
                          <a:spcPts val="0"/>
                        </a:spcAft>
                        <a:buNone/>
                      </a:pPr>
                      <a:r>
                        <a:rPr lang="en-US" sz="1800" u="none" cap="none" strike="noStrike">
                          <a:solidFill>
                            <a:srgbClr val="262626"/>
                          </a:solidFill>
                        </a:rPr>
                        <a:t>50</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ctr">
                        <a:spcBef>
                          <a:spcPts val="0"/>
                        </a:spcBef>
                        <a:spcAft>
                          <a:spcPts val="0"/>
                        </a:spcAft>
                        <a:buNone/>
                      </a:pPr>
                      <a:r>
                        <a:rPr lang="en-US" sz="1800" u="none" cap="none" strike="noStrike">
                          <a:solidFill>
                            <a:srgbClr val="262626"/>
                          </a:solidFill>
                        </a:rPr>
                        <a:t>42</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800" u="none" cap="none" strike="noStrike">
                          <a:solidFill>
                            <a:srgbClr val="262626"/>
                          </a:solidFill>
                          <a:latin typeface="Calibri"/>
                          <a:ea typeface="Calibri"/>
                          <a:cs typeface="Calibri"/>
                          <a:sym typeface="Calibri"/>
                        </a:rPr>
                        <a:t>4 200 €</a:t>
                      </a:r>
                      <a:endParaRPr sz="1800" u="none" cap="none" strike="noStrike">
                        <a:solidFill>
                          <a:srgbClr val="262626"/>
                        </a:solidFill>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r>
              <a:tr h="504000">
                <a:tc>
                  <a:txBody>
                    <a:bodyPr/>
                    <a:lstStyle/>
                    <a:p>
                      <a:pPr indent="0" lvl="0" marL="0" marR="0" rtl="0" algn="ctr">
                        <a:spcBef>
                          <a:spcPts val="0"/>
                        </a:spcBef>
                        <a:spcAft>
                          <a:spcPts val="0"/>
                        </a:spcAft>
                        <a:buNone/>
                      </a:pPr>
                      <a:r>
                        <a:rPr lang="en-US" sz="1800" u="none" cap="none" strike="noStrike">
                          <a:solidFill>
                            <a:srgbClr val="262626"/>
                          </a:solidFill>
                        </a:rPr>
                        <a:t>05 de mayo</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ctr">
                        <a:spcBef>
                          <a:spcPts val="0"/>
                        </a:spcBef>
                        <a:spcAft>
                          <a:spcPts val="0"/>
                        </a:spcAft>
                        <a:buNone/>
                      </a:pPr>
                      <a:r>
                        <a:rPr lang="en-US" sz="1800" u="none" cap="none" strike="noStrike">
                          <a:solidFill>
                            <a:srgbClr val="262626"/>
                          </a:solidFill>
                        </a:rPr>
                        <a:t>50</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ctr">
                        <a:spcBef>
                          <a:spcPts val="0"/>
                        </a:spcBef>
                        <a:spcAft>
                          <a:spcPts val="0"/>
                        </a:spcAft>
                        <a:buNone/>
                      </a:pPr>
                      <a:r>
                        <a:rPr lang="en-US" sz="1800" u="none" cap="none" strike="noStrike">
                          <a:solidFill>
                            <a:srgbClr val="262626"/>
                          </a:solidFill>
                        </a:rPr>
                        <a:t>48</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800" u="none" cap="none" strike="noStrike">
                          <a:solidFill>
                            <a:srgbClr val="262626"/>
                          </a:solidFill>
                          <a:latin typeface="Calibri"/>
                          <a:ea typeface="Calibri"/>
                          <a:cs typeface="Calibri"/>
                          <a:sym typeface="Calibri"/>
                        </a:rPr>
                        <a:t>4.800 €</a:t>
                      </a:r>
                      <a:endParaRPr sz="1800" u="none" cap="none" strike="noStrike">
                        <a:solidFill>
                          <a:srgbClr val="262626"/>
                        </a:solidFill>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r>
              <a:tr h="504000">
                <a:tc>
                  <a:txBody>
                    <a:bodyPr/>
                    <a:lstStyle/>
                    <a:p>
                      <a:pPr indent="0" lvl="0" marL="0" marR="0" rtl="0" algn="ctr">
                        <a:spcBef>
                          <a:spcPts val="0"/>
                        </a:spcBef>
                        <a:spcAft>
                          <a:spcPts val="0"/>
                        </a:spcAft>
                        <a:buNone/>
                      </a:pPr>
                      <a:r>
                        <a:rPr lang="en-US" sz="1800" u="none" cap="none" strike="noStrike">
                          <a:solidFill>
                            <a:srgbClr val="262626"/>
                          </a:solidFill>
                        </a:rPr>
                        <a:t>06 de mayo</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ctr">
                        <a:spcBef>
                          <a:spcPts val="0"/>
                        </a:spcBef>
                        <a:spcAft>
                          <a:spcPts val="0"/>
                        </a:spcAft>
                        <a:buNone/>
                      </a:pPr>
                      <a:r>
                        <a:rPr lang="en-US" sz="1800" u="none" cap="none" strike="noStrike">
                          <a:solidFill>
                            <a:srgbClr val="262626"/>
                          </a:solidFill>
                        </a:rPr>
                        <a:t>50</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ctr">
                        <a:spcBef>
                          <a:spcPts val="0"/>
                        </a:spcBef>
                        <a:spcAft>
                          <a:spcPts val="0"/>
                        </a:spcAft>
                        <a:buNone/>
                      </a:pPr>
                      <a:r>
                        <a:rPr lang="en-US" sz="1800" u="none" cap="none" strike="noStrike">
                          <a:solidFill>
                            <a:srgbClr val="262626"/>
                          </a:solidFill>
                        </a:rPr>
                        <a:t>52</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800" u="none" cap="none" strike="noStrike">
                          <a:solidFill>
                            <a:srgbClr val="262626"/>
                          </a:solidFill>
                          <a:latin typeface="Calibri"/>
                          <a:ea typeface="Calibri"/>
                          <a:cs typeface="Calibri"/>
                          <a:sym typeface="Calibri"/>
                        </a:rPr>
                        <a:t>5.200 €</a:t>
                      </a:r>
                      <a:endParaRPr sz="1800" u="none" cap="none" strike="noStrike">
                        <a:solidFill>
                          <a:srgbClr val="262626"/>
                        </a:solidFill>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r>
              <a:tr h="504000">
                <a:tc>
                  <a:txBody>
                    <a:bodyPr/>
                    <a:lstStyle/>
                    <a:p>
                      <a:pPr indent="0" lvl="0" marL="0" marR="0" rtl="0" algn="ctr">
                        <a:spcBef>
                          <a:spcPts val="0"/>
                        </a:spcBef>
                        <a:spcAft>
                          <a:spcPts val="0"/>
                        </a:spcAft>
                        <a:buNone/>
                      </a:pPr>
                      <a:r>
                        <a:rPr lang="en-US" sz="1800" u="none" cap="none" strike="noStrike">
                          <a:solidFill>
                            <a:srgbClr val="262626"/>
                          </a:solidFill>
                        </a:rPr>
                        <a:t>7 de mayo</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ctr">
                        <a:spcBef>
                          <a:spcPts val="0"/>
                        </a:spcBef>
                        <a:spcAft>
                          <a:spcPts val="0"/>
                        </a:spcAft>
                        <a:buNone/>
                      </a:pPr>
                      <a:r>
                        <a:rPr lang="en-US" sz="1800" u="none" cap="none" strike="noStrike">
                          <a:solidFill>
                            <a:srgbClr val="262626"/>
                          </a:solidFill>
                        </a:rPr>
                        <a:t>50</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ctr">
                        <a:spcBef>
                          <a:spcPts val="0"/>
                        </a:spcBef>
                        <a:spcAft>
                          <a:spcPts val="0"/>
                        </a:spcAft>
                        <a:buNone/>
                      </a:pPr>
                      <a:r>
                        <a:rPr lang="en-US" sz="1800" u="none" cap="none" strike="noStrike">
                          <a:solidFill>
                            <a:srgbClr val="262626"/>
                          </a:solidFill>
                        </a:rPr>
                        <a:t>40</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ctr">
                        <a:spcBef>
                          <a:spcPts val="0"/>
                        </a:spcBef>
                        <a:spcAft>
                          <a:spcPts val="0"/>
                        </a:spcAft>
                        <a:buNone/>
                      </a:pPr>
                      <a:r>
                        <a:rPr b="0" i="0" lang="en-US" sz="1800" u="none" cap="none" strike="noStrike">
                          <a:solidFill>
                            <a:srgbClr val="262626"/>
                          </a:solidFill>
                          <a:latin typeface="Calibri"/>
                          <a:ea typeface="Calibri"/>
                          <a:cs typeface="Calibri"/>
                          <a:sym typeface="Calibri"/>
                        </a:rPr>
                        <a:t>4 000 €</a:t>
                      </a:r>
                      <a:endParaRPr sz="1800" u="none" cap="none" strike="noStrike">
                        <a:solidFill>
                          <a:srgbClr val="262626"/>
                        </a:solidFill>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3" name="Shape 673"/>
        <p:cNvGrpSpPr/>
        <p:nvPr/>
      </p:nvGrpSpPr>
      <p:grpSpPr>
        <a:xfrm>
          <a:off x="0" y="0"/>
          <a:ext cx="0" cy="0"/>
          <a:chOff x="0" y="0"/>
          <a:chExt cx="0" cy="0"/>
        </a:xfrm>
      </p:grpSpPr>
      <p:pic>
        <p:nvPicPr>
          <p:cNvPr id="674" name="Google Shape;674;p34"/>
          <p:cNvPicPr preferRelativeResize="0"/>
          <p:nvPr/>
        </p:nvPicPr>
        <p:blipFill>
          <a:blip r:embed="rId3">
            <a:alphaModFix/>
          </a:blip>
          <a:stretch>
            <a:fillRect/>
          </a:stretch>
        </p:blipFill>
        <p:spPr>
          <a:xfrm>
            <a:off x="-200360" y="0"/>
            <a:ext cx="4363521" cy="6858001"/>
          </a:xfrm>
          <a:prstGeom prst="rect">
            <a:avLst/>
          </a:prstGeom>
          <a:noFill/>
          <a:ln>
            <a:noFill/>
          </a:ln>
        </p:spPr>
      </p:pic>
      <p:sp>
        <p:nvSpPr>
          <p:cNvPr id="675" name="Google Shape;675;p34"/>
          <p:cNvSpPr/>
          <p:nvPr/>
        </p:nvSpPr>
        <p:spPr>
          <a:xfrm>
            <a:off x="7098059" y="976613"/>
            <a:ext cx="4314884" cy="884550"/>
          </a:xfrm>
          <a:prstGeom prst="roundRect">
            <a:avLst>
              <a:gd fmla="val 9703" name="adj"/>
            </a:avLst>
          </a:prstGeom>
          <a:noFill/>
          <a:ln cap="flat" cmpd="sng" w="12700">
            <a:solidFill>
              <a:srgbClr val="262626"/>
            </a:solidFill>
            <a:prstDash val="dash"/>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76" name="Google Shape;676;p34"/>
          <p:cNvSpPr/>
          <p:nvPr/>
        </p:nvSpPr>
        <p:spPr>
          <a:xfrm>
            <a:off x="7122750" y="1982190"/>
            <a:ext cx="4314900" cy="3299700"/>
          </a:xfrm>
          <a:prstGeom prst="roundRect">
            <a:avLst>
              <a:gd fmla="val 4232" name="adj"/>
            </a:avLst>
          </a:prstGeom>
          <a:noFill/>
          <a:ln cap="flat" cmpd="sng" w="12700">
            <a:solidFill>
              <a:srgbClr val="262626"/>
            </a:solidFill>
            <a:prstDash val="dash"/>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77" name="Google Shape;677;p34"/>
          <p:cNvSpPr/>
          <p:nvPr/>
        </p:nvSpPr>
        <p:spPr>
          <a:xfrm>
            <a:off x="265550" y="4010475"/>
            <a:ext cx="3875700" cy="2753100"/>
          </a:xfrm>
          <a:prstGeom prst="roundRect">
            <a:avLst>
              <a:gd fmla="val 5343" name="adj"/>
            </a:avLst>
          </a:prstGeom>
          <a:solidFill>
            <a:schemeClr val="lt1"/>
          </a:solidFill>
          <a:ln cap="flat" cmpd="sng" w="12700">
            <a:solidFill>
              <a:srgbClr val="262626"/>
            </a:solidFill>
            <a:prstDash val="dash"/>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78" name="Google Shape;678;p34"/>
          <p:cNvSpPr/>
          <p:nvPr/>
        </p:nvSpPr>
        <p:spPr>
          <a:xfrm>
            <a:off x="265550" y="1857300"/>
            <a:ext cx="4314900" cy="1789200"/>
          </a:xfrm>
          <a:prstGeom prst="roundRect">
            <a:avLst>
              <a:gd fmla="val 5343" name="adj"/>
            </a:avLst>
          </a:prstGeom>
          <a:solidFill>
            <a:schemeClr val="lt1"/>
          </a:solidFill>
          <a:ln cap="flat" cmpd="sng" w="12700">
            <a:solidFill>
              <a:srgbClr val="262626"/>
            </a:solidFill>
            <a:prstDash val="dash"/>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679" name="Google Shape;679;p34"/>
          <p:cNvGrpSpPr/>
          <p:nvPr/>
        </p:nvGrpSpPr>
        <p:grpSpPr>
          <a:xfrm flipH="1" rot="-5400000">
            <a:off x="2566086" y="2775570"/>
            <a:ext cx="6206499" cy="1307163"/>
            <a:chOff x="567177" y="3017553"/>
            <a:chExt cx="8491023" cy="1788312"/>
          </a:xfrm>
        </p:grpSpPr>
        <p:sp>
          <p:nvSpPr>
            <p:cNvPr id="680" name="Google Shape;680;p34"/>
            <p:cNvSpPr/>
            <p:nvPr/>
          </p:nvSpPr>
          <p:spPr>
            <a:xfrm rot="5400000">
              <a:off x="523781" y="3060949"/>
              <a:ext cx="1788312" cy="1701520"/>
            </a:xfrm>
            <a:prstGeom prst="arc">
              <a:avLst>
                <a:gd fmla="val 16200000" name="adj1"/>
                <a:gd fmla="val 0" name="adj2"/>
              </a:avLst>
            </a:prstGeom>
            <a:noFill/>
            <a:ln cap="flat" cmpd="sng" w="12700">
              <a:solidFill>
                <a:srgbClr val="262626"/>
              </a:solidFill>
              <a:prstDash val="dash"/>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681" name="Google Shape;681;p34"/>
            <p:cNvSpPr/>
            <p:nvPr/>
          </p:nvSpPr>
          <p:spPr>
            <a:xfrm rot="-5400000">
              <a:off x="2225302" y="3060949"/>
              <a:ext cx="1788312" cy="1701520"/>
            </a:xfrm>
            <a:prstGeom prst="arc">
              <a:avLst>
                <a:gd fmla="val 16200000" name="adj1"/>
                <a:gd fmla="val 0" name="adj2"/>
              </a:avLst>
            </a:prstGeom>
            <a:noFill/>
            <a:ln cap="flat" cmpd="sng" w="12700">
              <a:solidFill>
                <a:srgbClr val="262626"/>
              </a:solidFill>
              <a:prstDash val="dash"/>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682" name="Google Shape;682;p34"/>
            <p:cNvSpPr/>
            <p:nvPr/>
          </p:nvSpPr>
          <p:spPr>
            <a:xfrm flipH="1" rot="5400000">
              <a:off x="2225303" y="3060949"/>
              <a:ext cx="1788312" cy="1701520"/>
            </a:xfrm>
            <a:prstGeom prst="arc">
              <a:avLst>
                <a:gd fmla="val 16200000" name="adj1"/>
                <a:gd fmla="val 0" name="adj2"/>
              </a:avLst>
            </a:prstGeom>
            <a:noFill/>
            <a:ln cap="flat" cmpd="sng" w="12700">
              <a:solidFill>
                <a:srgbClr val="262626"/>
              </a:solidFill>
              <a:prstDash val="dash"/>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683" name="Google Shape;683;p34"/>
            <p:cNvSpPr/>
            <p:nvPr/>
          </p:nvSpPr>
          <p:spPr>
            <a:xfrm flipH="1" rot="-5400000">
              <a:off x="3926823" y="3060949"/>
              <a:ext cx="1788312" cy="1701520"/>
            </a:xfrm>
            <a:prstGeom prst="arc">
              <a:avLst>
                <a:gd fmla="val 16200000" name="adj1"/>
                <a:gd fmla="val 0" name="adj2"/>
              </a:avLst>
            </a:prstGeom>
            <a:noFill/>
            <a:ln cap="flat" cmpd="sng" w="12700">
              <a:solidFill>
                <a:srgbClr val="262626"/>
              </a:solidFill>
              <a:prstDash val="dash"/>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684" name="Google Shape;684;p34"/>
            <p:cNvSpPr/>
            <p:nvPr/>
          </p:nvSpPr>
          <p:spPr>
            <a:xfrm rot="5400000">
              <a:off x="3912861" y="3060949"/>
              <a:ext cx="1788312" cy="1701520"/>
            </a:xfrm>
            <a:prstGeom prst="arc">
              <a:avLst>
                <a:gd fmla="val 16200000" name="adj1"/>
                <a:gd fmla="val 0" name="adj2"/>
              </a:avLst>
            </a:prstGeom>
            <a:noFill/>
            <a:ln cap="flat" cmpd="sng" w="12700">
              <a:solidFill>
                <a:srgbClr val="262626"/>
              </a:solidFill>
              <a:prstDash val="dash"/>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685" name="Google Shape;685;p34"/>
            <p:cNvSpPr/>
            <p:nvPr/>
          </p:nvSpPr>
          <p:spPr>
            <a:xfrm rot="-5400000">
              <a:off x="5614381" y="3060949"/>
              <a:ext cx="1788312" cy="1701520"/>
            </a:xfrm>
            <a:prstGeom prst="arc">
              <a:avLst>
                <a:gd fmla="val 16200000" name="adj1"/>
                <a:gd fmla="val 0" name="adj2"/>
              </a:avLst>
            </a:prstGeom>
            <a:noFill/>
            <a:ln cap="flat" cmpd="sng" w="12700">
              <a:solidFill>
                <a:srgbClr val="262626"/>
              </a:solidFill>
              <a:prstDash val="dash"/>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686" name="Google Shape;686;p34"/>
            <p:cNvSpPr/>
            <p:nvPr/>
          </p:nvSpPr>
          <p:spPr>
            <a:xfrm flipH="1" rot="-5400000">
              <a:off x="529018" y="3060949"/>
              <a:ext cx="1788312" cy="1701520"/>
            </a:xfrm>
            <a:prstGeom prst="arc">
              <a:avLst>
                <a:gd fmla="val 16200000" name="adj1"/>
                <a:gd fmla="val 0" name="adj2"/>
              </a:avLst>
            </a:prstGeom>
            <a:noFill/>
            <a:ln cap="flat" cmpd="sng" w="12700">
              <a:solidFill>
                <a:srgbClr val="262626"/>
              </a:solidFill>
              <a:prstDash val="dash"/>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687" name="Google Shape;687;p34"/>
            <p:cNvSpPr/>
            <p:nvPr/>
          </p:nvSpPr>
          <p:spPr>
            <a:xfrm flipH="1" rot="5400000">
              <a:off x="5603911" y="3060949"/>
              <a:ext cx="1788312" cy="1701520"/>
            </a:xfrm>
            <a:prstGeom prst="arc">
              <a:avLst>
                <a:gd fmla="val 16200000" name="adj1"/>
                <a:gd fmla="val 0" name="adj2"/>
              </a:avLst>
            </a:prstGeom>
            <a:noFill/>
            <a:ln cap="flat" cmpd="sng" w="12700">
              <a:solidFill>
                <a:srgbClr val="262626"/>
              </a:solidFill>
              <a:prstDash val="dash"/>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688" name="Google Shape;688;p34"/>
            <p:cNvSpPr/>
            <p:nvPr/>
          </p:nvSpPr>
          <p:spPr>
            <a:xfrm flipH="1" rot="-5400000">
              <a:off x="7313284" y="3060949"/>
              <a:ext cx="1788312" cy="1701520"/>
            </a:xfrm>
            <a:prstGeom prst="arc">
              <a:avLst>
                <a:gd fmla="val 16200000" name="adj1"/>
                <a:gd fmla="val 0" name="adj2"/>
              </a:avLst>
            </a:prstGeom>
            <a:noFill/>
            <a:ln cap="flat" cmpd="sng" w="12700">
              <a:solidFill>
                <a:srgbClr val="262626"/>
              </a:solidFill>
              <a:prstDash val="dash"/>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689" name="Google Shape;689;p34"/>
            <p:cNvSpPr/>
            <p:nvPr/>
          </p:nvSpPr>
          <p:spPr>
            <a:xfrm rot="5400000">
              <a:off x="7299323" y="3060949"/>
              <a:ext cx="1788312" cy="1701520"/>
            </a:xfrm>
            <a:prstGeom prst="arc">
              <a:avLst>
                <a:gd fmla="val 16200000" name="adj1"/>
                <a:gd fmla="val 0" name="adj2"/>
              </a:avLst>
            </a:prstGeom>
            <a:noFill/>
            <a:ln cap="flat" cmpd="sng" w="12700">
              <a:solidFill>
                <a:srgbClr val="262626"/>
              </a:solidFill>
              <a:prstDash val="dash"/>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690" name="Google Shape;690;p34"/>
            <p:cNvSpPr/>
            <p:nvPr/>
          </p:nvSpPr>
          <p:spPr>
            <a:xfrm>
              <a:off x="736025" y="3193518"/>
              <a:ext cx="1366675" cy="1436383"/>
            </a:xfrm>
            <a:prstGeom prst="ellipse">
              <a:avLst/>
            </a:prstGeom>
            <a:solidFill>
              <a:srgbClr val="0289AE"/>
            </a:solidFill>
            <a:ln>
              <a:noFill/>
            </a:ln>
            <a:effectLst>
              <a:outerShdw blurRad="292100" rotWithShape="0" algn="ctr">
                <a:srgbClr val="000000">
                  <a:alpha val="5098"/>
                </a:srgbClr>
              </a:outerShdw>
            </a:effectLst>
          </p:spPr>
          <p:txBody>
            <a:bodyPr anchorCtr="0" anchor="b" bIns="180000" lIns="144000" spcFirstLastPara="1" rIns="144000" wrap="square" tIns="0">
              <a:noAutofit/>
            </a:bodyPr>
            <a:lstStyle/>
            <a:p>
              <a:pPr indent="0" lvl="0" marL="0" marR="0" rtl="0" algn="ctr">
                <a:lnSpc>
                  <a:spcPct val="146666"/>
                </a:lnSpc>
                <a:spcBef>
                  <a:spcPts val="0"/>
                </a:spcBef>
                <a:spcAft>
                  <a:spcPts val="0"/>
                </a:spcAft>
                <a:buNone/>
              </a:pPr>
              <a:r>
                <a:t/>
              </a:r>
              <a:endParaRPr b="1" sz="900">
                <a:solidFill>
                  <a:schemeClr val="lt1"/>
                </a:solidFill>
                <a:latin typeface="Century Gothic"/>
                <a:ea typeface="Century Gothic"/>
                <a:cs typeface="Century Gothic"/>
                <a:sym typeface="Century Gothic"/>
              </a:endParaRPr>
            </a:p>
          </p:txBody>
        </p:sp>
        <p:grpSp>
          <p:nvGrpSpPr>
            <p:cNvPr id="691" name="Google Shape;691;p34"/>
            <p:cNvGrpSpPr/>
            <p:nvPr/>
          </p:nvGrpSpPr>
          <p:grpSpPr>
            <a:xfrm>
              <a:off x="2426200" y="3193517"/>
              <a:ext cx="1374297" cy="1436383"/>
              <a:chOff x="932116" y="1340592"/>
              <a:chExt cx="403343" cy="401106"/>
            </a:xfrm>
          </p:grpSpPr>
          <p:sp>
            <p:nvSpPr>
              <p:cNvPr id="692" name="Google Shape;692;p34"/>
              <p:cNvSpPr/>
              <p:nvPr/>
            </p:nvSpPr>
            <p:spPr>
              <a:xfrm>
                <a:off x="932116" y="1340592"/>
                <a:ext cx="401106" cy="401106"/>
              </a:xfrm>
              <a:prstGeom prst="ellipse">
                <a:avLst/>
              </a:prstGeom>
              <a:solidFill>
                <a:srgbClr val="06677F"/>
              </a:solidFill>
              <a:ln>
                <a:noFill/>
              </a:ln>
              <a:effectLst>
                <a:outerShdw blurRad="292100" rotWithShape="0" algn="ctr">
                  <a:srgbClr val="000000">
                    <a:alpha val="5098"/>
                  </a:srgbClr>
                </a:outerShdw>
              </a:effectLst>
            </p:spPr>
            <p:txBody>
              <a:bodyPr anchorCtr="0" anchor="b" bIns="180000" lIns="144000" spcFirstLastPara="1" rIns="144000" wrap="square" tIns="0">
                <a:noAutofit/>
              </a:bodyPr>
              <a:lstStyle/>
              <a:p>
                <a:pPr indent="0" lvl="0" marL="0" marR="0" rtl="0" algn="ctr">
                  <a:lnSpc>
                    <a:spcPct val="146666"/>
                  </a:lnSpc>
                  <a:spcBef>
                    <a:spcPts val="0"/>
                  </a:spcBef>
                  <a:spcAft>
                    <a:spcPts val="0"/>
                  </a:spcAft>
                  <a:buNone/>
                </a:pPr>
                <a:r>
                  <a:t/>
                </a:r>
                <a:endParaRPr b="1" sz="900">
                  <a:solidFill>
                    <a:schemeClr val="lt1"/>
                  </a:solidFill>
                  <a:latin typeface="Century Gothic"/>
                  <a:ea typeface="Century Gothic"/>
                  <a:cs typeface="Century Gothic"/>
                  <a:sym typeface="Century Gothic"/>
                </a:endParaRPr>
              </a:p>
            </p:txBody>
          </p:sp>
          <p:sp>
            <p:nvSpPr>
              <p:cNvPr id="693" name="Google Shape;693;p34"/>
              <p:cNvSpPr/>
              <p:nvPr/>
            </p:nvSpPr>
            <p:spPr>
              <a:xfrm rot="10800000">
                <a:off x="934353" y="1340592"/>
                <a:ext cx="401106" cy="401106"/>
              </a:xfrm>
              <a:prstGeom prst="donut">
                <a:avLst>
                  <a:gd fmla="val 9078" name="adj"/>
                </a:avLst>
              </a:prstGeom>
              <a:solidFill>
                <a:srgbClr val="06677F"/>
              </a:solidFill>
              <a:ln>
                <a:noFill/>
              </a:ln>
              <a:effectLst>
                <a:outerShdw blurRad="292100" rotWithShape="0" algn="ctr">
                  <a:srgbClr val="000000">
                    <a:alpha val="5098"/>
                  </a:srgbClr>
                </a:outerShdw>
              </a:effectLst>
            </p:spPr>
            <p:txBody>
              <a:bodyPr anchorCtr="0" anchor="b" bIns="180000" lIns="144000" spcFirstLastPara="1" rIns="144000" wrap="square" tIns="0">
                <a:noAutofit/>
              </a:bodyPr>
              <a:lstStyle/>
              <a:p>
                <a:pPr indent="0" lvl="0" marL="0" marR="0" rtl="0" algn="ctr">
                  <a:lnSpc>
                    <a:spcPct val="146666"/>
                  </a:lnSpc>
                  <a:spcBef>
                    <a:spcPts val="0"/>
                  </a:spcBef>
                  <a:spcAft>
                    <a:spcPts val="0"/>
                  </a:spcAft>
                  <a:buNone/>
                </a:pPr>
                <a:r>
                  <a:t/>
                </a:r>
                <a:endParaRPr b="1" sz="900">
                  <a:solidFill>
                    <a:schemeClr val="lt1"/>
                  </a:solidFill>
                  <a:latin typeface="Century Gothic"/>
                  <a:ea typeface="Century Gothic"/>
                  <a:cs typeface="Century Gothic"/>
                  <a:sym typeface="Century Gothic"/>
                </a:endParaRPr>
              </a:p>
            </p:txBody>
          </p:sp>
        </p:grpSp>
        <p:sp>
          <p:nvSpPr>
            <p:cNvPr id="694" name="Google Shape;694;p34"/>
            <p:cNvSpPr/>
            <p:nvPr/>
          </p:nvSpPr>
          <p:spPr>
            <a:xfrm>
              <a:off x="4121612" y="3193517"/>
              <a:ext cx="1366675" cy="1436383"/>
            </a:xfrm>
            <a:prstGeom prst="ellipse">
              <a:avLst/>
            </a:prstGeom>
            <a:solidFill>
              <a:srgbClr val="62A844"/>
            </a:solidFill>
            <a:ln>
              <a:noFill/>
            </a:ln>
            <a:effectLst>
              <a:outerShdw blurRad="292100" rotWithShape="0" algn="ctr">
                <a:srgbClr val="000000">
                  <a:alpha val="5098"/>
                </a:srgbClr>
              </a:outerShdw>
            </a:effectLst>
          </p:spPr>
          <p:txBody>
            <a:bodyPr anchorCtr="0" anchor="b" bIns="180000" lIns="144000" spcFirstLastPara="1" rIns="144000" wrap="square" tIns="0">
              <a:noAutofit/>
            </a:bodyPr>
            <a:lstStyle/>
            <a:p>
              <a:pPr indent="0" lvl="0" marL="0" marR="0" rtl="0" algn="ctr">
                <a:lnSpc>
                  <a:spcPct val="146666"/>
                </a:lnSpc>
                <a:spcBef>
                  <a:spcPts val="0"/>
                </a:spcBef>
                <a:spcAft>
                  <a:spcPts val="0"/>
                </a:spcAft>
                <a:buNone/>
              </a:pPr>
              <a:r>
                <a:t/>
              </a:r>
              <a:endParaRPr b="1" sz="900">
                <a:solidFill>
                  <a:schemeClr val="lt1"/>
                </a:solidFill>
                <a:latin typeface="Century Gothic"/>
                <a:ea typeface="Century Gothic"/>
                <a:cs typeface="Century Gothic"/>
                <a:sym typeface="Century Gothic"/>
              </a:endParaRPr>
            </a:p>
          </p:txBody>
        </p:sp>
        <p:sp>
          <p:nvSpPr>
            <p:cNvPr id="695" name="Google Shape;695;p34"/>
            <p:cNvSpPr/>
            <p:nvPr/>
          </p:nvSpPr>
          <p:spPr>
            <a:xfrm>
              <a:off x="5817024" y="3193517"/>
              <a:ext cx="1366675" cy="1436383"/>
            </a:xfrm>
            <a:prstGeom prst="ellipse">
              <a:avLst/>
            </a:prstGeom>
            <a:solidFill>
              <a:srgbClr val="3D8241"/>
            </a:solidFill>
            <a:ln>
              <a:noFill/>
            </a:ln>
            <a:effectLst>
              <a:outerShdw blurRad="292100" rotWithShape="0" algn="ctr">
                <a:srgbClr val="000000">
                  <a:alpha val="5098"/>
                </a:srgbClr>
              </a:outerShdw>
            </a:effectLst>
          </p:spPr>
          <p:txBody>
            <a:bodyPr anchorCtr="0" anchor="b" bIns="180000" lIns="144000" spcFirstLastPara="1" rIns="144000" wrap="square" tIns="0">
              <a:noAutofit/>
            </a:bodyPr>
            <a:lstStyle/>
            <a:p>
              <a:pPr indent="0" lvl="0" marL="0" marR="0" rtl="0" algn="ctr">
                <a:lnSpc>
                  <a:spcPct val="146666"/>
                </a:lnSpc>
                <a:spcBef>
                  <a:spcPts val="0"/>
                </a:spcBef>
                <a:spcAft>
                  <a:spcPts val="0"/>
                </a:spcAft>
                <a:buNone/>
              </a:pPr>
              <a:r>
                <a:t/>
              </a:r>
              <a:endParaRPr b="1" sz="900">
                <a:solidFill>
                  <a:schemeClr val="lt1"/>
                </a:solidFill>
                <a:latin typeface="Century Gothic"/>
                <a:ea typeface="Century Gothic"/>
                <a:cs typeface="Century Gothic"/>
                <a:sym typeface="Century Gothic"/>
              </a:endParaRPr>
            </a:p>
          </p:txBody>
        </p:sp>
        <p:sp>
          <p:nvSpPr>
            <p:cNvPr id="696" name="Google Shape;696;p34"/>
            <p:cNvSpPr/>
            <p:nvPr/>
          </p:nvSpPr>
          <p:spPr>
            <a:xfrm>
              <a:off x="7512436" y="3193517"/>
              <a:ext cx="1366675" cy="1436383"/>
            </a:xfrm>
            <a:prstGeom prst="ellipse">
              <a:avLst/>
            </a:prstGeom>
            <a:solidFill>
              <a:srgbClr val="EABB22"/>
            </a:solidFill>
            <a:ln>
              <a:noFill/>
            </a:ln>
            <a:effectLst>
              <a:outerShdw blurRad="292100" rotWithShape="0" algn="ctr">
                <a:srgbClr val="000000">
                  <a:alpha val="5098"/>
                </a:srgbClr>
              </a:outerShdw>
            </a:effectLst>
          </p:spPr>
          <p:txBody>
            <a:bodyPr anchorCtr="0" anchor="b" bIns="180000" lIns="144000" spcFirstLastPara="1" rIns="144000" wrap="square" tIns="0">
              <a:noAutofit/>
            </a:bodyPr>
            <a:lstStyle/>
            <a:p>
              <a:pPr indent="0" lvl="0" marL="0" marR="0" rtl="0" algn="ctr">
                <a:lnSpc>
                  <a:spcPct val="146666"/>
                </a:lnSpc>
                <a:spcBef>
                  <a:spcPts val="0"/>
                </a:spcBef>
                <a:spcAft>
                  <a:spcPts val="0"/>
                </a:spcAft>
                <a:buNone/>
              </a:pPr>
              <a:r>
                <a:t/>
              </a:r>
              <a:endParaRPr b="1" sz="900">
                <a:solidFill>
                  <a:schemeClr val="lt1"/>
                </a:solidFill>
                <a:latin typeface="Century Gothic"/>
                <a:ea typeface="Century Gothic"/>
                <a:cs typeface="Century Gothic"/>
                <a:sym typeface="Century Gothic"/>
              </a:endParaRPr>
            </a:p>
          </p:txBody>
        </p:sp>
      </p:grpSp>
      <p:cxnSp>
        <p:nvCxnSpPr>
          <p:cNvPr id="697" name="Google Shape;697;p34"/>
          <p:cNvCxnSpPr/>
          <p:nvPr/>
        </p:nvCxnSpPr>
        <p:spPr>
          <a:xfrm rot="10800000">
            <a:off x="6194296" y="1217060"/>
            <a:ext cx="885528" cy="0"/>
          </a:xfrm>
          <a:prstGeom prst="straightConnector1">
            <a:avLst/>
          </a:prstGeom>
          <a:noFill/>
          <a:ln cap="flat" cmpd="sng" w="12700">
            <a:solidFill>
              <a:srgbClr val="262626"/>
            </a:solidFill>
            <a:prstDash val="dash"/>
            <a:miter lim="8000"/>
            <a:headEnd len="sm" w="sm" type="none"/>
            <a:tailEnd len="sm" w="sm" type="none"/>
          </a:ln>
        </p:spPr>
      </p:cxnSp>
      <p:cxnSp>
        <p:nvCxnSpPr>
          <p:cNvPr id="698" name="Google Shape;698;p34"/>
          <p:cNvCxnSpPr/>
          <p:nvPr/>
        </p:nvCxnSpPr>
        <p:spPr>
          <a:xfrm rot="10800000">
            <a:off x="4589285" y="2171106"/>
            <a:ext cx="387300" cy="7800"/>
          </a:xfrm>
          <a:prstGeom prst="straightConnector1">
            <a:avLst/>
          </a:prstGeom>
          <a:noFill/>
          <a:ln cap="flat" cmpd="sng" w="12700">
            <a:solidFill>
              <a:srgbClr val="262626"/>
            </a:solidFill>
            <a:prstDash val="dash"/>
            <a:miter lim="8000"/>
            <a:headEnd len="sm" w="sm" type="none"/>
            <a:tailEnd len="sm" w="sm" type="none"/>
          </a:ln>
        </p:spPr>
      </p:cxnSp>
      <p:cxnSp>
        <p:nvCxnSpPr>
          <p:cNvPr id="699" name="Google Shape;699;p34"/>
          <p:cNvCxnSpPr/>
          <p:nvPr/>
        </p:nvCxnSpPr>
        <p:spPr>
          <a:xfrm rot="10800000">
            <a:off x="4175876" y="4659918"/>
            <a:ext cx="823065" cy="0"/>
          </a:xfrm>
          <a:prstGeom prst="straightConnector1">
            <a:avLst/>
          </a:prstGeom>
          <a:noFill/>
          <a:ln cap="flat" cmpd="sng" w="12700">
            <a:solidFill>
              <a:srgbClr val="262626"/>
            </a:solidFill>
            <a:prstDash val="dash"/>
            <a:miter lim="8000"/>
            <a:headEnd len="sm" w="sm" type="none"/>
            <a:tailEnd len="sm" w="sm" type="none"/>
          </a:ln>
        </p:spPr>
      </p:cxnSp>
      <p:sp>
        <p:nvSpPr>
          <p:cNvPr id="700" name="Google Shape;700;p34"/>
          <p:cNvSpPr txBox="1"/>
          <p:nvPr/>
        </p:nvSpPr>
        <p:spPr>
          <a:xfrm>
            <a:off x="7252263" y="1066100"/>
            <a:ext cx="3373200" cy="1046700"/>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b="1" lang="en-US" sz="2000">
                <a:solidFill>
                  <a:srgbClr val="0289AE"/>
                </a:solidFill>
                <a:latin typeface="Calibri"/>
                <a:ea typeface="Calibri"/>
                <a:cs typeface="Calibri"/>
                <a:sym typeface="Calibri"/>
              </a:rPr>
              <a:t>Introduzca los datos: </a:t>
            </a:r>
            <a:r>
              <a:rPr lang="en-US" sz="2000">
                <a:solidFill>
                  <a:srgbClr val="262626"/>
                </a:solidFill>
                <a:latin typeface="Calibri"/>
                <a:ea typeface="Calibri"/>
                <a:cs typeface="Calibri"/>
                <a:sym typeface="Calibri"/>
              </a:rPr>
              <a:t>copie la tabla en una hoja de cálculo.</a:t>
            </a:r>
            <a:endParaRPr/>
          </a:p>
          <a:p>
            <a:pPr indent="0" lvl="0" marL="0" marR="0" rtl="0" algn="l">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sp>
        <p:nvSpPr>
          <p:cNvPr id="701" name="Google Shape;701;p34"/>
          <p:cNvSpPr txBox="1"/>
          <p:nvPr/>
        </p:nvSpPr>
        <p:spPr>
          <a:xfrm>
            <a:off x="7252263" y="2049446"/>
            <a:ext cx="4083000" cy="3471600"/>
          </a:xfrm>
          <a:prstGeom prst="rect">
            <a:avLst/>
          </a:prstGeom>
          <a:noFill/>
          <a:ln>
            <a:noFill/>
          </a:ln>
        </p:spPr>
        <p:txBody>
          <a:bodyPr anchorCtr="0" anchor="t" bIns="45700" lIns="91425" spcFirstLastPara="1" rIns="91425" wrap="square" tIns="45700">
            <a:spAutoFit/>
          </a:bodyPr>
          <a:lstStyle/>
          <a:p>
            <a:pPr indent="0" lvl="0" marL="0" marR="0" rtl="0" algn="l">
              <a:lnSpc>
                <a:spcPct val="105000"/>
              </a:lnSpc>
              <a:spcBef>
                <a:spcPts val="0"/>
              </a:spcBef>
              <a:spcAft>
                <a:spcPts val="0"/>
              </a:spcAft>
              <a:buNone/>
            </a:pPr>
            <a:r>
              <a:rPr b="1" lang="en-US" sz="2000">
                <a:solidFill>
                  <a:srgbClr val="62A844"/>
                </a:solidFill>
                <a:latin typeface="Calibri"/>
                <a:ea typeface="Calibri"/>
                <a:cs typeface="Calibri"/>
                <a:sym typeface="Calibri"/>
              </a:rPr>
              <a:t>Calcule los KPI</a:t>
            </a:r>
            <a:r>
              <a:rPr b="1" lang="en-US" sz="1900">
                <a:solidFill>
                  <a:srgbClr val="62A844"/>
                </a:solidFill>
                <a:latin typeface="Calibri"/>
                <a:ea typeface="Calibri"/>
                <a:cs typeface="Calibri"/>
                <a:sym typeface="Calibri"/>
              </a:rPr>
              <a:t>:</a:t>
            </a:r>
            <a:r>
              <a:rPr b="1" lang="en-US" sz="800">
                <a:solidFill>
                  <a:srgbClr val="62A844"/>
                </a:solidFill>
                <a:latin typeface="Calibri"/>
                <a:ea typeface="Calibri"/>
                <a:cs typeface="Calibri"/>
                <a:sym typeface="Calibri"/>
              </a:rPr>
              <a:t> </a:t>
            </a:r>
            <a:r>
              <a:rPr lang="en-US" sz="1900">
                <a:solidFill>
                  <a:srgbClr val="262626"/>
                </a:solidFill>
                <a:latin typeface="Calibri"/>
                <a:ea typeface="Calibri"/>
                <a:cs typeface="Calibri"/>
                <a:sym typeface="Calibri"/>
              </a:rPr>
              <a:t>a</a:t>
            </a:r>
            <a:r>
              <a:rPr lang="en-US" sz="1900">
                <a:solidFill>
                  <a:srgbClr val="262626"/>
                </a:solidFill>
                <a:latin typeface="Calibri"/>
                <a:ea typeface="Calibri"/>
                <a:cs typeface="Calibri"/>
                <a:sym typeface="Calibri"/>
              </a:rPr>
              <a:t>ñada tres columnas nuevas y calcula para cada día:</a:t>
            </a:r>
            <a:endParaRPr sz="1300"/>
          </a:p>
          <a:p>
            <a:pPr indent="-450850" lvl="0" marL="457200" marR="0" rtl="0" algn="l">
              <a:lnSpc>
                <a:spcPct val="104999"/>
              </a:lnSpc>
              <a:spcBef>
                <a:spcPts val="0"/>
              </a:spcBef>
              <a:spcAft>
                <a:spcPts val="0"/>
              </a:spcAft>
              <a:buClr>
                <a:srgbClr val="62A844"/>
              </a:buClr>
              <a:buSzPts val="1900"/>
              <a:buFont typeface="Calibri"/>
              <a:buAutoNum type="arabicPeriod"/>
            </a:pPr>
            <a:r>
              <a:rPr b="1" lang="en-US" sz="1900">
                <a:solidFill>
                  <a:srgbClr val="262626"/>
                </a:solidFill>
                <a:latin typeface="Calibri"/>
                <a:ea typeface="Calibri"/>
                <a:cs typeface="Calibri"/>
                <a:sym typeface="Calibri"/>
              </a:rPr>
              <a:t>% de ocupación </a:t>
            </a:r>
            <a:r>
              <a:rPr lang="en-US" sz="1900">
                <a:solidFill>
                  <a:srgbClr val="262626"/>
                </a:solidFill>
                <a:latin typeface="Calibri"/>
                <a:ea typeface="Calibri"/>
                <a:cs typeface="Calibri"/>
                <a:sym typeface="Calibri"/>
              </a:rPr>
              <a:t>= Habitaciones vendidas ÷ Habitaciones disponibles × 100</a:t>
            </a:r>
            <a:endParaRPr sz="1300"/>
          </a:p>
          <a:p>
            <a:pPr indent="-450850" lvl="0" marL="457200" marR="0" rtl="0" algn="l">
              <a:lnSpc>
                <a:spcPct val="104999"/>
              </a:lnSpc>
              <a:spcBef>
                <a:spcPts val="0"/>
              </a:spcBef>
              <a:spcAft>
                <a:spcPts val="0"/>
              </a:spcAft>
              <a:buClr>
                <a:srgbClr val="62A844"/>
              </a:buClr>
              <a:buSzPts val="1900"/>
              <a:buFont typeface="Calibri"/>
              <a:buAutoNum type="arabicPeriod"/>
            </a:pPr>
            <a:r>
              <a:rPr b="1" lang="en-US" sz="1900">
                <a:solidFill>
                  <a:srgbClr val="262626"/>
                </a:solidFill>
                <a:latin typeface="Calibri"/>
                <a:ea typeface="Calibri"/>
                <a:cs typeface="Calibri"/>
                <a:sym typeface="Calibri"/>
              </a:rPr>
              <a:t>ADR (€) </a:t>
            </a:r>
            <a:r>
              <a:rPr lang="en-US" sz="1900">
                <a:solidFill>
                  <a:srgbClr val="262626"/>
                </a:solidFill>
                <a:latin typeface="Calibri"/>
                <a:ea typeface="Calibri"/>
                <a:cs typeface="Calibri"/>
                <a:sym typeface="Calibri"/>
              </a:rPr>
              <a:t>= Ingresos por habitación (€) ÷ Habitaciones vendidas</a:t>
            </a:r>
            <a:endParaRPr sz="1300"/>
          </a:p>
          <a:p>
            <a:pPr indent="-450850" lvl="0" marL="457200" marR="0" rtl="0" algn="l">
              <a:lnSpc>
                <a:spcPct val="104999"/>
              </a:lnSpc>
              <a:spcBef>
                <a:spcPts val="0"/>
              </a:spcBef>
              <a:spcAft>
                <a:spcPts val="0"/>
              </a:spcAft>
              <a:buClr>
                <a:srgbClr val="62A844"/>
              </a:buClr>
              <a:buSzPts val="1900"/>
              <a:buFont typeface="Calibri"/>
              <a:buAutoNum type="arabicPeriod"/>
            </a:pPr>
            <a:r>
              <a:rPr b="1" lang="en-US" sz="1900">
                <a:solidFill>
                  <a:srgbClr val="262626"/>
                </a:solidFill>
                <a:latin typeface="Calibri"/>
                <a:ea typeface="Calibri"/>
                <a:cs typeface="Calibri"/>
                <a:sym typeface="Calibri"/>
              </a:rPr>
              <a:t>RevPAR (€</a:t>
            </a:r>
            <a:r>
              <a:rPr lang="en-US" sz="1900">
                <a:solidFill>
                  <a:srgbClr val="262626"/>
                </a:solidFill>
                <a:latin typeface="Calibri"/>
                <a:ea typeface="Calibri"/>
                <a:cs typeface="Calibri"/>
                <a:sym typeface="Calibri"/>
              </a:rPr>
              <a:t>) = Ingresos por habitación (€) ÷ Habitaciones disponibles</a:t>
            </a:r>
            <a:endParaRPr sz="1300"/>
          </a:p>
          <a:p>
            <a:pPr indent="0" lvl="0" marL="0" marR="0" rtl="0" algn="l">
              <a:lnSpc>
                <a:spcPct val="104999"/>
              </a:lnSpc>
              <a:spcBef>
                <a:spcPts val="0"/>
              </a:spcBef>
              <a:spcAft>
                <a:spcPts val="0"/>
              </a:spcAft>
              <a:buNone/>
            </a:pPr>
            <a:r>
              <a:t/>
            </a:r>
            <a:endParaRPr sz="1900">
              <a:solidFill>
                <a:srgbClr val="262626"/>
              </a:solidFill>
              <a:latin typeface="Calibri"/>
              <a:ea typeface="Calibri"/>
              <a:cs typeface="Calibri"/>
              <a:sym typeface="Calibri"/>
            </a:endParaRPr>
          </a:p>
        </p:txBody>
      </p:sp>
      <p:sp>
        <p:nvSpPr>
          <p:cNvPr id="702" name="Google Shape;702;p34"/>
          <p:cNvSpPr txBox="1"/>
          <p:nvPr/>
        </p:nvSpPr>
        <p:spPr>
          <a:xfrm>
            <a:off x="5325808" y="1861163"/>
            <a:ext cx="710713" cy="851261"/>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02</a:t>
            </a:r>
            <a:endParaRPr/>
          </a:p>
        </p:txBody>
      </p:sp>
      <p:sp>
        <p:nvSpPr>
          <p:cNvPr id="703" name="Google Shape;703;p34"/>
          <p:cNvSpPr txBox="1"/>
          <p:nvPr/>
        </p:nvSpPr>
        <p:spPr>
          <a:xfrm>
            <a:off x="5325808" y="3108482"/>
            <a:ext cx="710713" cy="851261"/>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03</a:t>
            </a:r>
            <a:endParaRPr/>
          </a:p>
        </p:txBody>
      </p:sp>
      <p:sp>
        <p:nvSpPr>
          <p:cNvPr id="704" name="Google Shape;704;p34"/>
          <p:cNvSpPr txBox="1"/>
          <p:nvPr/>
        </p:nvSpPr>
        <p:spPr>
          <a:xfrm>
            <a:off x="5325808" y="4355801"/>
            <a:ext cx="710713" cy="851261"/>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04</a:t>
            </a:r>
            <a:endParaRPr/>
          </a:p>
        </p:txBody>
      </p:sp>
      <p:sp>
        <p:nvSpPr>
          <p:cNvPr id="705" name="Google Shape;705;p34"/>
          <p:cNvSpPr txBox="1"/>
          <p:nvPr/>
        </p:nvSpPr>
        <p:spPr>
          <a:xfrm>
            <a:off x="5325808" y="5603120"/>
            <a:ext cx="710713" cy="851261"/>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05</a:t>
            </a:r>
            <a:endParaRPr/>
          </a:p>
        </p:txBody>
      </p:sp>
      <p:sp>
        <p:nvSpPr>
          <p:cNvPr id="706" name="Google Shape;706;p34"/>
          <p:cNvSpPr txBox="1"/>
          <p:nvPr/>
        </p:nvSpPr>
        <p:spPr>
          <a:xfrm>
            <a:off x="5325808" y="613844"/>
            <a:ext cx="710713" cy="851261"/>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5500">
                <a:solidFill>
                  <a:schemeClr val="lt1"/>
                </a:solidFill>
                <a:latin typeface="Calibri"/>
                <a:ea typeface="Calibri"/>
                <a:cs typeface="Calibri"/>
                <a:sym typeface="Calibri"/>
              </a:rPr>
              <a:t>01</a:t>
            </a:r>
            <a:endParaRPr/>
          </a:p>
        </p:txBody>
      </p:sp>
      <p:sp>
        <p:nvSpPr>
          <p:cNvPr id="707" name="Google Shape;707;p34"/>
          <p:cNvSpPr txBox="1"/>
          <p:nvPr/>
        </p:nvSpPr>
        <p:spPr>
          <a:xfrm>
            <a:off x="17561860" y="363915"/>
            <a:ext cx="10660134" cy="649408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2800"/>
              <a:buFont typeface="Calibri"/>
              <a:buNone/>
            </a:pPr>
            <a:r>
              <a:rPr b="1" lang="en-US" sz="2800">
                <a:solidFill>
                  <a:schemeClr val="dk1"/>
                </a:solidFill>
                <a:latin typeface="Calibri"/>
                <a:ea typeface="Calibri"/>
                <a:cs typeface="Calibri"/>
                <a:sym typeface="Calibri"/>
              </a:rPr>
              <a:t>Tu tarea</a:t>
            </a:r>
            <a:endParaRPr/>
          </a:p>
          <a:p>
            <a:pPr indent="0" lvl="0" marL="0" marR="0" rtl="0" algn="l">
              <a:spcBef>
                <a:spcPts val="0"/>
              </a:spcBef>
              <a:spcAft>
                <a:spcPts val="0"/>
              </a:spcAft>
              <a:buClr>
                <a:schemeClr val="dk1"/>
              </a:buClr>
              <a:buSzPts val="2000"/>
              <a:buFont typeface="Calibri"/>
              <a:buNone/>
            </a:pPr>
            <a:r>
              <a:t/>
            </a:r>
            <a:endParaRPr b="1" sz="2000">
              <a:solidFill>
                <a:schemeClr val="dk1"/>
              </a:solidFill>
              <a:latin typeface="Calibri"/>
              <a:ea typeface="Calibri"/>
              <a:cs typeface="Calibri"/>
              <a:sym typeface="Calibri"/>
            </a:endParaRPr>
          </a:p>
          <a:p>
            <a:pPr indent="-114300" lvl="0" marL="0" marR="0" rtl="0" algn="l">
              <a:spcBef>
                <a:spcPts val="0"/>
              </a:spcBef>
              <a:spcAft>
                <a:spcPts val="0"/>
              </a:spcAft>
              <a:buClr>
                <a:srgbClr val="262626"/>
              </a:buClr>
              <a:buSzPts val="1800"/>
              <a:buFont typeface="Calibri"/>
              <a:buAutoNum type="arabicPeriod"/>
            </a:pPr>
            <a:r>
              <a:rPr b="1" lang="en-US" sz="1800">
                <a:solidFill>
                  <a:srgbClr val="262626"/>
                </a:solidFill>
                <a:latin typeface="Calibri"/>
                <a:ea typeface="Calibri"/>
                <a:cs typeface="Calibri"/>
                <a:sym typeface="Calibri"/>
              </a:rPr>
              <a:t>Introduce los datos</a:t>
            </a:r>
            <a:br>
              <a:rPr lang="en-US" sz="1800">
                <a:solidFill>
                  <a:srgbClr val="262626"/>
                </a:solidFill>
                <a:latin typeface="Calibri"/>
                <a:ea typeface="Calibri"/>
                <a:cs typeface="Calibri"/>
                <a:sym typeface="Calibri"/>
              </a:rPr>
            </a:br>
            <a:r>
              <a:rPr lang="en-US" sz="1800">
                <a:solidFill>
                  <a:srgbClr val="262626"/>
                </a:solidFill>
                <a:latin typeface="Calibri"/>
                <a:ea typeface="Calibri"/>
                <a:cs typeface="Calibri"/>
                <a:sym typeface="Calibri"/>
              </a:rPr>
              <a:t>Copia la tabla en una hoja de cálculo.</a:t>
            </a:r>
            <a:endParaRPr/>
          </a:p>
          <a:p>
            <a:pPr indent="0" lvl="0" marL="0" marR="0" rtl="0" algn="l">
              <a:spcBef>
                <a:spcPts val="0"/>
              </a:spcBef>
              <a:spcAft>
                <a:spcPts val="0"/>
              </a:spcAft>
              <a:buClr>
                <a:schemeClr val="dk1"/>
              </a:buClr>
              <a:buSzPts val="1800"/>
              <a:buFont typeface="Calibri"/>
              <a:buNone/>
            </a:pPr>
            <a:r>
              <a:t/>
            </a:r>
            <a:endParaRPr sz="1800">
              <a:solidFill>
                <a:srgbClr val="262626"/>
              </a:solidFill>
              <a:latin typeface="Calibri"/>
              <a:ea typeface="Calibri"/>
              <a:cs typeface="Calibri"/>
              <a:sym typeface="Calibri"/>
            </a:endParaRPr>
          </a:p>
          <a:p>
            <a:pPr indent="-114300" lvl="0" marL="0" marR="0" rtl="0" algn="l">
              <a:spcBef>
                <a:spcPts val="0"/>
              </a:spcBef>
              <a:spcAft>
                <a:spcPts val="0"/>
              </a:spcAft>
              <a:buClr>
                <a:srgbClr val="262626"/>
              </a:buClr>
              <a:buSzPts val="1800"/>
              <a:buFont typeface="Calibri"/>
              <a:buAutoNum type="arabicPeriod"/>
            </a:pPr>
            <a:r>
              <a:rPr b="1" lang="en-US" sz="1800">
                <a:solidFill>
                  <a:srgbClr val="262626"/>
                </a:solidFill>
                <a:latin typeface="Calibri"/>
                <a:ea typeface="Calibri"/>
                <a:cs typeface="Calibri"/>
                <a:sym typeface="Calibri"/>
              </a:rPr>
              <a:t>Comprueba los datos</a:t>
            </a:r>
            <a:endParaRPr sz="1800">
              <a:solidFill>
                <a:srgbClr val="262626"/>
              </a:solidFill>
              <a:latin typeface="Calibri"/>
              <a:ea typeface="Calibri"/>
              <a:cs typeface="Calibri"/>
              <a:sym typeface="Calibri"/>
            </a:endParaRPr>
          </a:p>
          <a:p>
            <a:pPr indent="-285750" lvl="1" marL="742950" marR="0" rtl="0" algn="l">
              <a:spcBef>
                <a:spcPts val="0"/>
              </a:spcBef>
              <a:spcAft>
                <a:spcPts val="0"/>
              </a:spcAft>
              <a:buClr>
                <a:srgbClr val="262626"/>
              </a:buClr>
              <a:buSzPts val="1800"/>
              <a:buFont typeface="Calibri"/>
              <a:buAutoNum type="arabicPeriod"/>
            </a:pPr>
            <a:r>
              <a:rPr b="0" i="0" lang="en-US" sz="1800" u="none" cap="none" strike="noStrike">
                <a:solidFill>
                  <a:srgbClr val="262626"/>
                </a:solidFill>
                <a:latin typeface="Calibri"/>
                <a:ea typeface="Calibri"/>
                <a:cs typeface="Calibri"/>
                <a:sym typeface="Calibri"/>
              </a:rPr>
              <a:t>¿Están las fechas en orden y no hay huecos?</a:t>
            </a:r>
            <a:endParaRPr/>
          </a:p>
          <a:p>
            <a:pPr indent="-285750" lvl="1" marL="742950" marR="0" rtl="0" algn="l">
              <a:spcBef>
                <a:spcPts val="0"/>
              </a:spcBef>
              <a:spcAft>
                <a:spcPts val="0"/>
              </a:spcAft>
              <a:buClr>
                <a:srgbClr val="262626"/>
              </a:buClr>
              <a:buSzPts val="1800"/>
              <a:buFont typeface="Calibri"/>
              <a:buAutoNum type="arabicPeriod"/>
            </a:pPr>
            <a:r>
              <a:rPr b="0" i="0" lang="en-US" sz="1800" u="none" cap="none" strike="noStrike">
                <a:solidFill>
                  <a:srgbClr val="262626"/>
                </a:solidFill>
                <a:latin typeface="Calibri"/>
                <a:ea typeface="Calibri"/>
                <a:cs typeface="Calibri"/>
                <a:sym typeface="Calibri"/>
              </a:rPr>
              <a:t>¿</a:t>
            </a:r>
            <a:r>
              <a:rPr b="0" i="1" lang="en-US" sz="1800" u="none" cap="none" strike="noStrike">
                <a:solidFill>
                  <a:srgbClr val="262626"/>
                </a:solidFill>
                <a:latin typeface="Calibri"/>
                <a:ea typeface="Calibri"/>
                <a:cs typeface="Calibri"/>
                <a:sym typeface="Calibri"/>
              </a:rPr>
              <a:t>La disponibilidad de habitaciones</a:t>
            </a:r>
            <a:r>
              <a:rPr b="0" i="0" lang="en-US" sz="1800" u="none" cap="none" strike="noStrike">
                <a:solidFill>
                  <a:srgbClr val="262626"/>
                </a:solidFill>
                <a:latin typeface="Calibri"/>
                <a:ea typeface="Calibri"/>
                <a:cs typeface="Calibri"/>
                <a:sym typeface="Calibri"/>
              </a:rPr>
              <a:t> es la misma todos los días?</a:t>
            </a:r>
            <a:endParaRPr/>
          </a:p>
          <a:p>
            <a:pPr indent="-171450" lvl="1" marL="742950" marR="0" rtl="0" algn="l">
              <a:spcBef>
                <a:spcPts val="0"/>
              </a:spcBef>
              <a:spcAft>
                <a:spcPts val="0"/>
              </a:spcAft>
              <a:buClr>
                <a:schemeClr val="dk1"/>
              </a:buClr>
              <a:buSzPts val="1800"/>
              <a:buFont typeface="Calibri"/>
              <a:buNone/>
            </a:pPr>
            <a:r>
              <a:t/>
            </a:r>
            <a:endParaRPr b="0" i="0" sz="1800" u="none" cap="none" strike="noStrike">
              <a:solidFill>
                <a:srgbClr val="262626"/>
              </a:solidFill>
              <a:latin typeface="Calibri"/>
              <a:ea typeface="Calibri"/>
              <a:cs typeface="Calibri"/>
              <a:sym typeface="Calibri"/>
            </a:endParaRPr>
          </a:p>
          <a:p>
            <a:pPr indent="-114300" lvl="0" marL="0" marR="0" rtl="0" algn="l">
              <a:spcBef>
                <a:spcPts val="0"/>
              </a:spcBef>
              <a:spcAft>
                <a:spcPts val="0"/>
              </a:spcAft>
              <a:buClr>
                <a:srgbClr val="262626"/>
              </a:buClr>
              <a:buSzPts val="1800"/>
              <a:buFont typeface="Calibri"/>
              <a:buAutoNum type="arabicPeriod"/>
            </a:pPr>
            <a:r>
              <a:rPr b="1" lang="en-US" sz="1800">
                <a:solidFill>
                  <a:srgbClr val="262626"/>
                </a:solidFill>
                <a:latin typeface="Calibri"/>
                <a:ea typeface="Calibri"/>
                <a:cs typeface="Calibri"/>
                <a:sym typeface="Calibri"/>
              </a:rPr>
              <a:t>Calcula los KPI</a:t>
            </a:r>
            <a:br>
              <a:rPr lang="en-US" sz="1800">
                <a:solidFill>
                  <a:srgbClr val="262626"/>
                </a:solidFill>
                <a:latin typeface="Calibri"/>
                <a:ea typeface="Calibri"/>
                <a:cs typeface="Calibri"/>
                <a:sym typeface="Calibri"/>
              </a:rPr>
            </a:br>
            <a:r>
              <a:rPr lang="en-US" sz="1800">
                <a:solidFill>
                  <a:srgbClr val="262626"/>
                </a:solidFill>
                <a:latin typeface="Calibri"/>
                <a:ea typeface="Calibri"/>
                <a:cs typeface="Calibri"/>
                <a:sym typeface="Calibri"/>
              </a:rPr>
              <a:t>Añade tres columnas nuevas y calcula para cada día:</a:t>
            </a:r>
            <a:endParaRPr/>
          </a:p>
          <a:p>
            <a:pPr indent="-285750" lvl="1" marL="742950" marR="0" rtl="0" algn="l">
              <a:spcBef>
                <a:spcPts val="0"/>
              </a:spcBef>
              <a:spcAft>
                <a:spcPts val="0"/>
              </a:spcAft>
              <a:buClr>
                <a:srgbClr val="262626"/>
              </a:buClr>
              <a:buSzPts val="1800"/>
              <a:buFont typeface="Calibri"/>
              <a:buAutoNum type="arabicPeriod"/>
            </a:pPr>
            <a:r>
              <a:rPr b="1" i="0" lang="en-US" sz="1800" u="none" cap="none" strike="noStrike">
                <a:solidFill>
                  <a:srgbClr val="262626"/>
                </a:solidFill>
                <a:latin typeface="Calibri"/>
                <a:ea typeface="Calibri"/>
                <a:cs typeface="Calibri"/>
                <a:sym typeface="Calibri"/>
              </a:rPr>
              <a:t>% de ocupación </a:t>
            </a:r>
            <a:r>
              <a:rPr b="0" i="0" lang="en-US" sz="1800" u="none" cap="none" strike="noStrike">
                <a:solidFill>
                  <a:srgbClr val="262626"/>
                </a:solidFill>
                <a:latin typeface="Calibri"/>
                <a:ea typeface="Calibri"/>
                <a:cs typeface="Calibri"/>
                <a:sym typeface="Calibri"/>
              </a:rPr>
              <a:t>= Habitaciones vendidas ÷ Habitaciones disponibles × 100</a:t>
            </a:r>
            <a:endParaRPr/>
          </a:p>
          <a:p>
            <a:pPr indent="-285750" lvl="1" marL="742950" marR="0" rtl="0" algn="l">
              <a:spcBef>
                <a:spcPts val="0"/>
              </a:spcBef>
              <a:spcAft>
                <a:spcPts val="0"/>
              </a:spcAft>
              <a:buClr>
                <a:srgbClr val="262626"/>
              </a:buClr>
              <a:buSzPts val="1800"/>
              <a:buFont typeface="Calibri"/>
              <a:buAutoNum type="arabicPeriod"/>
            </a:pPr>
            <a:r>
              <a:rPr b="1" i="0" lang="en-US" sz="1800" u="none" cap="none" strike="noStrike">
                <a:solidFill>
                  <a:srgbClr val="262626"/>
                </a:solidFill>
                <a:latin typeface="Calibri"/>
                <a:ea typeface="Calibri"/>
                <a:cs typeface="Calibri"/>
                <a:sym typeface="Calibri"/>
              </a:rPr>
              <a:t>ADR (€) </a:t>
            </a:r>
            <a:r>
              <a:rPr b="0" i="0" lang="en-US" sz="1800" u="none" cap="none" strike="noStrike">
                <a:solidFill>
                  <a:srgbClr val="262626"/>
                </a:solidFill>
                <a:latin typeface="Calibri"/>
                <a:ea typeface="Calibri"/>
                <a:cs typeface="Calibri"/>
                <a:sym typeface="Calibri"/>
              </a:rPr>
              <a:t>= Ingresos por habitación (€) ÷ Habitaciones vendidas</a:t>
            </a:r>
            <a:endParaRPr/>
          </a:p>
          <a:p>
            <a:pPr indent="-285750" lvl="1" marL="742950" marR="0" rtl="0" algn="l">
              <a:spcBef>
                <a:spcPts val="0"/>
              </a:spcBef>
              <a:spcAft>
                <a:spcPts val="0"/>
              </a:spcAft>
              <a:buClr>
                <a:srgbClr val="262626"/>
              </a:buClr>
              <a:buSzPts val="1800"/>
              <a:buFont typeface="Calibri"/>
              <a:buAutoNum type="arabicPeriod"/>
            </a:pPr>
            <a:r>
              <a:rPr b="1" i="0" lang="en-US" sz="1800" u="none" cap="none" strike="noStrike">
                <a:solidFill>
                  <a:srgbClr val="262626"/>
                </a:solidFill>
                <a:latin typeface="Calibri"/>
                <a:ea typeface="Calibri"/>
                <a:cs typeface="Calibri"/>
                <a:sym typeface="Calibri"/>
              </a:rPr>
              <a:t>RevPAR (€) </a:t>
            </a:r>
            <a:r>
              <a:rPr b="0" i="0" lang="en-US" sz="1800" u="none" cap="none" strike="noStrike">
                <a:solidFill>
                  <a:srgbClr val="262626"/>
                </a:solidFill>
                <a:latin typeface="Calibri"/>
                <a:ea typeface="Calibri"/>
                <a:cs typeface="Calibri"/>
                <a:sym typeface="Calibri"/>
              </a:rPr>
              <a:t>= Ingresos por habitación (€) ÷ Habitaciones disponibles</a:t>
            </a:r>
            <a:endParaRPr/>
          </a:p>
          <a:p>
            <a:pPr indent="-171450" lvl="1" marL="742950" marR="0" rtl="0" algn="l">
              <a:spcBef>
                <a:spcPts val="0"/>
              </a:spcBef>
              <a:spcAft>
                <a:spcPts val="0"/>
              </a:spcAft>
              <a:buClr>
                <a:schemeClr val="dk1"/>
              </a:buClr>
              <a:buSzPts val="1800"/>
              <a:buFont typeface="Calibri"/>
              <a:buNone/>
            </a:pPr>
            <a:r>
              <a:t/>
            </a:r>
            <a:endParaRPr b="0" i="0" sz="1800" u="none" cap="none" strike="noStrike">
              <a:solidFill>
                <a:srgbClr val="262626"/>
              </a:solidFill>
              <a:latin typeface="Calibri"/>
              <a:ea typeface="Calibri"/>
              <a:cs typeface="Calibri"/>
              <a:sym typeface="Calibri"/>
            </a:endParaRPr>
          </a:p>
          <a:p>
            <a:pPr indent="-114300" lvl="0" marL="0" marR="0" rtl="0" algn="l">
              <a:spcBef>
                <a:spcPts val="0"/>
              </a:spcBef>
              <a:spcAft>
                <a:spcPts val="0"/>
              </a:spcAft>
              <a:buClr>
                <a:srgbClr val="262626"/>
              </a:buClr>
              <a:buSzPts val="1800"/>
              <a:buFont typeface="Calibri"/>
              <a:buAutoNum type="arabicPeriod"/>
            </a:pPr>
            <a:r>
              <a:rPr b="1" lang="en-US" sz="1800">
                <a:solidFill>
                  <a:srgbClr val="262626"/>
                </a:solidFill>
                <a:latin typeface="Calibri"/>
                <a:ea typeface="Calibri"/>
                <a:cs typeface="Calibri"/>
                <a:sym typeface="Calibri"/>
              </a:rPr>
              <a:t>Responde a tres preguntas</a:t>
            </a:r>
            <a:endParaRPr sz="1800">
              <a:solidFill>
                <a:srgbClr val="262626"/>
              </a:solidFill>
              <a:latin typeface="Calibri"/>
              <a:ea typeface="Calibri"/>
              <a:cs typeface="Calibri"/>
              <a:sym typeface="Calibri"/>
            </a:endParaRPr>
          </a:p>
          <a:p>
            <a:pPr indent="-285750" lvl="1" marL="742950" marR="0" rtl="0" algn="l">
              <a:spcBef>
                <a:spcPts val="0"/>
              </a:spcBef>
              <a:spcAft>
                <a:spcPts val="0"/>
              </a:spcAft>
              <a:buClr>
                <a:srgbClr val="262626"/>
              </a:buClr>
              <a:buSzPts val="1800"/>
              <a:buFont typeface="Calibri"/>
              <a:buAutoNum type="arabicPeriod"/>
            </a:pPr>
            <a:r>
              <a:rPr b="0" i="0" lang="en-US" sz="1800" u="none" cap="none" strike="noStrike">
                <a:solidFill>
                  <a:srgbClr val="262626"/>
                </a:solidFill>
                <a:latin typeface="Calibri"/>
                <a:ea typeface="Calibri"/>
                <a:cs typeface="Calibri"/>
                <a:sym typeface="Calibri"/>
              </a:rPr>
              <a:t>¿En qué fecha es más alta </a:t>
            </a:r>
            <a:r>
              <a:rPr b="1" i="0" lang="en-US" sz="1800" u="none" cap="none" strike="noStrike">
                <a:solidFill>
                  <a:srgbClr val="262626"/>
                </a:solidFill>
                <a:latin typeface="Calibri"/>
                <a:ea typeface="Calibri"/>
                <a:cs typeface="Calibri"/>
                <a:sym typeface="Calibri"/>
              </a:rPr>
              <a:t>la ocupación %</a:t>
            </a:r>
            <a:r>
              <a:rPr b="0" i="0" lang="en-US" sz="1800" u="none" cap="none" strike="noStrike">
                <a:solidFill>
                  <a:srgbClr val="262626"/>
                </a:solidFill>
                <a:latin typeface="Calibri"/>
                <a:ea typeface="Calibri"/>
                <a:cs typeface="Calibri"/>
                <a:sym typeface="Calibri"/>
              </a:rPr>
              <a:t>?</a:t>
            </a:r>
            <a:endParaRPr/>
          </a:p>
          <a:p>
            <a:pPr indent="-285750" lvl="1" marL="742950" marR="0" rtl="0" algn="l">
              <a:spcBef>
                <a:spcPts val="0"/>
              </a:spcBef>
              <a:spcAft>
                <a:spcPts val="0"/>
              </a:spcAft>
              <a:buClr>
                <a:srgbClr val="262626"/>
              </a:buClr>
              <a:buSzPts val="1800"/>
              <a:buFont typeface="Calibri"/>
              <a:buAutoNum type="arabicPeriod"/>
            </a:pPr>
            <a:r>
              <a:rPr b="0" i="0" lang="en-US" sz="1800" u="none" cap="none" strike="noStrike">
                <a:solidFill>
                  <a:srgbClr val="262626"/>
                </a:solidFill>
                <a:latin typeface="Calibri"/>
                <a:ea typeface="Calibri"/>
                <a:cs typeface="Calibri"/>
                <a:sym typeface="Calibri"/>
              </a:rPr>
              <a:t>¿En qué fecha es más alto </a:t>
            </a:r>
            <a:r>
              <a:rPr b="1" i="0" lang="en-US" sz="1800" u="none" cap="none" strike="noStrike">
                <a:solidFill>
                  <a:srgbClr val="262626"/>
                </a:solidFill>
                <a:latin typeface="Calibri"/>
                <a:ea typeface="Calibri"/>
                <a:cs typeface="Calibri"/>
                <a:sym typeface="Calibri"/>
              </a:rPr>
              <a:t>el RevPAR (€)</a:t>
            </a:r>
            <a:r>
              <a:rPr b="0" i="0" lang="en-US" sz="1800" u="none" cap="none" strike="noStrike">
                <a:solidFill>
                  <a:srgbClr val="262626"/>
                </a:solidFill>
                <a:latin typeface="Calibri"/>
                <a:ea typeface="Calibri"/>
                <a:cs typeface="Calibri"/>
                <a:sym typeface="Calibri"/>
              </a:rPr>
              <a:t>?</a:t>
            </a:r>
            <a:endParaRPr/>
          </a:p>
          <a:p>
            <a:pPr indent="-285750" lvl="1" marL="742950" marR="0" rtl="0" algn="l">
              <a:spcBef>
                <a:spcPts val="0"/>
              </a:spcBef>
              <a:spcAft>
                <a:spcPts val="0"/>
              </a:spcAft>
              <a:buClr>
                <a:srgbClr val="262626"/>
              </a:buClr>
              <a:buSzPts val="1800"/>
              <a:buFont typeface="Calibri"/>
              <a:buAutoNum type="arabicPeriod"/>
            </a:pPr>
            <a:r>
              <a:rPr b="0" i="0" lang="en-US" sz="1800" u="none" cap="none" strike="noStrike">
                <a:solidFill>
                  <a:srgbClr val="262626"/>
                </a:solidFill>
                <a:latin typeface="Calibri"/>
                <a:ea typeface="Calibri"/>
                <a:cs typeface="Calibri"/>
                <a:sym typeface="Calibri"/>
              </a:rPr>
              <a:t>¿Cuál es el </a:t>
            </a:r>
            <a:r>
              <a:rPr b="1" i="0" lang="en-US" sz="1800" u="none" cap="none" strike="noStrike">
                <a:solidFill>
                  <a:srgbClr val="262626"/>
                </a:solidFill>
                <a:latin typeface="Calibri"/>
                <a:ea typeface="Calibri"/>
                <a:cs typeface="Calibri"/>
                <a:sym typeface="Calibri"/>
              </a:rPr>
              <a:t>porcentaje de ocupación medio de los últimos 7 días</a:t>
            </a:r>
            <a:r>
              <a:rPr b="0" i="0" lang="en-US" sz="1800" u="none" cap="none" strike="noStrike">
                <a:solidFill>
                  <a:srgbClr val="262626"/>
                </a:solidFill>
                <a:latin typeface="Calibri"/>
                <a:ea typeface="Calibri"/>
                <a:cs typeface="Calibri"/>
                <a:sym typeface="Calibri"/>
              </a:rPr>
              <a:t>?</a:t>
            </a:r>
            <a:endParaRPr/>
          </a:p>
          <a:p>
            <a:pPr indent="-171450" lvl="1" marL="742950" marR="0" rtl="0" algn="l">
              <a:spcBef>
                <a:spcPts val="0"/>
              </a:spcBef>
              <a:spcAft>
                <a:spcPts val="0"/>
              </a:spcAft>
              <a:buClr>
                <a:schemeClr val="dk1"/>
              </a:buClr>
              <a:buSzPts val="1800"/>
              <a:buFont typeface="Calibri"/>
              <a:buNone/>
            </a:pPr>
            <a:r>
              <a:t/>
            </a:r>
            <a:endParaRPr b="0" i="0" sz="1800" u="none" cap="none" strike="noStrike">
              <a:solidFill>
                <a:srgbClr val="262626"/>
              </a:solidFill>
              <a:latin typeface="Calibri"/>
              <a:ea typeface="Calibri"/>
              <a:cs typeface="Calibri"/>
              <a:sym typeface="Calibri"/>
            </a:endParaRPr>
          </a:p>
          <a:p>
            <a:pPr indent="-114300" lvl="0" marL="0" marR="0" rtl="0" algn="l">
              <a:spcBef>
                <a:spcPts val="0"/>
              </a:spcBef>
              <a:spcAft>
                <a:spcPts val="0"/>
              </a:spcAft>
              <a:buClr>
                <a:srgbClr val="262626"/>
              </a:buClr>
              <a:buSzPts val="1800"/>
              <a:buFont typeface="Calibri"/>
              <a:buAutoNum type="arabicPeriod"/>
            </a:pPr>
            <a:r>
              <a:rPr b="1" lang="en-US" sz="1800">
                <a:solidFill>
                  <a:srgbClr val="262626"/>
                </a:solidFill>
                <a:latin typeface="Calibri"/>
                <a:ea typeface="Calibri"/>
                <a:cs typeface="Calibri"/>
                <a:sym typeface="Calibri"/>
              </a:rPr>
              <a:t>Crea un gráfico</a:t>
            </a:r>
            <a:br>
              <a:rPr lang="en-US" sz="1800">
                <a:solidFill>
                  <a:srgbClr val="262626"/>
                </a:solidFill>
                <a:latin typeface="Calibri"/>
                <a:ea typeface="Calibri"/>
                <a:cs typeface="Calibri"/>
                <a:sym typeface="Calibri"/>
              </a:rPr>
            </a:br>
            <a:r>
              <a:rPr lang="en-US" sz="1800">
                <a:solidFill>
                  <a:srgbClr val="262626"/>
                </a:solidFill>
                <a:latin typeface="Calibri"/>
                <a:ea typeface="Calibri"/>
                <a:cs typeface="Calibri"/>
                <a:sym typeface="Calibri"/>
              </a:rPr>
              <a:t>Crea un </a:t>
            </a:r>
            <a:r>
              <a:rPr b="1" lang="en-US" sz="1800">
                <a:solidFill>
                  <a:srgbClr val="262626"/>
                </a:solidFill>
                <a:latin typeface="Calibri"/>
                <a:ea typeface="Calibri"/>
                <a:cs typeface="Calibri"/>
                <a:sym typeface="Calibri"/>
              </a:rPr>
              <a:t>gráfico de líneas</a:t>
            </a:r>
            <a:r>
              <a:rPr lang="en-US" sz="1800">
                <a:solidFill>
                  <a:srgbClr val="262626"/>
                </a:solidFill>
                <a:latin typeface="Calibri"/>
                <a:ea typeface="Calibri"/>
                <a:cs typeface="Calibri"/>
                <a:sym typeface="Calibri"/>
              </a:rPr>
              <a:t> sencillo que muestre </a:t>
            </a:r>
            <a:r>
              <a:rPr b="1" lang="en-US" sz="1800">
                <a:solidFill>
                  <a:srgbClr val="262626"/>
                </a:solidFill>
                <a:latin typeface="Calibri"/>
                <a:ea typeface="Calibri"/>
                <a:cs typeface="Calibri"/>
                <a:sym typeface="Calibri"/>
              </a:rPr>
              <a:t>el porcentaje de ocupación </a:t>
            </a:r>
            <a:r>
              <a:rPr lang="en-US" sz="1800">
                <a:solidFill>
                  <a:srgbClr val="262626"/>
                </a:solidFill>
                <a:latin typeface="Calibri"/>
                <a:ea typeface="Calibri"/>
                <a:cs typeface="Calibri"/>
                <a:sym typeface="Calibri"/>
              </a:rPr>
              <a:t>por </a:t>
            </a:r>
            <a:r>
              <a:rPr b="1" lang="en-US" sz="1800">
                <a:solidFill>
                  <a:srgbClr val="262626"/>
                </a:solidFill>
                <a:latin typeface="Calibri"/>
                <a:ea typeface="Calibri"/>
                <a:cs typeface="Calibri"/>
                <a:sym typeface="Calibri"/>
              </a:rPr>
              <a:t>fecha</a:t>
            </a:r>
            <a:r>
              <a:rPr lang="en-US" sz="1800">
                <a:solidFill>
                  <a:srgbClr val="262626"/>
                </a:solidFill>
                <a:latin typeface="Calibri"/>
                <a:ea typeface="Calibri"/>
                <a:cs typeface="Calibri"/>
                <a:sym typeface="Calibri"/>
              </a:rPr>
              <a:t>, con un título claro y etiquetas en los ejes.</a:t>
            </a:r>
            <a:endParaRPr/>
          </a:p>
        </p:txBody>
      </p:sp>
      <p:sp>
        <p:nvSpPr>
          <p:cNvPr id="708" name="Google Shape;708;p34"/>
          <p:cNvSpPr txBox="1"/>
          <p:nvPr/>
        </p:nvSpPr>
        <p:spPr>
          <a:xfrm>
            <a:off x="573704" y="554920"/>
            <a:ext cx="2122234"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Tu tarea</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709" name="Google Shape;709;p34"/>
          <p:cNvCxnSpPr/>
          <p:nvPr/>
        </p:nvCxnSpPr>
        <p:spPr>
          <a:xfrm rot="10800000">
            <a:off x="6322917" y="5780506"/>
            <a:ext cx="823065" cy="0"/>
          </a:xfrm>
          <a:prstGeom prst="straightConnector1">
            <a:avLst/>
          </a:prstGeom>
          <a:noFill/>
          <a:ln cap="flat" cmpd="sng" w="12700">
            <a:solidFill>
              <a:srgbClr val="262626"/>
            </a:solidFill>
            <a:prstDash val="dash"/>
            <a:miter lim="8000"/>
            <a:headEnd len="sm" w="sm" type="none"/>
            <a:tailEnd len="sm" w="sm" type="none"/>
          </a:ln>
        </p:spPr>
      </p:cxnSp>
      <p:cxnSp>
        <p:nvCxnSpPr>
          <p:cNvPr id="710" name="Google Shape;710;p34"/>
          <p:cNvCxnSpPr/>
          <p:nvPr/>
        </p:nvCxnSpPr>
        <p:spPr>
          <a:xfrm rot="10800000">
            <a:off x="6256759" y="3216600"/>
            <a:ext cx="823065" cy="0"/>
          </a:xfrm>
          <a:prstGeom prst="straightConnector1">
            <a:avLst/>
          </a:prstGeom>
          <a:noFill/>
          <a:ln cap="flat" cmpd="sng" w="12700">
            <a:solidFill>
              <a:srgbClr val="262626"/>
            </a:solidFill>
            <a:prstDash val="dash"/>
            <a:miter lim="8000"/>
            <a:headEnd len="sm" w="sm" type="none"/>
            <a:tailEnd len="sm" w="sm" type="none"/>
          </a:ln>
        </p:spPr>
      </p:cxnSp>
      <p:sp>
        <p:nvSpPr>
          <p:cNvPr id="711" name="Google Shape;711;p34"/>
          <p:cNvSpPr/>
          <p:nvPr/>
        </p:nvSpPr>
        <p:spPr>
          <a:xfrm flipH="1" rot="-8257413">
            <a:off x="2557419" y="659064"/>
            <a:ext cx="974348" cy="553926"/>
          </a:xfrm>
          <a:custGeom>
            <a:rect b="b" l="l" r="r" t="t"/>
            <a:pathLst>
              <a:path extrusionOk="0" h="589562" w="1037030">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712" name="Google Shape;712;p34"/>
          <p:cNvSpPr txBox="1"/>
          <p:nvPr/>
        </p:nvSpPr>
        <p:spPr>
          <a:xfrm>
            <a:off x="422432" y="1882673"/>
            <a:ext cx="4111800" cy="2074800"/>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b="1" lang="en-US" sz="2000">
                <a:solidFill>
                  <a:srgbClr val="06677F"/>
                </a:solidFill>
                <a:latin typeface="Calibri"/>
                <a:ea typeface="Calibri"/>
                <a:cs typeface="Calibri"/>
                <a:sym typeface="Calibri"/>
              </a:rPr>
              <a:t>Compruebe los datos</a:t>
            </a:r>
            <a:endParaRPr/>
          </a:p>
          <a:p>
            <a:pPr indent="0" lvl="0" marL="0" marR="0" rtl="0" algn="l">
              <a:spcBef>
                <a:spcPts val="0"/>
              </a:spcBef>
              <a:spcAft>
                <a:spcPts val="0"/>
              </a:spcAft>
              <a:buNone/>
            </a:pPr>
            <a:r>
              <a:t/>
            </a:r>
            <a:endParaRPr b="1" sz="800">
              <a:solidFill>
                <a:srgbClr val="06677F"/>
              </a:solidFill>
              <a:latin typeface="Calibri"/>
              <a:ea typeface="Calibri"/>
              <a:cs typeface="Calibri"/>
              <a:sym typeface="Calibri"/>
            </a:endParaRPr>
          </a:p>
          <a:p>
            <a:pPr indent="-450850" lvl="0" marL="457200" marR="0" rtl="0" algn="l">
              <a:lnSpc>
                <a:spcPct val="104999"/>
              </a:lnSpc>
              <a:spcBef>
                <a:spcPts val="0"/>
              </a:spcBef>
              <a:spcAft>
                <a:spcPts val="0"/>
              </a:spcAft>
              <a:buClr>
                <a:srgbClr val="06677F"/>
              </a:buClr>
              <a:buSzPts val="1900"/>
              <a:buFont typeface="Calibri"/>
              <a:buAutoNum type="arabicPeriod"/>
            </a:pPr>
            <a:r>
              <a:rPr lang="en-US" sz="1900">
                <a:solidFill>
                  <a:srgbClr val="262626"/>
                </a:solidFill>
                <a:latin typeface="Calibri"/>
                <a:ea typeface="Calibri"/>
                <a:cs typeface="Calibri"/>
                <a:sym typeface="Calibri"/>
              </a:rPr>
              <a:t>¿Están las fechas en orden y no hay huecos?</a:t>
            </a:r>
            <a:endParaRPr sz="1300"/>
          </a:p>
          <a:p>
            <a:pPr indent="-450850" lvl="0" marL="457200" marR="0" rtl="0" algn="l">
              <a:lnSpc>
                <a:spcPct val="104999"/>
              </a:lnSpc>
              <a:spcBef>
                <a:spcPts val="0"/>
              </a:spcBef>
              <a:spcAft>
                <a:spcPts val="0"/>
              </a:spcAft>
              <a:buClr>
                <a:srgbClr val="06677F"/>
              </a:buClr>
              <a:buSzPts val="1900"/>
              <a:buFont typeface="Calibri"/>
              <a:buAutoNum type="arabicPeriod"/>
            </a:pPr>
            <a:r>
              <a:rPr lang="en-US" sz="1900">
                <a:solidFill>
                  <a:srgbClr val="262626"/>
                </a:solidFill>
                <a:latin typeface="Calibri"/>
                <a:ea typeface="Calibri"/>
                <a:cs typeface="Calibri"/>
                <a:sym typeface="Calibri"/>
              </a:rPr>
              <a:t>¿El número de habitaciones disponibles es el mismo cada día?</a:t>
            </a:r>
            <a:endParaRPr sz="1300"/>
          </a:p>
          <a:p>
            <a:pPr indent="0" lvl="0" marL="0" marR="0" rtl="0" algn="l">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sp>
        <p:nvSpPr>
          <p:cNvPr id="713" name="Google Shape;713;p34"/>
          <p:cNvSpPr txBox="1"/>
          <p:nvPr/>
        </p:nvSpPr>
        <p:spPr>
          <a:xfrm>
            <a:off x="425514" y="4158847"/>
            <a:ext cx="3588300" cy="2980800"/>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b="1" lang="en-US" sz="2000">
                <a:solidFill>
                  <a:srgbClr val="3D8241"/>
                </a:solidFill>
                <a:latin typeface="Calibri"/>
                <a:ea typeface="Calibri"/>
                <a:cs typeface="Calibri"/>
                <a:sym typeface="Calibri"/>
              </a:rPr>
              <a:t>Responda a tres preguntas</a:t>
            </a:r>
            <a:endParaRPr/>
          </a:p>
          <a:p>
            <a:pPr indent="0" lvl="0" marL="0" marR="0" rtl="0" algn="l">
              <a:spcBef>
                <a:spcPts val="0"/>
              </a:spcBef>
              <a:spcAft>
                <a:spcPts val="0"/>
              </a:spcAft>
              <a:buNone/>
            </a:pPr>
            <a:r>
              <a:t/>
            </a:r>
            <a:endParaRPr b="1" sz="700">
              <a:solidFill>
                <a:srgbClr val="3D8241"/>
              </a:solidFill>
              <a:latin typeface="Calibri"/>
              <a:ea typeface="Calibri"/>
              <a:cs typeface="Calibri"/>
              <a:sym typeface="Calibri"/>
            </a:endParaRPr>
          </a:p>
          <a:p>
            <a:pPr indent="-450850" lvl="0" marL="457200" marR="0" rtl="0" algn="l">
              <a:lnSpc>
                <a:spcPct val="104999"/>
              </a:lnSpc>
              <a:spcBef>
                <a:spcPts val="0"/>
              </a:spcBef>
              <a:spcAft>
                <a:spcPts val="0"/>
              </a:spcAft>
              <a:buClr>
                <a:srgbClr val="3D8241"/>
              </a:buClr>
              <a:buSzPts val="1900"/>
              <a:buFont typeface="Calibri"/>
              <a:buAutoNum type="arabicPeriod"/>
            </a:pPr>
            <a:r>
              <a:rPr lang="en-US" sz="1900">
                <a:solidFill>
                  <a:srgbClr val="262626"/>
                </a:solidFill>
                <a:latin typeface="Calibri"/>
                <a:ea typeface="Calibri"/>
                <a:cs typeface="Calibri"/>
                <a:sym typeface="Calibri"/>
              </a:rPr>
              <a:t>¿En qué fecha es mayor</a:t>
            </a:r>
            <a:r>
              <a:rPr b="1" lang="en-US" sz="1900">
                <a:solidFill>
                  <a:srgbClr val="262626"/>
                </a:solidFill>
                <a:latin typeface="Calibri"/>
                <a:ea typeface="Calibri"/>
                <a:cs typeface="Calibri"/>
                <a:sym typeface="Calibri"/>
              </a:rPr>
              <a:t> el porcentaje de ocupación</a:t>
            </a:r>
            <a:r>
              <a:rPr lang="en-US" sz="1900">
                <a:solidFill>
                  <a:srgbClr val="262626"/>
                </a:solidFill>
                <a:latin typeface="Calibri"/>
                <a:ea typeface="Calibri"/>
                <a:cs typeface="Calibri"/>
                <a:sym typeface="Calibri"/>
              </a:rPr>
              <a:t>?</a:t>
            </a:r>
            <a:endParaRPr sz="1300"/>
          </a:p>
          <a:p>
            <a:pPr indent="-450850" lvl="0" marL="457200" marR="0" rtl="0" algn="l">
              <a:lnSpc>
                <a:spcPct val="104999"/>
              </a:lnSpc>
              <a:spcBef>
                <a:spcPts val="0"/>
              </a:spcBef>
              <a:spcAft>
                <a:spcPts val="0"/>
              </a:spcAft>
              <a:buClr>
                <a:srgbClr val="3D8241"/>
              </a:buClr>
              <a:buSzPts val="1900"/>
              <a:buFont typeface="Calibri"/>
              <a:buAutoNum type="arabicPeriod"/>
            </a:pPr>
            <a:r>
              <a:rPr lang="en-US" sz="1900">
                <a:solidFill>
                  <a:srgbClr val="262626"/>
                </a:solidFill>
                <a:latin typeface="Calibri"/>
                <a:ea typeface="Calibri"/>
                <a:cs typeface="Calibri"/>
                <a:sym typeface="Calibri"/>
              </a:rPr>
              <a:t>¿En qué fecha es más alto</a:t>
            </a:r>
            <a:r>
              <a:rPr b="1" lang="en-US" sz="1900">
                <a:solidFill>
                  <a:srgbClr val="262626"/>
                </a:solidFill>
                <a:latin typeface="Calibri"/>
                <a:ea typeface="Calibri"/>
                <a:cs typeface="Calibri"/>
                <a:sym typeface="Calibri"/>
              </a:rPr>
              <a:t> el RevPAR (€)</a:t>
            </a:r>
            <a:r>
              <a:rPr lang="en-US" sz="1900">
                <a:solidFill>
                  <a:srgbClr val="262626"/>
                </a:solidFill>
                <a:latin typeface="Calibri"/>
                <a:ea typeface="Calibri"/>
                <a:cs typeface="Calibri"/>
                <a:sym typeface="Calibri"/>
              </a:rPr>
              <a:t>?</a:t>
            </a:r>
            <a:endParaRPr sz="1300"/>
          </a:p>
          <a:p>
            <a:pPr indent="-450850" lvl="0" marL="457200" marR="0" rtl="0" algn="l">
              <a:lnSpc>
                <a:spcPct val="104999"/>
              </a:lnSpc>
              <a:spcBef>
                <a:spcPts val="0"/>
              </a:spcBef>
              <a:spcAft>
                <a:spcPts val="0"/>
              </a:spcAft>
              <a:buClr>
                <a:srgbClr val="3D8241"/>
              </a:buClr>
              <a:buSzPts val="1900"/>
              <a:buFont typeface="Calibri"/>
              <a:buAutoNum type="arabicPeriod"/>
            </a:pPr>
            <a:r>
              <a:rPr b="1" lang="en-US" sz="1900">
                <a:solidFill>
                  <a:srgbClr val="262626"/>
                </a:solidFill>
                <a:latin typeface="Calibri"/>
                <a:ea typeface="Calibri"/>
                <a:cs typeface="Calibri"/>
                <a:sym typeface="Calibri"/>
              </a:rPr>
              <a:t>¿</a:t>
            </a:r>
            <a:r>
              <a:rPr lang="en-US" sz="1900">
                <a:solidFill>
                  <a:srgbClr val="262626"/>
                </a:solidFill>
                <a:latin typeface="Calibri"/>
                <a:ea typeface="Calibri"/>
                <a:cs typeface="Calibri"/>
                <a:sym typeface="Calibri"/>
              </a:rPr>
              <a:t>Cuál es el </a:t>
            </a:r>
            <a:r>
              <a:rPr b="1" lang="en-US" sz="1900">
                <a:solidFill>
                  <a:srgbClr val="262626"/>
                </a:solidFill>
                <a:latin typeface="Calibri"/>
                <a:ea typeface="Calibri"/>
                <a:cs typeface="Calibri"/>
                <a:sym typeface="Calibri"/>
              </a:rPr>
              <a:t>porcentaje de ocupación medio de los últimos 7 días?</a:t>
            </a:r>
            <a:endParaRPr sz="1300"/>
          </a:p>
          <a:p>
            <a:pPr indent="0" lvl="0" marL="0" marR="0" rtl="0" algn="l">
              <a:lnSpc>
                <a:spcPct val="104999"/>
              </a:lnSpc>
              <a:spcBef>
                <a:spcPts val="0"/>
              </a:spcBef>
              <a:spcAft>
                <a:spcPts val="0"/>
              </a:spcAft>
              <a:buNone/>
            </a:pPr>
            <a:r>
              <a:t/>
            </a:r>
            <a:endParaRPr sz="2000">
              <a:solidFill>
                <a:srgbClr val="262626"/>
              </a:solidFill>
              <a:latin typeface="Calibri"/>
              <a:ea typeface="Calibri"/>
              <a:cs typeface="Calibri"/>
              <a:sym typeface="Calibri"/>
            </a:endParaRPr>
          </a:p>
        </p:txBody>
      </p:sp>
      <p:sp>
        <p:nvSpPr>
          <p:cNvPr id="714" name="Google Shape;714;p34"/>
          <p:cNvSpPr/>
          <p:nvPr/>
        </p:nvSpPr>
        <p:spPr>
          <a:xfrm>
            <a:off x="7175521" y="5360113"/>
            <a:ext cx="4320600" cy="1403400"/>
          </a:xfrm>
          <a:prstGeom prst="roundRect">
            <a:avLst>
              <a:gd fmla="val 10519" name="adj"/>
            </a:avLst>
          </a:prstGeom>
          <a:solidFill>
            <a:schemeClr val="lt1"/>
          </a:solidFill>
          <a:ln cap="flat" cmpd="sng" w="12700">
            <a:solidFill>
              <a:srgbClr val="262626"/>
            </a:solidFill>
            <a:prstDash val="dash"/>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15" name="Google Shape;715;p34"/>
          <p:cNvSpPr txBox="1"/>
          <p:nvPr/>
        </p:nvSpPr>
        <p:spPr>
          <a:xfrm>
            <a:off x="7290796" y="5481339"/>
            <a:ext cx="4205400" cy="1629300"/>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b="1" lang="en-US" sz="2000">
                <a:solidFill>
                  <a:srgbClr val="EABB22"/>
                </a:solidFill>
                <a:latin typeface="Calibri"/>
                <a:ea typeface="Calibri"/>
                <a:cs typeface="Calibri"/>
                <a:sym typeface="Calibri"/>
              </a:rPr>
              <a:t>Cree un gráfico</a:t>
            </a:r>
            <a:r>
              <a:rPr b="1" lang="en-US" sz="2000">
                <a:solidFill>
                  <a:srgbClr val="262626"/>
                </a:solidFill>
                <a:latin typeface="Calibri"/>
                <a:ea typeface="Calibri"/>
                <a:cs typeface="Calibri"/>
                <a:sym typeface="Calibri"/>
              </a:rPr>
              <a:t>: </a:t>
            </a:r>
            <a:r>
              <a:rPr lang="en-US" sz="1900">
                <a:solidFill>
                  <a:srgbClr val="262626"/>
                </a:solidFill>
                <a:latin typeface="Calibri"/>
                <a:ea typeface="Calibri"/>
                <a:cs typeface="Calibri"/>
                <a:sym typeface="Calibri"/>
              </a:rPr>
              <a:t>elabore un </a:t>
            </a:r>
            <a:r>
              <a:rPr b="1" lang="en-US" sz="1900">
                <a:solidFill>
                  <a:srgbClr val="262626"/>
                </a:solidFill>
                <a:latin typeface="Calibri"/>
                <a:ea typeface="Calibri"/>
                <a:cs typeface="Calibri"/>
                <a:sym typeface="Calibri"/>
              </a:rPr>
              <a:t>gráfico de líneas</a:t>
            </a:r>
            <a:r>
              <a:rPr lang="en-US" sz="1900">
                <a:solidFill>
                  <a:srgbClr val="262626"/>
                </a:solidFill>
                <a:latin typeface="Calibri"/>
                <a:ea typeface="Calibri"/>
                <a:cs typeface="Calibri"/>
                <a:sym typeface="Calibri"/>
              </a:rPr>
              <a:t> sencillo que muestre </a:t>
            </a:r>
            <a:r>
              <a:rPr b="1" lang="en-US" sz="1900">
                <a:solidFill>
                  <a:srgbClr val="262626"/>
                </a:solidFill>
                <a:latin typeface="Calibri"/>
                <a:ea typeface="Calibri"/>
                <a:cs typeface="Calibri"/>
                <a:sym typeface="Calibri"/>
              </a:rPr>
              <a:t>el porcentaje de ocupación por fecha</a:t>
            </a:r>
            <a:r>
              <a:rPr lang="en-US" sz="1900">
                <a:solidFill>
                  <a:srgbClr val="262626"/>
                </a:solidFill>
                <a:latin typeface="Calibri"/>
                <a:ea typeface="Calibri"/>
                <a:cs typeface="Calibri"/>
                <a:sym typeface="Calibri"/>
              </a:rPr>
              <a:t>, con un título claro y etiquetas en los ejes.</a:t>
            </a:r>
            <a:endParaRPr sz="1300"/>
          </a:p>
          <a:p>
            <a:pPr indent="0" lvl="0" marL="0" marR="0" rtl="0" algn="l">
              <a:lnSpc>
                <a:spcPct val="104999"/>
              </a:lnSpc>
              <a:spcBef>
                <a:spcPts val="0"/>
              </a:spcBef>
              <a:spcAft>
                <a:spcPts val="0"/>
              </a:spcAft>
              <a:buNone/>
            </a:pPr>
            <a:r>
              <a:t/>
            </a:r>
            <a:endParaRPr sz="1900">
              <a:solidFill>
                <a:srgbClr val="262626"/>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9" name="Shape 719"/>
        <p:cNvGrpSpPr/>
        <p:nvPr/>
      </p:nvGrpSpPr>
      <p:grpSpPr>
        <a:xfrm>
          <a:off x="0" y="0"/>
          <a:ext cx="0" cy="0"/>
          <a:chOff x="0" y="0"/>
          <a:chExt cx="0" cy="0"/>
        </a:xfrm>
      </p:grpSpPr>
      <p:sp>
        <p:nvSpPr>
          <p:cNvPr id="720" name="Google Shape;720;p35"/>
          <p:cNvSpPr txBox="1"/>
          <p:nvPr/>
        </p:nvSpPr>
        <p:spPr>
          <a:xfrm>
            <a:off x="429115" y="749222"/>
            <a:ext cx="39174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Resumen de la Unidad 2</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721" name="Google Shape;721;p35"/>
          <p:cNvCxnSpPr/>
          <p:nvPr/>
        </p:nvCxnSpPr>
        <p:spPr>
          <a:xfrm>
            <a:off x="0" y="1915996"/>
            <a:ext cx="3913200" cy="0"/>
          </a:xfrm>
          <a:prstGeom prst="straightConnector1">
            <a:avLst/>
          </a:prstGeom>
          <a:noFill/>
          <a:ln cap="flat" cmpd="sng" w="34925">
            <a:solidFill>
              <a:srgbClr val="62A844"/>
            </a:solidFill>
            <a:prstDash val="dot"/>
            <a:miter lim="8000"/>
            <a:headEnd len="sm" w="sm" type="none"/>
            <a:tailEnd len="sm" w="sm" type="none"/>
          </a:ln>
        </p:spPr>
      </p:cxnSp>
      <p:sp>
        <p:nvSpPr>
          <p:cNvPr id="722" name="Google Shape;722;p35"/>
          <p:cNvSpPr/>
          <p:nvPr/>
        </p:nvSpPr>
        <p:spPr>
          <a:xfrm flipH="1">
            <a:off x="587046" y="1935646"/>
            <a:ext cx="10627800" cy="4247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289AE"/>
                </a:solidFill>
                <a:latin typeface="Calibri"/>
                <a:ea typeface="Calibri"/>
                <a:cs typeface="Calibri"/>
                <a:sym typeface="Calibri"/>
              </a:rPr>
              <a:t>LO QUE HA APRENDIDO:</a:t>
            </a:r>
            <a:br>
              <a:rPr b="1" lang="en-US" sz="1800">
                <a:solidFill>
                  <a:srgbClr val="262626"/>
                </a:solidFill>
                <a:latin typeface="Calibri"/>
                <a:ea typeface="Calibri"/>
                <a:cs typeface="Calibri"/>
                <a:sym typeface="Calibri"/>
              </a:rPr>
            </a:br>
            <a:endParaRPr sz="800">
              <a:solidFill>
                <a:srgbClr val="262626"/>
              </a:solidFill>
              <a:latin typeface="Calibri"/>
              <a:ea typeface="Calibri"/>
              <a:cs typeface="Calibri"/>
              <a:sym typeface="Calibri"/>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Habilidades con hojas de cálculo</a:t>
            </a:r>
            <a:r>
              <a:rPr lang="en-US" sz="1800">
                <a:solidFill>
                  <a:srgbClr val="262626"/>
                </a:solidFill>
                <a:latin typeface="Calibri"/>
                <a:ea typeface="Calibri"/>
                <a:cs typeface="Calibri"/>
                <a:sym typeface="Calibri"/>
              </a:rPr>
              <a:t>: navegar, ordenar, filtrar y organizar conjuntos de datos del sector hotelero</a:t>
            </a:r>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Cálculos básicos</a:t>
            </a:r>
            <a:r>
              <a:rPr lang="en-US" sz="1800">
                <a:solidFill>
                  <a:srgbClr val="262626"/>
                </a:solidFill>
                <a:latin typeface="Calibri"/>
                <a:ea typeface="Calibri"/>
                <a:cs typeface="Calibri"/>
                <a:sym typeface="Calibri"/>
              </a:rPr>
              <a:t>: totales, medias y porcentajes para indicadores clave de rendimiento (KPI) como el porcentaje de ocupación, el precio medio diario (ADR) y los ingresos por habitación disponible (RevPAR)</a:t>
            </a:r>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Comprobaciones de calidad de los datos</a:t>
            </a:r>
            <a:r>
              <a:rPr lang="en-US" sz="1800">
                <a:solidFill>
                  <a:srgbClr val="262626"/>
                </a:solidFill>
                <a:latin typeface="Calibri"/>
                <a:ea typeface="Calibri"/>
                <a:cs typeface="Calibri"/>
                <a:sym typeface="Calibri"/>
              </a:rPr>
              <a:t>: detectar valores perdidos, valores atípicos y duplicados antes del análisis</a:t>
            </a:r>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Visualización</a:t>
            </a:r>
            <a:r>
              <a:rPr lang="en-US" sz="1800">
                <a:solidFill>
                  <a:srgbClr val="262626"/>
                </a:solidFill>
                <a:latin typeface="Calibri"/>
                <a:ea typeface="Calibri"/>
                <a:cs typeface="Calibri"/>
                <a:sym typeface="Calibri"/>
              </a:rPr>
              <a:t>: crear gráficos de líneas y columnas claros para comunicar tendencias</a:t>
            </a:r>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Conexión con la Unidad 1</a:t>
            </a:r>
            <a:r>
              <a:rPr lang="en-US" sz="1800">
                <a:solidFill>
                  <a:srgbClr val="262626"/>
                </a:solidFill>
                <a:latin typeface="Calibri"/>
                <a:ea typeface="Calibri"/>
                <a:cs typeface="Calibri"/>
                <a:sym typeface="Calibri"/>
              </a:rPr>
              <a:t>: convertir datos brutos en los KPI que has aprendido anteriormente</a:t>
            </a:r>
            <a:br>
              <a:rPr lang="en-US" sz="1800">
                <a:solidFill>
                  <a:srgbClr val="262626"/>
                </a:solidFill>
                <a:latin typeface="Calibri"/>
                <a:ea typeface="Calibri"/>
                <a:cs typeface="Calibri"/>
                <a:sym typeface="Calibri"/>
              </a:rPr>
            </a:br>
            <a:endParaRPr sz="18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2000">
                <a:solidFill>
                  <a:srgbClr val="0289AE"/>
                </a:solidFill>
                <a:latin typeface="Calibri"/>
                <a:ea typeface="Calibri"/>
                <a:cs typeface="Calibri"/>
                <a:sym typeface="Calibri"/>
              </a:rPr>
              <a:t>CONEXIÓN CON ECOSMART:</a:t>
            </a:r>
            <a:endParaRPr/>
          </a:p>
          <a:p>
            <a:pPr indent="0" lvl="0" marL="0" marR="0" rtl="0" algn="l">
              <a:spcBef>
                <a:spcPts val="0"/>
              </a:spcBef>
              <a:spcAft>
                <a:spcPts val="0"/>
              </a:spcAft>
              <a:buNone/>
            </a:pPr>
            <a:br>
              <a:rPr lang="en-US" sz="800">
                <a:solidFill>
                  <a:srgbClr val="262626"/>
                </a:solidFill>
                <a:latin typeface="Calibri"/>
                <a:ea typeface="Calibri"/>
                <a:cs typeface="Calibri"/>
                <a:sym typeface="Calibri"/>
              </a:rPr>
            </a:br>
            <a:r>
              <a:rPr i="1" lang="en-US" sz="1800">
                <a:solidFill>
                  <a:srgbClr val="262626"/>
                </a:solidFill>
                <a:latin typeface="Calibri"/>
                <a:ea typeface="Calibri"/>
                <a:cs typeface="Calibri"/>
                <a:sym typeface="Calibri"/>
              </a:rPr>
              <a:t>Estas habilidades con hojas de cálculo constituyen la </a:t>
            </a:r>
            <a:r>
              <a:rPr b="1" i="1" lang="en-US" sz="1800">
                <a:solidFill>
                  <a:srgbClr val="262626"/>
                </a:solidFill>
                <a:latin typeface="Calibri"/>
                <a:ea typeface="Calibri"/>
                <a:cs typeface="Calibri"/>
                <a:sym typeface="Calibri"/>
              </a:rPr>
              <a:t>base técnica </a:t>
            </a:r>
            <a:r>
              <a:rPr i="1" lang="en-US" sz="1800">
                <a:solidFill>
                  <a:srgbClr val="262626"/>
                </a:solidFill>
                <a:latin typeface="Calibri"/>
                <a:ea typeface="Calibri"/>
                <a:cs typeface="Calibri"/>
                <a:sym typeface="Calibri"/>
              </a:rPr>
              <a:t>para utilizar los datos con el fin de respaldar las decisiones sobre precios, dotación de personal y sostenibilidad.</a:t>
            </a:r>
            <a:endParaRPr sz="1800">
              <a:solidFill>
                <a:srgbClr val="262626"/>
              </a:solidFill>
              <a:latin typeface="Calibri"/>
              <a:ea typeface="Calibri"/>
              <a:cs typeface="Calibri"/>
              <a:sym typeface="Calibri"/>
            </a:endParaRPr>
          </a:p>
          <a:p>
            <a:pPr indent="0" lvl="0" marL="0" marR="0" rtl="0" algn="just">
              <a:spcBef>
                <a:spcPts val="0"/>
              </a:spcBef>
              <a:spcAft>
                <a:spcPts val="0"/>
              </a:spcAft>
              <a:buClr>
                <a:schemeClr val="dk1"/>
              </a:buClr>
              <a:buSzPts val="1800"/>
              <a:buFont typeface="Calibri"/>
              <a:buNone/>
            </a:pPr>
            <a:r>
              <a:t/>
            </a:r>
            <a:endParaRPr sz="1800">
              <a:solidFill>
                <a:srgbClr val="262626"/>
              </a:solidFill>
              <a:latin typeface="Calibri"/>
              <a:ea typeface="Calibri"/>
              <a:cs typeface="Calibri"/>
              <a:sym typeface="Calibri"/>
            </a:endParaRPr>
          </a:p>
          <a:p>
            <a:pPr indent="0" lvl="0" marL="0" marR="0" rtl="0" algn="just">
              <a:spcBef>
                <a:spcPts val="0"/>
              </a:spcBef>
              <a:spcAft>
                <a:spcPts val="0"/>
              </a:spcAft>
              <a:buClr>
                <a:srgbClr val="262626"/>
              </a:buClr>
              <a:buSzPts val="1800"/>
              <a:buFont typeface="Calibri"/>
              <a:buNone/>
            </a:pPr>
            <a:r>
              <a:rPr lang="en-US" sz="1800">
                <a:solidFill>
                  <a:srgbClr val="262626"/>
                </a:solidFill>
                <a:latin typeface="Calibri"/>
                <a:ea typeface="Calibri"/>
                <a:cs typeface="Calibri"/>
                <a:sym typeface="Calibri"/>
              </a:rPr>
              <a:t>En conjunto, estas competencias constituyen la base técnica de la Unidad 3, donde utilizarás escenarios basados en datos para comparar opciones de fijación de precios, dotación de personal y medioambientales, y evaluar su impacto en las operaciones de Eco Smart Hospitality.</a:t>
            </a:r>
            <a:endParaRPr/>
          </a:p>
        </p:txBody>
      </p:sp>
      <p:pic>
        <p:nvPicPr>
          <p:cNvPr id="723" name="Google Shape;723;p35"/>
          <p:cNvPicPr preferRelativeResize="0"/>
          <p:nvPr/>
        </p:nvPicPr>
        <p:blipFill>
          <a:blip r:embed="rId3">
            <a:alphaModFix/>
          </a:blip>
          <a:stretch>
            <a:fillRect/>
          </a:stretch>
        </p:blipFill>
        <p:spPr>
          <a:xfrm>
            <a:off x="7919526" y="0"/>
            <a:ext cx="4272476" cy="271842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7" name="Shape 727"/>
        <p:cNvGrpSpPr/>
        <p:nvPr/>
      </p:nvGrpSpPr>
      <p:grpSpPr>
        <a:xfrm>
          <a:off x="0" y="0"/>
          <a:ext cx="0" cy="0"/>
          <a:chOff x="0" y="0"/>
          <a:chExt cx="0" cy="0"/>
        </a:xfrm>
      </p:grpSpPr>
      <p:pic>
        <p:nvPicPr>
          <p:cNvPr id="728" name="Google Shape;728;p36"/>
          <p:cNvPicPr preferRelativeResize="0"/>
          <p:nvPr/>
        </p:nvPicPr>
        <p:blipFill>
          <a:blip r:embed="rId3">
            <a:alphaModFix/>
          </a:blip>
          <a:stretch>
            <a:fillRect/>
          </a:stretch>
        </p:blipFill>
        <p:spPr>
          <a:xfrm>
            <a:off x="7775795" y="-28500"/>
            <a:ext cx="4413000" cy="3442462"/>
          </a:xfrm>
          <a:prstGeom prst="rect">
            <a:avLst/>
          </a:prstGeom>
          <a:noFill/>
          <a:ln>
            <a:noFill/>
          </a:ln>
        </p:spPr>
      </p:pic>
      <p:pic>
        <p:nvPicPr>
          <p:cNvPr id="729" name="Google Shape;729;p36"/>
          <p:cNvPicPr preferRelativeResize="0"/>
          <p:nvPr/>
        </p:nvPicPr>
        <p:blipFill>
          <a:blip r:embed="rId4">
            <a:alphaModFix/>
          </a:blip>
          <a:stretch>
            <a:fillRect/>
          </a:stretch>
        </p:blipFill>
        <p:spPr>
          <a:xfrm>
            <a:off x="45050" y="3772050"/>
            <a:ext cx="4736076" cy="3092850"/>
          </a:xfrm>
          <a:prstGeom prst="rect">
            <a:avLst/>
          </a:prstGeom>
          <a:noFill/>
          <a:ln>
            <a:noFill/>
          </a:ln>
        </p:spPr>
      </p:pic>
      <p:sp>
        <p:nvSpPr>
          <p:cNvPr id="730" name="Google Shape;730;p36"/>
          <p:cNvSpPr txBox="1"/>
          <p:nvPr/>
        </p:nvSpPr>
        <p:spPr>
          <a:xfrm>
            <a:off x="429125" y="-9287"/>
            <a:ext cx="63738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Lecturas recomendadas: Competencias digitales y hojas de cálculo</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731" name="Google Shape;731;p36"/>
          <p:cNvCxnSpPr/>
          <p:nvPr/>
        </p:nvCxnSpPr>
        <p:spPr>
          <a:xfrm>
            <a:off x="0" y="1612713"/>
            <a:ext cx="6373906" cy="0"/>
          </a:xfrm>
          <a:prstGeom prst="straightConnector1">
            <a:avLst/>
          </a:prstGeom>
          <a:noFill/>
          <a:ln cap="flat" cmpd="sng" w="34925">
            <a:solidFill>
              <a:srgbClr val="62A844"/>
            </a:solidFill>
            <a:prstDash val="dot"/>
            <a:miter lim="8000"/>
            <a:headEnd len="sm" w="sm" type="none"/>
            <a:tailEnd len="sm" w="sm" type="none"/>
          </a:ln>
        </p:spPr>
      </p:cxnSp>
      <p:sp>
        <p:nvSpPr>
          <p:cNvPr id="732" name="Google Shape;732;p36"/>
          <p:cNvSpPr/>
          <p:nvPr/>
        </p:nvSpPr>
        <p:spPr>
          <a:xfrm flipH="1">
            <a:off x="509096" y="1754988"/>
            <a:ext cx="5845010" cy="13234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262626"/>
              </a:buClr>
              <a:buSzPts val="2000"/>
              <a:buFont typeface="Calibri"/>
              <a:buNone/>
            </a:pPr>
            <a:r>
              <a:rPr lang="en-US" sz="2000">
                <a:solidFill>
                  <a:srgbClr val="262626"/>
                </a:solidFill>
                <a:latin typeface="Calibri"/>
                <a:ea typeface="Calibri"/>
                <a:cs typeface="Calibri"/>
                <a:sym typeface="Calibri"/>
              </a:rPr>
              <a:t>Para obtener más información, le invitamos a leer algunas páginas seleccionadas del </a:t>
            </a:r>
            <a:r>
              <a:rPr i="1" lang="en-US" sz="2000">
                <a:solidFill>
                  <a:srgbClr val="262626"/>
                </a:solidFill>
                <a:latin typeface="Calibri"/>
                <a:ea typeface="Calibri"/>
                <a:cs typeface="Calibri"/>
                <a:sym typeface="Calibri"/>
              </a:rPr>
              <a:t>Marco de Competencias Digitales Esenciales</a:t>
            </a:r>
            <a:r>
              <a:rPr lang="en-US" sz="2000">
                <a:solidFill>
                  <a:srgbClr val="262626"/>
                </a:solidFill>
                <a:latin typeface="Calibri"/>
                <a:ea typeface="Calibri"/>
                <a:cs typeface="Calibri"/>
                <a:sym typeface="Calibri"/>
              </a:rPr>
              <a:t> del Reino Unido y del informe de la UNESCO-UNEVOC </a:t>
            </a:r>
            <a:r>
              <a:rPr i="1" lang="en-US" sz="2000">
                <a:solidFill>
                  <a:srgbClr val="262626"/>
                </a:solidFill>
                <a:latin typeface="Calibri"/>
                <a:ea typeface="Calibri"/>
                <a:cs typeface="Calibri"/>
                <a:sym typeface="Calibri"/>
              </a:rPr>
              <a:t>Competencias ecológicas y digitales para la hostelería y el turismo</a:t>
            </a:r>
            <a:r>
              <a:rPr lang="en-US" sz="2000">
                <a:solidFill>
                  <a:srgbClr val="262626"/>
                </a:solidFill>
                <a:latin typeface="Calibri"/>
                <a:ea typeface="Calibri"/>
                <a:cs typeface="Calibri"/>
                <a:sym typeface="Calibri"/>
              </a:rPr>
              <a:t>. </a:t>
            </a:r>
            <a:endParaRPr/>
          </a:p>
        </p:txBody>
      </p:sp>
      <p:pic>
        <p:nvPicPr>
          <p:cNvPr id="733" name="Google Shape;733;p36"/>
          <p:cNvPicPr preferRelativeResize="0"/>
          <p:nvPr/>
        </p:nvPicPr>
        <p:blipFill rotWithShape="1">
          <a:blip r:embed="rId5">
            <a:alphaModFix/>
          </a:blip>
          <a:srcRect b="0" l="0" r="0" t="0"/>
          <a:stretch/>
        </p:blipFill>
        <p:spPr>
          <a:xfrm>
            <a:off x="5980897" y="113160"/>
            <a:ext cx="6166061" cy="4607094"/>
          </a:xfrm>
          <a:prstGeom prst="rect">
            <a:avLst/>
          </a:prstGeom>
          <a:noFill/>
          <a:ln>
            <a:noFill/>
          </a:ln>
        </p:spPr>
      </p:pic>
      <p:grpSp>
        <p:nvGrpSpPr>
          <p:cNvPr id="734" name="Google Shape;734;p36"/>
          <p:cNvGrpSpPr/>
          <p:nvPr/>
        </p:nvGrpSpPr>
        <p:grpSpPr>
          <a:xfrm rot="-454298">
            <a:off x="6519331" y="2732453"/>
            <a:ext cx="1459654" cy="1406604"/>
            <a:chOff x="7724687" y="4274827"/>
            <a:chExt cx="1459654" cy="1406604"/>
          </a:xfrm>
        </p:grpSpPr>
        <p:sp>
          <p:nvSpPr>
            <p:cNvPr id="735" name="Google Shape;735;p36"/>
            <p:cNvSpPr/>
            <p:nvPr/>
          </p:nvSpPr>
          <p:spPr>
            <a:xfrm>
              <a:off x="7777737" y="4274827"/>
              <a:ext cx="1406604" cy="1406604"/>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36" name="Google Shape;736;p36"/>
            <p:cNvSpPr txBox="1"/>
            <p:nvPr/>
          </p:nvSpPr>
          <p:spPr>
            <a:xfrm>
              <a:off x="7724687" y="4645428"/>
              <a:ext cx="1456200" cy="795000"/>
            </a:xfrm>
            <a:prstGeom prst="rect">
              <a:avLst/>
            </a:prstGeom>
            <a:noFill/>
            <a:ln>
              <a:noFill/>
            </a:ln>
          </p:spPr>
          <p:txBody>
            <a:bodyPr anchorCtr="0" anchor="t" bIns="45700" lIns="91425" spcFirstLastPara="1" rIns="91425" wrap="square" tIns="45700">
              <a:spAutoFit/>
            </a:bodyPr>
            <a:lstStyle/>
            <a:p>
              <a:pPr indent="0" lvl="0" marL="0" marR="0" rtl="0" algn="ctr">
                <a:lnSpc>
                  <a:spcPct val="107500"/>
                </a:lnSpc>
                <a:spcBef>
                  <a:spcPts val="0"/>
                </a:spcBef>
                <a:spcAft>
                  <a:spcPts val="0"/>
                </a:spcAft>
                <a:buNone/>
              </a:pPr>
              <a:r>
                <a:rPr b="1" lang="en-US" sz="2200">
                  <a:solidFill>
                    <a:schemeClr val="lt1"/>
                  </a:solidFill>
                  <a:latin typeface="Calibri"/>
                  <a:ea typeface="Calibri"/>
                  <a:cs typeface="Calibri"/>
                  <a:sym typeface="Calibri"/>
                </a:rPr>
                <a:t>HAGA CLIC PARA </a:t>
              </a:r>
              <a:r>
                <a:rPr b="1" lang="en-US" sz="2200" u="sng">
                  <a:solidFill>
                    <a:schemeClr val="lt1"/>
                  </a:solidFill>
                  <a:latin typeface="Calibri"/>
                  <a:ea typeface="Calibri"/>
                  <a:cs typeface="Calibri"/>
                  <a:sym typeface="Calibri"/>
                  <a:hlinkClick r:id="rId6">
                    <a:extLst>
                      <a:ext uri="{A12FA001-AC4F-418D-AE19-62706E023703}">
                        <ahyp:hlinkClr val="tx"/>
                      </a:ext>
                    </a:extLst>
                  </a:hlinkClick>
                </a:rPr>
                <a:t>VER</a:t>
              </a:r>
              <a:endParaRPr b="1" sz="2200">
                <a:solidFill>
                  <a:schemeClr val="lt1"/>
                </a:solidFill>
                <a:latin typeface="Calibri"/>
                <a:ea typeface="Calibri"/>
                <a:cs typeface="Calibri"/>
                <a:sym typeface="Calibri"/>
              </a:endParaRPr>
            </a:p>
          </p:txBody>
        </p:sp>
      </p:grpSp>
      <p:sp>
        <p:nvSpPr>
          <p:cNvPr id="737" name="Google Shape;737;p36"/>
          <p:cNvSpPr/>
          <p:nvPr/>
        </p:nvSpPr>
        <p:spPr>
          <a:xfrm flipH="1">
            <a:off x="5198820" y="4455439"/>
            <a:ext cx="6246600" cy="163110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Clr>
                <a:srgbClr val="262626"/>
              </a:buClr>
              <a:buSzPts val="2000"/>
              <a:buFont typeface="Calibri"/>
              <a:buNone/>
            </a:pPr>
            <a:r>
              <a:rPr lang="en-US" sz="2000">
                <a:solidFill>
                  <a:srgbClr val="262626"/>
                </a:solidFill>
                <a:latin typeface="Calibri"/>
                <a:ea typeface="Calibri"/>
                <a:cs typeface="Calibri"/>
                <a:sym typeface="Calibri"/>
              </a:rPr>
              <a:t>Ambos documentos identifican la capacidad de utilizar hojas de cálculo para organizar, analizar y presentar datos como una competencia clave en el ámbito laboral del turismo y la hostelería. Mientras lee, tome nota de un ejemplo en el que las habilidades con hojas de cálculo estén relacionadas con la calidad del servicio o la sostenibilidad en el sector.</a:t>
            </a:r>
            <a:endParaRPr/>
          </a:p>
        </p:txBody>
      </p:sp>
      <p:sp>
        <p:nvSpPr>
          <p:cNvPr id="738" name="Google Shape;738;p36"/>
          <p:cNvSpPr/>
          <p:nvPr/>
        </p:nvSpPr>
        <p:spPr>
          <a:xfrm rot="10800000">
            <a:off x="45043" y="4271544"/>
            <a:ext cx="4085739" cy="2599113"/>
          </a:xfrm>
          <a:prstGeom prst="rect">
            <a:avLst/>
          </a:prstGeom>
          <a:noFill/>
          <a:ln>
            <a:noFill/>
          </a:ln>
        </p:spPr>
      </p:sp>
      <p:grpSp>
        <p:nvGrpSpPr>
          <p:cNvPr id="739" name="Google Shape;739;p36"/>
          <p:cNvGrpSpPr/>
          <p:nvPr/>
        </p:nvGrpSpPr>
        <p:grpSpPr>
          <a:xfrm>
            <a:off x="-32124" y="3334874"/>
            <a:ext cx="4413009" cy="3396816"/>
            <a:chOff x="-32124" y="3108055"/>
            <a:chExt cx="4707683" cy="3623635"/>
          </a:xfrm>
        </p:grpSpPr>
        <p:pic>
          <p:nvPicPr>
            <p:cNvPr id="740" name="Google Shape;740;p36"/>
            <p:cNvPicPr preferRelativeResize="0"/>
            <p:nvPr/>
          </p:nvPicPr>
          <p:blipFill rotWithShape="1">
            <a:blip r:embed="rId7">
              <a:alphaModFix/>
            </a:blip>
            <a:srcRect b="16922" l="-761" r="29196" t="12298"/>
            <a:stretch/>
          </p:blipFill>
          <p:spPr>
            <a:xfrm flipH="1">
              <a:off x="-32124" y="3108055"/>
              <a:ext cx="4707683" cy="3623635"/>
            </a:xfrm>
            <a:prstGeom prst="rect">
              <a:avLst/>
            </a:prstGeom>
            <a:noFill/>
            <a:ln>
              <a:noFill/>
            </a:ln>
          </p:spPr>
        </p:pic>
        <p:pic>
          <p:nvPicPr>
            <p:cNvPr id="741" name="Google Shape;741;p36">
              <a:hlinkClick r:id="rId8"/>
            </p:cNvPr>
            <p:cNvPicPr preferRelativeResize="0"/>
            <p:nvPr/>
          </p:nvPicPr>
          <p:blipFill rotWithShape="1">
            <a:blip r:embed="rId9">
              <a:alphaModFix/>
            </a:blip>
            <a:srcRect b="0" l="3658" r="3658" t="0"/>
            <a:stretch/>
          </p:blipFill>
          <p:spPr>
            <a:xfrm>
              <a:off x="-32124" y="3416279"/>
              <a:ext cx="3588040" cy="2732644"/>
            </a:xfrm>
            <a:prstGeom prst="rect">
              <a:avLst/>
            </a:prstGeom>
            <a:noFill/>
            <a:ln>
              <a:noFill/>
            </a:ln>
          </p:spPr>
        </p:pic>
      </p:grpSp>
      <p:grpSp>
        <p:nvGrpSpPr>
          <p:cNvPr id="742" name="Google Shape;742;p36"/>
          <p:cNvGrpSpPr/>
          <p:nvPr/>
        </p:nvGrpSpPr>
        <p:grpSpPr>
          <a:xfrm rot="-454298">
            <a:off x="2768512" y="4198783"/>
            <a:ext cx="1495052" cy="1406604"/>
            <a:chOff x="7689289" y="4274827"/>
            <a:chExt cx="1495052" cy="1406604"/>
          </a:xfrm>
        </p:grpSpPr>
        <p:sp>
          <p:nvSpPr>
            <p:cNvPr id="743" name="Google Shape;743;p36"/>
            <p:cNvSpPr/>
            <p:nvPr/>
          </p:nvSpPr>
          <p:spPr>
            <a:xfrm>
              <a:off x="7777737" y="4274827"/>
              <a:ext cx="1406604" cy="1406604"/>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44" name="Google Shape;744;p36"/>
            <p:cNvSpPr txBox="1"/>
            <p:nvPr/>
          </p:nvSpPr>
          <p:spPr>
            <a:xfrm>
              <a:off x="7689289" y="4586726"/>
              <a:ext cx="1456200" cy="795000"/>
            </a:xfrm>
            <a:prstGeom prst="rect">
              <a:avLst/>
            </a:prstGeom>
            <a:noFill/>
            <a:ln>
              <a:noFill/>
            </a:ln>
          </p:spPr>
          <p:txBody>
            <a:bodyPr anchorCtr="0" anchor="t" bIns="45700" lIns="91425" spcFirstLastPara="1" rIns="91425" wrap="square" tIns="45700">
              <a:spAutoFit/>
            </a:bodyPr>
            <a:lstStyle/>
            <a:p>
              <a:pPr indent="0" lvl="0" marL="0" marR="0" rtl="0" algn="ctr">
                <a:lnSpc>
                  <a:spcPct val="107500"/>
                </a:lnSpc>
                <a:spcBef>
                  <a:spcPts val="0"/>
                </a:spcBef>
                <a:spcAft>
                  <a:spcPts val="0"/>
                </a:spcAft>
                <a:buNone/>
              </a:pPr>
              <a:r>
                <a:rPr b="1" lang="en-US" sz="2200">
                  <a:solidFill>
                    <a:schemeClr val="lt1"/>
                  </a:solidFill>
                  <a:latin typeface="Calibri"/>
                  <a:ea typeface="Calibri"/>
                  <a:cs typeface="Calibri"/>
                  <a:sym typeface="Calibri"/>
                </a:rPr>
                <a:t>HAGA CLIC PARA </a:t>
              </a:r>
              <a:r>
                <a:rPr b="1" lang="en-US" sz="2200" u="sng">
                  <a:solidFill>
                    <a:schemeClr val="lt1"/>
                  </a:solidFill>
                  <a:latin typeface="Calibri"/>
                  <a:ea typeface="Calibri"/>
                  <a:cs typeface="Calibri"/>
                  <a:sym typeface="Calibri"/>
                  <a:hlinkClick r:id="rId10">
                    <a:extLst>
                      <a:ext uri="{A12FA001-AC4F-418D-AE19-62706E023703}">
                        <ahyp:hlinkClr val="tx"/>
                      </a:ext>
                    </a:extLst>
                  </a:hlinkClick>
                </a:rPr>
                <a:t>VER</a:t>
              </a:r>
              <a:endParaRPr b="1" sz="2200">
                <a:solidFill>
                  <a:schemeClr val="lt1"/>
                </a:solidFill>
                <a:latin typeface="Calibri"/>
                <a:ea typeface="Calibri"/>
                <a:cs typeface="Calibri"/>
                <a:sym typeface="Calibri"/>
              </a:endParaRPr>
            </a:p>
          </p:txBody>
        </p:sp>
      </p:gr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9" name="Shape 749"/>
        <p:cNvGrpSpPr/>
        <p:nvPr/>
      </p:nvGrpSpPr>
      <p:grpSpPr>
        <a:xfrm>
          <a:off x="0" y="0"/>
          <a:ext cx="0" cy="0"/>
          <a:chOff x="0" y="0"/>
          <a:chExt cx="0" cy="0"/>
        </a:xfrm>
      </p:grpSpPr>
      <p:pic>
        <p:nvPicPr>
          <p:cNvPr id="750" name="Google Shape;750;p37"/>
          <p:cNvPicPr preferRelativeResize="0"/>
          <p:nvPr/>
        </p:nvPicPr>
        <p:blipFill>
          <a:blip r:embed="rId3">
            <a:alphaModFix/>
          </a:blip>
          <a:stretch>
            <a:fillRect/>
          </a:stretch>
        </p:blipFill>
        <p:spPr>
          <a:xfrm>
            <a:off x="0" y="-66675"/>
            <a:ext cx="12192000" cy="6924674"/>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5" name="Shape 755"/>
        <p:cNvGrpSpPr/>
        <p:nvPr/>
      </p:nvGrpSpPr>
      <p:grpSpPr>
        <a:xfrm>
          <a:off x="0" y="0"/>
          <a:ext cx="0" cy="0"/>
          <a:chOff x="0" y="0"/>
          <a:chExt cx="0" cy="0"/>
        </a:xfrm>
      </p:grpSpPr>
      <p:pic>
        <p:nvPicPr>
          <p:cNvPr id="756" name="Google Shape;756;p38"/>
          <p:cNvPicPr preferRelativeResize="0"/>
          <p:nvPr/>
        </p:nvPicPr>
        <p:blipFill>
          <a:blip r:embed="rId3">
            <a:alphaModFix/>
          </a:blip>
          <a:stretch>
            <a:fillRect/>
          </a:stretch>
        </p:blipFill>
        <p:spPr>
          <a:xfrm>
            <a:off x="0" y="4093150"/>
            <a:ext cx="12192000" cy="2764849"/>
          </a:xfrm>
          <a:prstGeom prst="rect">
            <a:avLst/>
          </a:prstGeom>
          <a:noFill/>
          <a:ln>
            <a:noFill/>
          </a:ln>
        </p:spPr>
      </p:pic>
      <p:sp>
        <p:nvSpPr>
          <p:cNvPr id="757" name="Google Shape;757;p38"/>
          <p:cNvSpPr txBox="1"/>
          <p:nvPr/>
        </p:nvSpPr>
        <p:spPr>
          <a:xfrm>
            <a:off x="429126" y="515123"/>
            <a:ext cx="60132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Análisis de tendencias en los KPI</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758" name="Google Shape;758;p38"/>
          <p:cNvCxnSpPr/>
          <p:nvPr/>
        </p:nvCxnSpPr>
        <p:spPr>
          <a:xfrm>
            <a:off x="0" y="1249642"/>
            <a:ext cx="6373906" cy="0"/>
          </a:xfrm>
          <a:prstGeom prst="straightConnector1">
            <a:avLst/>
          </a:prstGeom>
          <a:noFill/>
          <a:ln cap="flat" cmpd="sng" w="34925">
            <a:solidFill>
              <a:srgbClr val="62A844"/>
            </a:solidFill>
            <a:prstDash val="dot"/>
            <a:miter lim="8000"/>
            <a:headEnd len="sm" w="sm" type="none"/>
            <a:tailEnd len="sm" w="sm" type="none"/>
          </a:ln>
        </p:spPr>
      </p:cxnSp>
      <p:sp>
        <p:nvSpPr>
          <p:cNvPr id="759" name="Google Shape;759;p38"/>
          <p:cNvSpPr/>
          <p:nvPr/>
        </p:nvSpPr>
        <p:spPr>
          <a:xfrm flipH="1">
            <a:off x="509094" y="1391917"/>
            <a:ext cx="7028109" cy="224676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262626"/>
                </a:solidFill>
                <a:latin typeface="Calibri"/>
                <a:ea typeface="Calibri"/>
                <a:cs typeface="Calibri"/>
                <a:sym typeface="Calibri"/>
              </a:rPr>
              <a:t>Los informes hoteleros utilizan series temporales de porcentaje de ocupación, tarifa media diaria (ADR) y ingresos por habitación disponible (RevPAR) para mostrar cómo varía el rendimiento según el día de la semana y la temporada. </a:t>
            </a:r>
            <a:br>
              <a:rPr lang="en-US" sz="1800">
                <a:solidFill>
                  <a:srgbClr val="262626"/>
                </a:solidFill>
                <a:latin typeface="Calibri"/>
                <a:ea typeface="Calibri"/>
                <a:cs typeface="Calibri"/>
                <a:sym typeface="Calibri"/>
              </a:rPr>
            </a:br>
            <a:br>
              <a:rPr lang="en-US" sz="1800">
                <a:solidFill>
                  <a:srgbClr val="262626"/>
                </a:solidFill>
                <a:latin typeface="Calibri"/>
                <a:ea typeface="Calibri"/>
                <a:cs typeface="Calibri"/>
                <a:sym typeface="Calibri"/>
              </a:rPr>
            </a:br>
            <a:r>
              <a:rPr lang="en-US" sz="1800">
                <a:solidFill>
                  <a:srgbClr val="262626"/>
                </a:solidFill>
                <a:latin typeface="Calibri"/>
                <a:ea typeface="Calibri"/>
                <a:cs typeface="Calibri"/>
                <a:sym typeface="Calibri"/>
              </a:rPr>
              <a:t>Estos tres KPI están ampliamente reconocidos como los principales indicadores de ingresos para los hoteles. En esta unidad, leerá tablas y gráficos breves sobre estos KPI, además del gasto medio por comensal y los gramos de desperdicio de comida por comensal, e identificará los picos, los mínimos y los periodos intermedios.</a:t>
            </a:r>
            <a:endParaRPr sz="1800"/>
          </a:p>
        </p:txBody>
      </p:sp>
      <p:sp>
        <p:nvSpPr>
          <p:cNvPr id="760" name="Google Shape;760;p38"/>
          <p:cNvSpPr/>
          <p:nvPr/>
        </p:nvSpPr>
        <p:spPr>
          <a:xfrm>
            <a:off x="7712025" y="3233750"/>
            <a:ext cx="4240800" cy="4737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761" name="Google Shape;761;p38"/>
          <p:cNvSpPr txBox="1"/>
          <p:nvPr/>
        </p:nvSpPr>
        <p:spPr>
          <a:xfrm>
            <a:off x="7838016" y="3357970"/>
            <a:ext cx="75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0289AE"/>
                </a:solidFill>
                <a:latin typeface="Calibri"/>
                <a:ea typeface="Calibri"/>
                <a:cs typeface="Calibri"/>
                <a:sym typeface="Calibri"/>
              </a:rPr>
              <a:t>Véase también ›</a:t>
            </a:r>
            <a:endParaRPr/>
          </a:p>
        </p:txBody>
      </p:sp>
      <p:sp>
        <p:nvSpPr>
          <p:cNvPr id="762" name="Google Shape;762;p38"/>
          <p:cNvSpPr txBox="1"/>
          <p:nvPr/>
        </p:nvSpPr>
        <p:spPr>
          <a:xfrm>
            <a:off x="8594017" y="3357970"/>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lang="en-US" sz="1400">
                <a:solidFill>
                  <a:srgbClr val="262626"/>
                </a:solidFill>
                <a:latin typeface="Calibri"/>
                <a:ea typeface="Calibri"/>
                <a:cs typeface="Calibri"/>
                <a:sym typeface="Calibri"/>
              </a:rPr>
              <a:t>C3 </a:t>
            </a:r>
            <a:r>
              <a:rPr b="1" i="0" lang="en-US" sz="1400">
                <a:solidFill>
                  <a:srgbClr val="262626"/>
                </a:solidFill>
                <a:latin typeface="Calibri"/>
                <a:ea typeface="Calibri"/>
                <a:cs typeface="Calibri"/>
                <a:sym typeface="Calibri"/>
              </a:rPr>
              <a:t>M1</a:t>
            </a:r>
            <a:endParaRPr b="1" i="0" sz="1400">
              <a:solidFill>
                <a:srgbClr val="262626"/>
              </a:solidFill>
              <a:latin typeface="Calibri"/>
              <a:ea typeface="Calibri"/>
              <a:cs typeface="Calibri"/>
              <a:sym typeface="Calibri"/>
            </a:endParaRPr>
          </a:p>
        </p:txBody>
      </p:sp>
      <p:sp>
        <p:nvSpPr>
          <p:cNvPr id="763" name="Google Shape;763;p38"/>
          <p:cNvSpPr txBox="1"/>
          <p:nvPr/>
        </p:nvSpPr>
        <p:spPr>
          <a:xfrm>
            <a:off x="9188016" y="3357970"/>
            <a:ext cx="349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0" lang="en-US" sz="1400">
                <a:solidFill>
                  <a:srgbClr val="262626"/>
                </a:solidFill>
                <a:latin typeface="Calibri"/>
                <a:ea typeface="Calibri"/>
                <a:cs typeface="Calibri"/>
                <a:sym typeface="Calibri"/>
              </a:rPr>
              <a:t>- Liderar el cambio ecológico y digital</a:t>
            </a:r>
            <a:endParaRPr/>
          </a:p>
        </p:txBody>
      </p:sp>
      <p:sp>
        <p:nvSpPr>
          <p:cNvPr id="764" name="Google Shape;764;p38"/>
          <p:cNvSpPr/>
          <p:nvPr/>
        </p:nvSpPr>
        <p:spPr>
          <a:xfrm>
            <a:off x="4560681" y="4824196"/>
            <a:ext cx="6936000" cy="1641600"/>
          </a:xfrm>
          <a:prstGeom prst="roundRect">
            <a:avLst>
              <a:gd fmla="val 8566" name="adj"/>
            </a:avLst>
          </a:prstGeom>
          <a:solidFill>
            <a:schemeClr val="lt1"/>
          </a:solid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65" name="Google Shape;765;p38"/>
          <p:cNvSpPr/>
          <p:nvPr/>
        </p:nvSpPr>
        <p:spPr>
          <a:xfrm flipH="1">
            <a:off x="4640895" y="4554672"/>
            <a:ext cx="6974700" cy="1908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lt1"/>
                </a:solidFill>
                <a:highlight>
                  <a:srgbClr val="0289AE"/>
                </a:highlight>
                <a:latin typeface="Calibri"/>
                <a:ea typeface="Calibri"/>
                <a:cs typeface="Calibri"/>
                <a:sym typeface="Calibri"/>
              </a:rPr>
              <a:t>  ACTIVIDAD</a:t>
            </a:r>
            <a:r>
              <a:rPr b="1" lang="en-US" sz="2400">
                <a:solidFill>
                  <a:srgbClr val="0289AE"/>
                </a:solidFill>
                <a:highlight>
                  <a:srgbClr val="0289AE"/>
                </a:highlight>
                <a:latin typeface="Calibri"/>
                <a:ea typeface="Calibri"/>
                <a:cs typeface="Calibri"/>
                <a:sym typeface="Calibri"/>
              </a:rPr>
              <a:t>...:</a:t>
            </a:r>
            <a:endParaRPr/>
          </a:p>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a:p>
            <a:pPr indent="0" lvl="0" marL="0" marR="0" rtl="0" algn="l">
              <a:spcBef>
                <a:spcPts val="0"/>
              </a:spcBef>
              <a:spcAft>
                <a:spcPts val="0"/>
              </a:spcAft>
              <a:buNone/>
            </a:pPr>
            <a:r>
              <a:rPr lang="en-US" sz="2000">
                <a:solidFill>
                  <a:srgbClr val="262626"/>
                </a:solidFill>
                <a:latin typeface="Calibri"/>
                <a:ea typeface="Calibri"/>
                <a:cs typeface="Calibri"/>
                <a:sym typeface="Calibri"/>
              </a:rPr>
              <a:t>Observe un gráfico de 14 días del porcentaje de ocupación y el precio medio diario (ADR). Escriba una frase que describa lo que ocurre los fines de semana y otra que describa cualquier caída o pico notable.</a:t>
            </a:r>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p:txBody>
      </p:sp>
      <p:pic>
        <p:nvPicPr>
          <p:cNvPr id="766" name="Google Shape;766;p38"/>
          <p:cNvPicPr preferRelativeResize="0"/>
          <p:nvPr/>
        </p:nvPicPr>
        <p:blipFill>
          <a:blip r:embed="rId4">
            <a:alphaModFix/>
          </a:blip>
          <a:stretch>
            <a:fillRect/>
          </a:stretch>
        </p:blipFill>
        <p:spPr>
          <a:xfrm>
            <a:off x="7196723" y="152400"/>
            <a:ext cx="4842878" cy="308135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1" name="Shape 771"/>
        <p:cNvGrpSpPr/>
        <p:nvPr/>
      </p:nvGrpSpPr>
      <p:grpSpPr>
        <a:xfrm>
          <a:off x="0" y="0"/>
          <a:ext cx="0" cy="0"/>
          <a:chOff x="0" y="0"/>
          <a:chExt cx="0" cy="0"/>
        </a:xfrm>
      </p:grpSpPr>
      <p:pic>
        <p:nvPicPr>
          <p:cNvPr id="772" name="Google Shape;772;p39"/>
          <p:cNvPicPr preferRelativeResize="0"/>
          <p:nvPr/>
        </p:nvPicPr>
        <p:blipFill>
          <a:blip r:embed="rId3">
            <a:alphaModFix/>
          </a:blip>
          <a:stretch>
            <a:fillRect/>
          </a:stretch>
        </p:blipFill>
        <p:spPr>
          <a:xfrm>
            <a:off x="0" y="2569850"/>
            <a:ext cx="6742375" cy="4288151"/>
          </a:xfrm>
          <a:prstGeom prst="rect">
            <a:avLst/>
          </a:prstGeom>
          <a:noFill/>
          <a:ln>
            <a:noFill/>
          </a:ln>
        </p:spPr>
      </p:pic>
      <p:sp>
        <p:nvSpPr>
          <p:cNvPr id="773" name="Google Shape;773;p39"/>
          <p:cNvSpPr txBox="1"/>
          <p:nvPr/>
        </p:nvSpPr>
        <p:spPr>
          <a:xfrm>
            <a:off x="293504" y="354075"/>
            <a:ext cx="41787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Análisis de tendencias en los KPI</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774" name="Google Shape;774;p39"/>
          <p:cNvCxnSpPr/>
          <p:nvPr/>
        </p:nvCxnSpPr>
        <p:spPr>
          <a:xfrm>
            <a:off x="0" y="1463780"/>
            <a:ext cx="3899647" cy="0"/>
          </a:xfrm>
          <a:prstGeom prst="straightConnector1">
            <a:avLst/>
          </a:prstGeom>
          <a:noFill/>
          <a:ln cap="flat" cmpd="sng" w="34925">
            <a:solidFill>
              <a:srgbClr val="62A844"/>
            </a:solidFill>
            <a:prstDash val="dot"/>
            <a:miter lim="8000"/>
            <a:headEnd len="sm" w="sm" type="none"/>
            <a:tailEnd len="sm" w="sm" type="none"/>
          </a:ln>
        </p:spPr>
      </p:cxnSp>
      <p:sp>
        <p:nvSpPr>
          <p:cNvPr id="775" name="Google Shape;775;p39"/>
          <p:cNvSpPr/>
          <p:nvPr/>
        </p:nvSpPr>
        <p:spPr>
          <a:xfrm flipH="1">
            <a:off x="527727" y="1623954"/>
            <a:ext cx="2855511" cy="98488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rgbClr val="262626"/>
                </a:solidFill>
                <a:latin typeface="Calibri"/>
                <a:ea typeface="Calibri"/>
                <a:cs typeface="Calibri"/>
                <a:sym typeface="Calibri"/>
              </a:rPr>
              <a:t>Gráfico de 14 días del porcentaje de ocupación y el precio medio diario</a:t>
            </a:r>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p:txBody>
      </p:sp>
      <p:grpSp>
        <p:nvGrpSpPr>
          <p:cNvPr id="776" name="Google Shape;776;p39"/>
          <p:cNvGrpSpPr/>
          <p:nvPr/>
        </p:nvGrpSpPr>
        <p:grpSpPr>
          <a:xfrm>
            <a:off x="2785684" y="94128"/>
            <a:ext cx="9401121" cy="6410773"/>
            <a:chOff x="2647648" y="0"/>
            <a:chExt cx="9539157" cy="6504902"/>
          </a:xfrm>
        </p:grpSpPr>
        <p:pic>
          <p:nvPicPr>
            <p:cNvPr id="777" name="Google Shape;777;p39"/>
            <p:cNvPicPr preferRelativeResize="0"/>
            <p:nvPr/>
          </p:nvPicPr>
          <p:blipFill rotWithShape="1">
            <a:blip r:embed="rId4">
              <a:alphaModFix/>
            </a:blip>
            <a:srcRect b="16922" l="-761" r="19980" t="12298"/>
            <a:stretch/>
          </p:blipFill>
          <p:spPr>
            <a:xfrm>
              <a:off x="2647648" y="0"/>
              <a:ext cx="9539157" cy="6504902"/>
            </a:xfrm>
            <a:prstGeom prst="rect">
              <a:avLst/>
            </a:prstGeom>
            <a:noFill/>
            <a:ln>
              <a:noFill/>
            </a:ln>
          </p:spPr>
        </p:pic>
        <p:sp>
          <p:nvSpPr>
            <p:cNvPr id="778" name="Google Shape;778;p39"/>
            <p:cNvSpPr/>
            <p:nvPr/>
          </p:nvSpPr>
          <p:spPr>
            <a:xfrm>
              <a:off x="4625294" y="579206"/>
              <a:ext cx="7561511" cy="4921623"/>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pic>
        <p:nvPicPr>
          <p:cNvPr id="779" name="Google Shape;779;p39"/>
          <p:cNvPicPr preferRelativeResize="0"/>
          <p:nvPr/>
        </p:nvPicPr>
        <p:blipFill rotWithShape="1">
          <a:blip r:embed="rId5">
            <a:alphaModFix/>
          </a:blip>
          <a:srcRect b="0" l="4174" r="0" t="-1877"/>
          <a:stretch/>
        </p:blipFill>
        <p:spPr>
          <a:xfrm>
            <a:off x="4940716" y="1241114"/>
            <a:ext cx="7101228" cy="4001484"/>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4" name="Shape 784"/>
        <p:cNvGrpSpPr/>
        <p:nvPr/>
      </p:nvGrpSpPr>
      <p:grpSpPr>
        <a:xfrm>
          <a:off x="0" y="0"/>
          <a:ext cx="0" cy="0"/>
          <a:chOff x="0" y="0"/>
          <a:chExt cx="0" cy="0"/>
        </a:xfrm>
      </p:grpSpPr>
      <p:pic>
        <p:nvPicPr>
          <p:cNvPr id="785" name="Google Shape;785;p40"/>
          <p:cNvPicPr preferRelativeResize="0"/>
          <p:nvPr/>
        </p:nvPicPr>
        <p:blipFill>
          <a:blip r:embed="rId3">
            <a:alphaModFix/>
          </a:blip>
          <a:stretch>
            <a:fillRect/>
          </a:stretch>
        </p:blipFill>
        <p:spPr>
          <a:xfrm>
            <a:off x="0" y="4319299"/>
            <a:ext cx="12192000" cy="2548128"/>
          </a:xfrm>
          <a:prstGeom prst="rect">
            <a:avLst/>
          </a:prstGeom>
          <a:noFill/>
          <a:ln>
            <a:noFill/>
          </a:ln>
        </p:spPr>
      </p:pic>
      <p:sp>
        <p:nvSpPr>
          <p:cNvPr id="786" name="Google Shape;786;p40"/>
          <p:cNvSpPr txBox="1"/>
          <p:nvPr/>
        </p:nvSpPr>
        <p:spPr>
          <a:xfrm>
            <a:off x="166200" y="0"/>
            <a:ext cx="65667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2500">
                <a:solidFill>
                  <a:srgbClr val="262626"/>
                </a:solidFill>
                <a:latin typeface="Calibri"/>
                <a:ea typeface="Calibri"/>
                <a:cs typeface="Calibri"/>
                <a:sym typeface="Calibri"/>
              </a:rPr>
              <a:t>El uso de indicadores clave de rendimiento </a:t>
            </a:r>
            <a:endParaRPr b="1" sz="2500">
              <a:solidFill>
                <a:srgbClr val="262626"/>
              </a:solidFill>
              <a:latin typeface="Calibri"/>
              <a:ea typeface="Calibri"/>
              <a:cs typeface="Calibri"/>
              <a:sym typeface="Calibri"/>
            </a:endParaRPr>
          </a:p>
          <a:p>
            <a:pPr indent="0" lvl="0" marL="0" marR="0" rtl="0" algn="l">
              <a:lnSpc>
                <a:spcPct val="103529"/>
              </a:lnSpc>
              <a:spcBef>
                <a:spcPts val="0"/>
              </a:spcBef>
              <a:spcAft>
                <a:spcPts val="0"/>
              </a:spcAft>
              <a:buClr>
                <a:srgbClr val="262626"/>
              </a:buClr>
              <a:buSzPts val="3400"/>
              <a:buFont typeface="Arial"/>
              <a:buNone/>
            </a:pPr>
            <a:r>
              <a:rPr b="1" lang="en-US" sz="2500">
                <a:solidFill>
                  <a:srgbClr val="262626"/>
                </a:solidFill>
                <a:latin typeface="Calibri"/>
                <a:ea typeface="Calibri"/>
                <a:cs typeface="Calibri"/>
                <a:sym typeface="Calibri"/>
              </a:rPr>
              <a:t>(KPI) para la toma de decisiones sobre precios</a:t>
            </a:r>
            <a:endParaRPr sz="500"/>
          </a:p>
          <a:p>
            <a:pPr indent="0" lvl="0" marL="0" marR="0" rtl="0" algn="l">
              <a:lnSpc>
                <a:spcPct val="103529"/>
              </a:lnSpc>
              <a:spcBef>
                <a:spcPts val="0"/>
              </a:spcBef>
              <a:spcAft>
                <a:spcPts val="0"/>
              </a:spcAft>
              <a:buClr>
                <a:schemeClr val="dk1"/>
              </a:buClr>
              <a:buSzPts val="3400"/>
              <a:buFont typeface="Arial"/>
              <a:buNone/>
            </a:pPr>
            <a:r>
              <a:t/>
            </a:r>
            <a:endParaRPr b="1" sz="2500">
              <a:solidFill>
                <a:srgbClr val="262626"/>
              </a:solidFill>
              <a:latin typeface="Calibri"/>
              <a:ea typeface="Calibri"/>
              <a:cs typeface="Calibri"/>
              <a:sym typeface="Calibri"/>
            </a:endParaRPr>
          </a:p>
        </p:txBody>
      </p:sp>
      <p:cxnSp>
        <p:nvCxnSpPr>
          <p:cNvPr id="787" name="Google Shape;787;p40"/>
          <p:cNvCxnSpPr/>
          <p:nvPr/>
        </p:nvCxnSpPr>
        <p:spPr>
          <a:xfrm>
            <a:off x="0" y="1028623"/>
            <a:ext cx="6373906" cy="0"/>
          </a:xfrm>
          <a:prstGeom prst="straightConnector1">
            <a:avLst/>
          </a:prstGeom>
          <a:noFill/>
          <a:ln cap="flat" cmpd="sng" w="34925">
            <a:solidFill>
              <a:srgbClr val="62A844"/>
            </a:solidFill>
            <a:prstDash val="dot"/>
            <a:miter lim="8000"/>
            <a:headEnd len="sm" w="sm" type="none"/>
            <a:tailEnd len="sm" w="sm" type="none"/>
          </a:ln>
        </p:spPr>
      </p:cxnSp>
      <p:sp>
        <p:nvSpPr>
          <p:cNvPr id="788" name="Google Shape;788;p40"/>
          <p:cNvSpPr/>
          <p:nvPr/>
        </p:nvSpPr>
        <p:spPr>
          <a:xfrm flipH="1">
            <a:off x="245550" y="1115400"/>
            <a:ext cx="6196800" cy="1323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700">
                <a:solidFill>
                  <a:srgbClr val="262626"/>
                </a:solidFill>
                <a:latin typeface="Calibri"/>
                <a:ea typeface="Calibri"/>
                <a:cs typeface="Calibri"/>
                <a:sym typeface="Calibri"/>
              </a:rPr>
              <a:t>El porcentaje de ocupación, el precio medio diario (ADR) y los ingresos por habitación disponible (RevPAR) indican conjuntamente si tus precios actuales son demasiado bajos, demasiado altos o se ajustan a la demanda.</a:t>
            </a:r>
            <a:br>
              <a:rPr lang="en-US" sz="1700">
                <a:solidFill>
                  <a:srgbClr val="262626"/>
                </a:solidFill>
                <a:latin typeface="Calibri"/>
                <a:ea typeface="Calibri"/>
                <a:cs typeface="Calibri"/>
                <a:sym typeface="Calibri"/>
              </a:rPr>
            </a:br>
            <a:endParaRPr sz="1700">
              <a:solidFill>
                <a:srgbClr val="262626"/>
              </a:solidFill>
              <a:latin typeface="Calibri"/>
              <a:ea typeface="Calibri"/>
              <a:cs typeface="Calibri"/>
              <a:sym typeface="Calibri"/>
            </a:endParaRPr>
          </a:p>
          <a:p>
            <a:pPr indent="0" lvl="0" marL="0" marR="0" rtl="0" algn="l">
              <a:spcBef>
                <a:spcPts val="0"/>
              </a:spcBef>
              <a:spcAft>
                <a:spcPts val="0"/>
              </a:spcAft>
              <a:buNone/>
            </a:pPr>
            <a:r>
              <a:t/>
            </a:r>
            <a:endParaRPr sz="1700">
              <a:solidFill>
                <a:srgbClr val="262626"/>
              </a:solidFill>
              <a:latin typeface="Calibri"/>
              <a:ea typeface="Calibri"/>
              <a:cs typeface="Calibri"/>
              <a:sym typeface="Calibri"/>
            </a:endParaRPr>
          </a:p>
        </p:txBody>
      </p:sp>
      <p:sp>
        <p:nvSpPr>
          <p:cNvPr id="789" name="Google Shape;789;p40"/>
          <p:cNvSpPr/>
          <p:nvPr/>
        </p:nvSpPr>
        <p:spPr>
          <a:xfrm>
            <a:off x="2260323" y="4919406"/>
            <a:ext cx="9486600" cy="1641600"/>
          </a:xfrm>
          <a:prstGeom prst="roundRect">
            <a:avLst>
              <a:gd fmla="val 8566" name="adj"/>
            </a:avLst>
          </a:prstGeom>
          <a:solidFill>
            <a:schemeClr val="lt1"/>
          </a:solid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90" name="Google Shape;790;p40"/>
          <p:cNvSpPr/>
          <p:nvPr/>
        </p:nvSpPr>
        <p:spPr>
          <a:xfrm flipH="1">
            <a:off x="2522409" y="4688092"/>
            <a:ext cx="9240900" cy="2216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lt1"/>
                </a:solidFill>
                <a:highlight>
                  <a:srgbClr val="0289AE"/>
                </a:highlight>
                <a:latin typeface="Calibri"/>
                <a:ea typeface="Calibri"/>
                <a:cs typeface="Calibri"/>
                <a:sym typeface="Calibri"/>
              </a:rPr>
              <a:t>  ACTIVIDAD</a:t>
            </a:r>
            <a:r>
              <a:rPr b="1" lang="en-US" sz="2400">
                <a:solidFill>
                  <a:srgbClr val="0289AE"/>
                </a:solidFill>
                <a:highlight>
                  <a:srgbClr val="0289AE"/>
                </a:highlight>
                <a:latin typeface="Calibri"/>
                <a:ea typeface="Calibri"/>
                <a:cs typeface="Calibri"/>
                <a:sym typeface="Calibri"/>
              </a:rPr>
              <a:t>...:</a:t>
            </a:r>
            <a:endParaRPr/>
          </a:p>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a:p>
            <a:pPr indent="0" lvl="0" marL="0" marR="0" rtl="0" algn="l">
              <a:spcBef>
                <a:spcPts val="0"/>
              </a:spcBef>
              <a:spcAft>
                <a:spcPts val="0"/>
              </a:spcAft>
              <a:buNone/>
            </a:pPr>
            <a:r>
              <a:rPr lang="en-US" sz="2000">
                <a:solidFill>
                  <a:srgbClr val="262626"/>
                </a:solidFill>
                <a:latin typeface="Calibri"/>
                <a:ea typeface="Calibri"/>
                <a:cs typeface="Calibri"/>
                <a:sym typeface="Calibri"/>
              </a:rPr>
              <a:t>Utilizando el conjunto de datos de la semana pasada, aumente el ADR de fin de semana en 5 € en una copia de la hoja. Vuelva a calcular el RevPAR (€) y los ingresos totales por habitaciones (€). En una frase, indique si mantendría la tarifa más alta de fin de semana y por qué </a:t>
            </a:r>
            <a:r>
              <a:rPr i="1" lang="en-US" sz="2000">
                <a:solidFill>
                  <a:srgbClr val="262626"/>
                </a:solidFill>
                <a:latin typeface="Calibri"/>
                <a:ea typeface="Calibri"/>
                <a:cs typeface="Calibri"/>
                <a:sym typeface="Calibri"/>
              </a:rPr>
              <a:t>(Basado en STR, 2024; OTA Insight, 2023).</a:t>
            </a:r>
            <a:endParaRPr/>
          </a:p>
          <a:p>
            <a:pPr indent="0" lvl="0" marL="0" marR="0" rtl="0" algn="l">
              <a:spcBef>
                <a:spcPts val="0"/>
              </a:spcBef>
              <a:spcAft>
                <a:spcPts val="0"/>
              </a:spcAft>
              <a:buNone/>
            </a:pPr>
            <a:r>
              <a:t/>
            </a:r>
            <a:endParaRPr i="1" sz="2000">
              <a:solidFill>
                <a:srgbClr val="262626"/>
              </a:solidFill>
              <a:latin typeface="Calibri"/>
              <a:ea typeface="Calibri"/>
              <a:cs typeface="Calibri"/>
              <a:sym typeface="Calibri"/>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p:txBody>
      </p:sp>
      <p:sp>
        <p:nvSpPr>
          <p:cNvPr id="791" name="Google Shape;791;p40"/>
          <p:cNvSpPr txBox="1"/>
          <p:nvPr/>
        </p:nvSpPr>
        <p:spPr>
          <a:xfrm>
            <a:off x="429114" y="2215479"/>
            <a:ext cx="2140500" cy="1246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lang="en-US" sz="2500">
                <a:solidFill>
                  <a:srgbClr val="262626"/>
                </a:solidFill>
                <a:latin typeface="Calibri"/>
                <a:ea typeface="Calibri"/>
                <a:cs typeface="Calibri"/>
                <a:sym typeface="Calibri"/>
              </a:rPr>
              <a:t>LO QUE LE INDICAN LAS CIFRAS:</a:t>
            </a:r>
            <a:endParaRPr sz="2500">
              <a:solidFill>
                <a:srgbClr val="262626"/>
              </a:solidFill>
              <a:latin typeface="Calibri"/>
              <a:ea typeface="Calibri"/>
              <a:cs typeface="Calibri"/>
              <a:sym typeface="Calibri"/>
            </a:endParaRPr>
          </a:p>
        </p:txBody>
      </p:sp>
      <p:graphicFrame>
        <p:nvGraphicFramePr>
          <p:cNvPr id="792" name="Google Shape;792;p40"/>
          <p:cNvGraphicFramePr/>
          <p:nvPr/>
        </p:nvGraphicFramePr>
        <p:xfrm>
          <a:off x="2638166" y="2113711"/>
          <a:ext cx="3000000" cy="3000000"/>
        </p:xfrm>
        <a:graphic>
          <a:graphicData uri="http://schemas.openxmlformats.org/drawingml/2006/table">
            <a:tbl>
              <a:tblPr bandRow="1" firstRow="1">
                <a:noFill/>
                <a:tableStyleId>{9CFBA429-65F6-406C-9CB1-AB5AF5C1AB29}</a:tableStyleId>
              </a:tblPr>
              <a:tblGrid>
                <a:gridCol w="3064375"/>
                <a:gridCol w="3064375"/>
                <a:gridCol w="3064375"/>
              </a:tblGrid>
              <a:tr h="346025">
                <a:tc>
                  <a:txBody>
                    <a:bodyPr/>
                    <a:lstStyle/>
                    <a:p>
                      <a:pPr indent="0" lvl="0" marL="0" marR="0" rtl="0" algn="l">
                        <a:spcBef>
                          <a:spcPts val="0"/>
                        </a:spcBef>
                        <a:spcAft>
                          <a:spcPts val="0"/>
                        </a:spcAft>
                        <a:buNone/>
                      </a:pPr>
                      <a:r>
                        <a:rPr b="1" i="0" lang="en-US" sz="2000" u="none" cap="none" strike="noStrike">
                          <a:solidFill>
                            <a:schemeClr val="lt1"/>
                          </a:solidFill>
                          <a:highlight>
                            <a:srgbClr val="0289AE"/>
                          </a:highlight>
                          <a:latin typeface="Calibri"/>
                          <a:ea typeface="Calibri"/>
                          <a:cs typeface="Calibri"/>
                          <a:sym typeface="Calibri"/>
                        </a:rPr>
                        <a:t>  Escenario</a:t>
                      </a:r>
                      <a:r>
                        <a:rPr b="1" i="0" lang="en-US" sz="2000" u="none" cap="none" strike="noStrike">
                          <a:solidFill>
                            <a:srgbClr val="0289AE"/>
                          </a:solidFill>
                          <a:highlight>
                            <a:srgbClr val="0289AE"/>
                          </a:highlight>
                          <a:latin typeface="Calibri"/>
                          <a:ea typeface="Calibri"/>
                          <a:cs typeface="Calibri"/>
                          <a:sym typeface="Calibri"/>
                        </a:rPr>
                        <a:t>...</a:t>
                      </a:r>
                      <a:endParaRPr sz="2000" u="none" cap="none" strike="noStrike">
                        <a:solidFill>
                          <a:srgbClr val="0289AE"/>
                        </a:solidFill>
                        <a:highlight>
                          <a:srgbClr val="0289AE"/>
                        </a:highlight>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rgbClr val="262626"/>
                      </a:solidFill>
                      <a:prstDash val="dot"/>
                      <a:round/>
                      <a:headEnd len="sm" w="sm" type="none"/>
                      <a:tailEnd len="sm" w="sm" type="none"/>
                    </a:lnB>
                  </a:tcPr>
                </a:tc>
                <a:tc>
                  <a:txBody>
                    <a:bodyPr/>
                    <a:lstStyle/>
                    <a:p>
                      <a:pPr indent="0" lvl="0" marL="0" marR="0" rtl="0" algn="l">
                        <a:spcBef>
                          <a:spcPts val="0"/>
                        </a:spcBef>
                        <a:spcAft>
                          <a:spcPts val="0"/>
                        </a:spcAft>
                        <a:buNone/>
                      </a:pPr>
                      <a:r>
                        <a:rPr b="1" i="0" lang="en-US" sz="2000" u="none" cap="none" strike="noStrike">
                          <a:solidFill>
                            <a:schemeClr val="lt1"/>
                          </a:solidFill>
                          <a:highlight>
                            <a:srgbClr val="0289AE"/>
                          </a:highlight>
                          <a:latin typeface="Calibri"/>
                          <a:ea typeface="Calibri"/>
                          <a:cs typeface="Calibri"/>
                          <a:sym typeface="Calibri"/>
                        </a:rPr>
                        <a:t>  Qué significa</a:t>
                      </a:r>
                      <a:r>
                        <a:rPr b="1" i="0" lang="en-US" sz="2000" u="none" cap="none" strike="noStrike">
                          <a:solidFill>
                            <a:srgbClr val="0289AE"/>
                          </a:solidFill>
                          <a:highlight>
                            <a:srgbClr val="0289AE"/>
                          </a:highlight>
                          <a:latin typeface="Calibri"/>
                          <a:ea typeface="Calibri"/>
                          <a:cs typeface="Calibri"/>
                          <a:sym typeface="Calibri"/>
                        </a:rPr>
                        <a:t>...</a:t>
                      </a:r>
                      <a:endParaRPr sz="2000" u="none" cap="none" strike="noStrike">
                        <a:solidFill>
                          <a:schemeClr val="lt1"/>
                        </a:solidFill>
                        <a:highlight>
                          <a:srgbClr val="0289AE"/>
                        </a:highlight>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rgbClr val="262626"/>
                      </a:solidFill>
                      <a:prstDash val="dot"/>
                      <a:round/>
                      <a:headEnd len="sm" w="sm" type="none"/>
                      <a:tailEnd len="sm" w="sm" type="none"/>
                    </a:lnB>
                  </a:tcPr>
                </a:tc>
                <a:tc>
                  <a:txBody>
                    <a:bodyPr/>
                    <a:lstStyle/>
                    <a:p>
                      <a:pPr indent="0" lvl="0" marL="0" marR="0" rtl="0" algn="l">
                        <a:spcBef>
                          <a:spcPts val="0"/>
                        </a:spcBef>
                        <a:spcAft>
                          <a:spcPts val="0"/>
                        </a:spcAft>
                        <a:buNone/>
                      </a:pPr>
                      <a:r>
                        <a:rPr b="1" i="0" lang="en-US" sz="2000" u="none" cap="none" strike="noStrike">
                          <a:solidFill>
                            <a:schemeClr val="lt1"/>
                          </a:solidFill>
                          <a:highlight>
                            <a:srgbClr val="0289AE"/>
                          </a:highlight>
                          <a:latin typeface="Calibri"/>
                          <a:ea typeface="Calibri"/>
                          <a:cs typeface="Calibri"/>
                          <a:sym typeface="Calibri"/>
                        </a:rPr>
                        <a:t>  Acción</a:t>
                      </a:r>
                      <a:r>
                        <a:rPr b="1" i="0" lang="en-US" sz="2000" u="none" cap="none" strike="noStrike">
                          <a:solidFill>
                            <a:srgbClr val="0289AE"/>
                          </a:solidFill>
                          <a:highlight>
                            <a:srgbClr val="0289AE"/>
                          </a:highlight>
                          <a:latin typeface="Calibri"/>
                          <a:ea typeface="Calibri"/>
                          <a:cs typeface="Calibri"/>
                          <a:sym typeface="Calibri"/>
                        </a:rPr>
                        <a:t>..</a:t>
                      </a:r>
                      <a:endParaRPr sz="2000" u="none" cap="none" strike="noStrike">
                        <a:solidFill>
                          <a:schemeClr val="lt1"/>
                        </a:solidFill>
                        <a:highlight>
                          <a:srgbClr val="0289AE"/>
                        </a:highlight>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rgbClr val="262626"/>
                      </a:solidFill>
                      <a:prstDash val="dot"/>
                      <a:round/>
                      <a:headEnd len="sm" w="sm" type="none"/>
                      <a:tailEnd len="sm" w="sm" type="none"/>
                    </a:lnB>
                  </a:tcPr>
                </a:tc>
              </a:tr>
              <a:tr h="370850">
                <a:tc>
                  <a:txBody>
                    <a:bodyPr/>
                    <a:lstStyle/>
                    <a:p>
                      <a:pPr indent="0" lvl="0" marL="0" marR="0" rtl="0" algn="l">
                        <a:spcBef>
                          <a:spcPts val="0"/>
                        </a:spcBef>
                        <a:spcAft>
                          <a:spcPts val="0"/>
                        </a:spcAft>
                        <a:buNone/>
                      </a:pPr>
                      <a:r>
                        <a:rPr b="0" i="0" lang="en-US" sz="1800" u="none" cap="none" strike="noStrike">
                          <a:solidFill>
                            <a:srgbClr val="262626"/>
                          </a:solidFill>
                          <a:latin typeface="Calibri"/>
                          <a:ea typeface="Calibri"/>
                          <a:cs typeface="Calibri"/>
                          <a:sym typeface="Calibri"/>
                        </a:rPr>
                        <a:t>Alta ocupación + ADR alto</a:t>
                      </a:r>
                      <a:endParaRPr sz="1800" u="none" cap="none" strike="noStrike">
                        <a:solidFill>
                          <a:srgbClr val="262626"/>
                        </a:solidFill>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None/>
                      </a:pPr>
                      <a:r>
                        <a:rPr b="0" i="0" lang="en-US" sz="1800" u="none" cap="none" strike="noStrike">
                          <a:solidFill>
                            <a:srgbClr val="262626"/>
                          </a:solidFill>
                          <a:latin typeface="Calibri"/>
                          <a:ea typeface="Calibri"/>
                          <a:cs typeface="Calibri"/>
                          <a:sym typeface="Calibri"/>
                        </a:rPr>
                        <a:t>Fuerte demanda</a:t>
                      </a:r>
                      <a:endParaRPr sz="1800" u="none" cap="none" strike="noStrike">
                        <a:solidFill>
                          <a:srgbClr val="262626"/>
                        </a:solidFill>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None/>
                      </a:pPr>
                      <a:r>
                        <a:rPr b="0" i="0" lang="en-US" sz="1800" u="none" cap="none" strike="noStrike">
                          <a:solidFill>
                            <a:srgbClr val="262626"/>
                          </a:solidFill>
                          <a:latin typeface="Calibri"/>
                          <a:ea typeface="Calibri"/>
                          <a:cs typeface="Calibri"/>
                          <a:sym typeface="Calibri"/>
                        </a:rPr>
                        <a:t>Probar un aumento moderado de las tarifas</a:t>
                      </a:r>
                      <a:endParaRPr sz="1800" u="none" cap="none" strike="noStrike">
                        <a:solidFill>
                          <a:srgbClr val="262626"/>
                        </a:solidFill>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r>
              <a:tr h="370850">
                <a:tc>
                  <a:txBody>
                    <a:bodyPr/>
                    <a:lstStyle/>
                    <a:p>
                      <a:pPr indent="0" lvl="0" marL="0" marR="0" rtl="0" algn="l">
                        <a:spcBef>
                          <a:spcPts val="0"/>
                        </a:spcBef>
                        <a:spcAft>
                          <a:spcPts val="0"/>
                        </a:spcAft>
                        <a:buNone/>
                      </a:pPr>
                      <a:r>
                        <a:rPr b="0" i="0" lang="en-US" sz="1800" u="none" cap="none" strike="noStrike">
                          <a:solidFill>
                            <a:srgbClr val="262626"/>
                          </a:solidFill>
                          <a:latin typeface="Calibri"/>
                          <a:ea typeface="Calibri"/>
                          <a:cs typeface="Calibri"/>
                          <a:sym typeface="Calibri"/>
                        </a:rPr>
                        <a:t>Baja ocupación + ADR bajo</a:t>
                      </a:r>
                      <a:endParaRPr sz="1800" u="none" cap="none" strike="noStrike">
                        <a:solidFill>
                          <a:srgbClr val="262626"/>
                        </a:solidFill>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None/>
                      </a:pPr>
                      <a:r>
                        <a:rPr b="0" i="0" lang="en-US" sz="1800" u="none" cap="none" strike="noStrike">
                          <a:solidFill>
                            <a:srgbClr val="262626"/>
                          </a:solidFill>
                          <a:latin typeface="Calibri"/>
                          <a:ea typeface="Calibri"/>
                          <a:cs typeface="Calibri"/>
                          <a:sym typeface="Calibri"/>
                        </a:rPr>
                        <a:t>Demanda débil</a:t>
                      </a:r>
                      <a:endParaRPr sz="1800" u="none" cap="none" strike="noStrike">
                        <a:solidFill>
                          <a:srgbClr val="262626"/>
                        </a:solidFill>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None/>
                      </a:pPr>
                      <a:r>
                        <a:rPr b="0" i="0" lang="en-US" sz="1800" u="none" cap="none" strike="noStrike">
                          <a:solidFill>
                            <a:srgbClr val="262626"/>
                          </a:solidFill>
                          <a:latin typeface="Calibri"/>
                          <a:ea typeface="Calibri"/>
                          <a:cs typeface="Calibri"/>
                          <a:sym typeface="Calibri"/>
                        </a:rPr>
                        <a:t>Ofertas o paquetes específicos</a:t>
                      </a:r>
                      <a:endParaRPr sz="1800" u="none" cap="none" strike="noStrike">
                        <a:solidFill>
                          <a:srgbClr val="262626"/>
                        </a:solidFill>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r>
              <a:tr h="370850">
                <a:tc>
                  <a:txBody>
                    <a:bodyPr/>
                    <a:lstStyle/>
                    <a:p>
                      <a:pPr indent="0" lvl="0" marL="0" marR="0" rtl="0" algn="l">
                        <a:spcBef>
                          <a:spcPts val="0"/>
                        </a:spcBef>
                        <a:spcAft>
                          <a:spcPts val="0"/>
                        </a:spcAft>
                        <a:buNone/>
                      </a:pPr>
                      <a:r>
                        <a:rPr b="0" i="0" lang="en-US" sz="1800" u="none" cap="none" strike="noStrike">
                          <a:solidFill>
                            <a:srgbClr val="262626"/>
                          </a:solidFill>
                          <a:latin typeface="Calibri"/>
                          <a:ea typeface="Calibri"/>
                          <a:cs typeface="Calibri"/>
                          <a:sym typeface="Calibri"/>
                        </a:rPr>
                        <a:t>Alta ocupación + bajo precio medio por habitación</a:t>
                      </a:r>
                      <a:endParaRPr sz="1800" u="none" cap="none" strike="noStrike">
                        <a:solidFill>
                          <a:srgbClr val="262626"/>
                        </a:solidFill>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None/>
                      </a:pPr>
                      <a:r>
                        <a:rPr b="0" i="0" lang="en-US" sz="1800" u="none" cap="none" strike="noStrike">
                          <a:solidFill>
                            <a:srgbClr val="262626"/>
                          </a:solidFill>
                          <a:latin typeface="Calibri"/>
                          <a:ea typeface="Calibri"/>
                          <a:cs typeface="Calibri"/>
                          <a:sym typeface="Calibri"/>
                        </a:rPr>
                        <a:t>Los precios pueden ser demasiado bajos</a:t>
                      </a:r>
                      <a:endParaRPr sz="1800" u="none" cap="none" strike="noStrike">
                        <a:solidFill>
                          <a:srgbClr val="262626"/>
                        </a:solidFill>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None/>
                      </a:pPr>
                      <a:r>
                        <a:rPr b="0" i="0" lang="en-US" sz="1800" u="none" cap="none" strike="noStrike">
                          <a:solidFill>
                            <a:srgbClr val="262626"/>
                          </a:solidFill>
                          <a:latin typeface="Calibri"/>
                          <a:ea typeface="Calibri"/>
                          <a:cs typeface="Calibri"/>
                          <a:sym typeface="Calibri"/>
                        </a:rPr>
                        <a:t>Considerar subir las tarifas</a:t>
                      </a:r>
                      <a:endParaRPr sz="1800" u="none" cap="none" strike="noStrike">
                        <a:solidFill>
                          <a:srgbClr val="262626"/>
                        </a:solidFill>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r>
              <a:tr h="370850">
                <a:tc>
                  <a:txBody>
                    <a:bodyPr/>
                    <a:lstStyle/>
                    <a:p>
                      <a:pPr indent="0" lvl="0" marL="0" marR="0" rtl="0" algn="l">
                        <a:spcBef>
                          <a:spcPts val="0"/>
                        </a:spcBef>
                        <a:spcAft>
                          <a:spcPts val="0"/>
                        </a:spcAft>
                        <a:buNone/>
                      </a:pPr>
                      <a:r>
                        <a:rPr b="0" i="0" lang="en-US" sz="1800" u="none" cap="none" strike="noStrike">
                          <a:solidFill>
                            <a:srgbClr val="262626"/>
                          </a:solidFill>
                          <a:latin typeface="Calibri"/>
                          <a:ea typeface="Calibri"/>
                          <a:cs typeface="Calibri"/>
                          <a:sym typeface="Calibri"/>
                        </a:rPr>
                        <a:t>Baja ocupación + ADR alto</a:t>
                      </a:r>
                      <a:endParaRPr sz="1800" u="none" cap="none" strike="noStrike">
                        <a:solidFill>
                          <a:srgbClr val="262626"/>
                        </a:solidFill>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None/>
                      </a:pPr>
                      <a:r>
                        <a:rPr b="0" i="0" lang="en-US" sz="1800" u="none" cap="none" strike="noStrike">
                          <a:solidFill>
                            <a:srgbClr val="262626"/>
                          </a:solidFill>
                          <a:latin typeface="Calibri"/>
                          <a:ea typeface="Calibri"/>
                          <a:cs typeface="Calibri"/>
                          <a:sym typeface="Calibri"/>
                        </a:rPr>
                        <a:t>Los precios pueden ser demasiado altos</a:t>
                      </a:r>
                      <a:endParaRPr sz="1800" u="none" cap="none" strike="noStrike">
                        <a:solidFill>
                          <a:srgbClr val="262626"/>
                        </a:solidFill>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None/>
                      </a:pPr>
                      <a:r>
                        <a:rPr b="0" i="0" lang="en-US" sz="1800" u="none" cap="none" strike="noStrike">
                          <a:solidFill>
                            <a:srgbClr val="262626"/>
                          </a:solidFill>
                          <a:latin typeface="Calibri"/>
                          <a:ea typeface="Calibri"/>
                          <a:cs typeface="Calibri"/>
                          <a:sym typeface="Calibri"/>
                        </a:rPr>
                        <a:t>Revisar la propuesta de valor</a:t>
                      </a:r>
                      <a:endParaRPr sz="1800" u="none" cap="none" strike="noStrike">
                        <a:solidFill>
                          <a:srgbClr val="262626"/>
                        </a:solidFill>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r>
            </a:tbl>
          </a:graphicData>
        </a:graphic>
      </p:graphicFrame>
      <p:sp>
        <p:nvSpPr>
          <p:cNvPr id="793" name="Google Shape;793;p40"/>
          <p:cNvSpPr/>
          <p:nvPr/>
        </p:nvSpPr>
        <p:spPr>
          <a:xfrm rot="-385725">
            <a:off x="1532227" y="3304220"/>
            <a:ext cx="926188" cy="526547"/>
          </a:xfrm>
          <a:custGeom>
            <a:rect b="b" l="l" r="r" t="t"/>
            <a:pathLst>
              <a:path extrusionOk="0" h="589562" w="1037030">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794" name="Google Shape;794;p40"/>
          <p:cNvPicPr preferRelativeResize="0"/>
          <p:nvPr/>
        </p:nvPicPr>
        <p:blipFill>
          <a:blip r:embed="rId4">
            <a:alphaModFix/>
          </a:blip>
          <a:stretch>
            <a:fillRect/>
          </a:stretch>
        </p:blipFill>
        <p:spPr>
          <a:xfrm>
            <a:off x="8441548" y="0"/>
            <a:ext cx="3750450" cy="2386301"/>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9" name="Shape 799"/>
        <p:cNvGrpSpPr/>
        <p:nvPr/>
      </p:nvGrpSpPr>
      <p:grpSpPr>
        <a:xfrm>
          <a:off x="0" y="0"/>
          <a:ext cx="0" cy="0"/>
          <a:chOff x="0" y="0"/>
          <a:chExt cx="0" cy="0"/>
        </a:xfrm>
      </p:grpSpPr>
      <p:pic>
        <p:nvPicPr>
          <p:cNvPr id="800" name="Google Shape;800;p41"/>
          <p:cNvPicPr preferRelativeResize="0"/>
          <p:nvPr/>
        </p:nvPicPr>
        <p:blipFill rotWithShape="1">
          <a:blip r:embed="rId3">
            <a:alphaModFix/>
          </a:blip>
          <a:srcRect b="0" l="33428" r="37263" t="0"/>
          <a:stretch/>
        </p:blipFill>
        <p:spPr>
          <a:xfrm>
            <a:off x="6096000" y="3204995"/>
            <a:ext cx="3416969" cy="3540572"/>
          </a:xfrm>
          <a:prstGeom prst="rect">
            <a:avLst/>
          </a:prstGeom>
          <a:noFill/>
          <a:ln>
            <a:noFill/>
          </a:ln>
        </p:spPr>
      </p:pic>
      <p:sp>
        <p:nvSpPr>
          <p:cNvPr id="801" name="Google Shape;801;p41"/>
          <p:cNvSpPr txBox="1"/>
          <p:nvPr/>
        </p:nvSpPr>
        <p:spPr>
          <a:xfrm>
            <a:off x="186675" y="418759"/>
            <a:ext cx="92499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000">
                <a:solidFill>
                  <a:srgbClr val="262626"/>
                </a:solidFill>
                <a:latin typeface="Calibri"/>
                <a:ea typeface="Calibri"/>
                <a:cs typeface="Calibri"/>
                <a:sym typeface="Calibri"/>
              </a:rPr>
              <a:t>El uso de indicadores clave de rendimiento (KPI) para la toma de decisiones sobre la dotación de personal</a:t>
            </a:r>
            <a:endParaRPr sz="3000"/>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802" name="Google Shape;802;p41"/>
          <p:cNvCxnSpPr/>
          <p:nvPr/>
        </p:nvCxnSpPr>
        <p:spPr>
          <a:xfrm>
            <a:off x="0" y="1463780"/>
            <a:ext cx="5004000" cy="0"/>
          </a:xfrm>
          <a:prstGeom prst="straightConnector1">
            <a:avLst/>
          </a:prstGeom>
          <a:noFill/>
          <a:ln cap="flat" cmpd="sng" w="34925">
            <a:solidFill>
              <a:srgbClr val="62A844"/>
            </a:solidFill>
            <a:prstDash val="dot"/>
            <a:miter lim="8000"/>
            <a:headEnd len="sm" w="sm" type="none"/>
            <a:tailEnd len="sm" w="sm" type="none"/>
          </a:ln>
        </p:spPr>
      </p:cxnSp>
      <p:sp>
        <p:nvSpPr>
          <p:cNvPr id="803" name="Google Shape;803;p41"/>
          <p:cNvSpPr/>
          <p:nvPr/>
        </p:nvSpPr>
        <p:spPr>
          <a:xfrm flipH="1">
            <a:off x="473199" y="1973404"/>
            <a:ext cx="7033200" cy="3477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200">
                <a:solidFill>
                  <a:srgbClr val="262626"/>
                </a:solidFill>
                <a:latin typeface="Calibri"/>
                <a:ea typeface="Calibri"/>
                <a:cs typeface="Calibri"/>
                <a:sym typeface="Calibri"/>
              </a:rPr>
              <a:t>Relacionar </a:t>
            </a:r>
            <a:r>
              <a:rPr b="1" lang="en-US" sz="2200">
                <a:solidFill>
                  <a:srgbClr val="262626"/>
                </a:solidFill>
                <a:latin typeface="Calibri"/>
                <a:ea typeface="Calibri"/>
                <a:cs typeface="Calibri"/>
                <a:sym typeface="Calibri"/>
              </a:rPr>
              <a:t>las habitaciones vendidas o los comensales </a:t>
            </a:r>
            <a:r>
              <a:rPr lang="en-US" sz="2200">
                <a:solidFill>
                  <a:srgbClr val="262626"/>
                </a:solidFill>
                <a:latin typeface="Calibri"/>
                <a:ea typeface="Calibri"/>
                <a:cs typeface="Calibri"/>
                <a:sym typeface="Calibri"/>
              </a:rPr>
              <a:t>con </a:t>
            </a:r>
            <a:r>
              <a:rPr b="1" lang="en-US" sz="2200">
                <a:solidFill>
                  <a:srgbClr val="262626"/>
                </a:solidFill>
                <a:latin typeface="Calibri"/>
                <a:ea typeface="Calibri"/>
                <a:cs typeface="Calibri"/>
                <a:sym typeface="Calibri"/>
              </a:rPr>
              <a:t>las horas de trabajo </a:t>
            </a:r>
            <a:r>
              <a:rPr lang="en-US" sz="2200">
                <a:solidFill>
                  <a:srgbClr val="262626"/>
                </a:solidFill>
                <a:latin typeface="Calibri"/>
                <a:ea typeface="Calibri"/>
                <a:cs typeface="Calibri"/>
                <a:sym typeface="Calibri"/>
              </a:rPr>
              <a:t>l</a:t>
            </a:r>
            <a:r>
              <a:rPr lang="en-US" sz="2200">
                <a:solidFill>
                  <a:srgbClr val="262626"/>
                </a:solidFill>
                <a:latin typeface="Calibri"/>
                <a:ea typeface="Calibri"/>
                <a:cs typeface="Calibri"/>
                <a:sym typeface="Calibri"/>
              </a:rPr>
              <a:t>e ayuda a evaluar si los niveles de dotación de personal se ajustan a la demanda.</a:t>
            </a:r>
            <a:br>
              <a:rPr lang="en-US" sz="2000">
                <a:solidFill>
                  <a:srgbClr val="262626"/>
                </a:solidFill>
                <a:latin typeface="Calibri"/>
                <a:ea typeface="Calibri"/>
                <a:cs typeface="Calibri"/>
                <a:sym typeface="Calibri"/>
              </a:rPr>
            </a:br>
            <a:endParaRPr sz="2000">
              <a:solidFill>
                <a:srgbClr val="262626"/>
              </a:solidFill>
              <a:latin typeface="Calibri"/>
              <a:ea typeface="Calibri"/>
              <a:cs typeface="Calibri"/>
              <a:sym typeface="Calibri"/>
            </a:endParaRPr>
          </a:p>
          <a:p>
            <a:pPr indent="0" lvl="0" marL="0" marR="0" rtl="0" algn="l">
              <a:spcBef>
                <a:spcPts val="0"/>
              </a:spcBef>
              <a:spcAft>
                <a:spcPts val="0"/>
              </a:spcAft>
              <a:buNone/>
            </a:pPr>
            <a:r>
              <a:t/>
            </a:r>
            <a:endParaRPr sz="20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2000">
                <a:solidFill>
                  <a:srgbClr val="0289AE"/>
                </a:solidFill>
                <a:latin typeface="Calibri"/>
                <a:ea typeface="Calibri"/>
                <a:cs typeface="Calibri"/>
                <a:sym typeface="Calibri"/>
              </a:rPr>
              <a:t>MÉTRICAS CLAVE:</a:t>
            </a:r>
            <a:br>
              <a:rPr b="1" lang="en-US" sz="2000">
                <a:solidFill>
                  <a:srgbClr val="262626"/>
                </a:solidFill>
                <a:latin typeface="Calibri"/>
                <a:ea typeface="Calibri"/>
                <a:cs typeface="Calibri"/>
                <a:sym typeface="Calibri"/>
              </a:rPr>
            </a:br>
            <a:endParaRPr b="1" sz="800">
              <a:solidFill>
                <a:srgbClr val="262626"/>
              </a:solidFill>
              <a:latin typeface="Calibri"/>
              <a:ea typeface="Calibri"/>
              <a:cs typeface="Calibri"/>
              <a:sym typeface="Calibri"/>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Habitaciones vendidas por hora de trabajo </a:t>
            </a:r>
            <a:br>
              <a:rPr b="1" lang="en-US" sz="1800">
                <a:solidFill>
                  <a:srgbClr val="262626"/>
                </a:solidFill>
                <a:latin typeface="Calibri"/>
                <a:ea typeface="Calibri"/>
                <a:cs typeface="Calibri"/>
                <a:sym typeface="Calibri"/>
              </a:rPr>
            </a:br>
            <a:r>
              <a:rPr lang="en-US" sz="1800">
                <a:solidFill>
                  <a:srgbClr val="262626"/>
                </a:solidFill>
                <a:latin typeface="Calibri"/>
                <a:ea typeface="Calibri"/>
                <a:cs typeface="Calibri"/>
                <a:sym typeface="Calibri"/>
              </a:rPr>
              <a:t>= Total de habitaciones vendidas ÷ Total de horas de trabajo</a:t>
            </a:r>
            <a:br>
              <a:rPr lang="en-US" sz="1800">
                <a:solidFill>
                  <a:srgbClr val="262626"/>
                </a:solidFill>
                <a:latin typeface="Calibri"/>
                <a:ea typeface="Calibri"/>
                <a:cs typeface="Calibri"/>
                <a:sym typeface="Calibri"/>
              </a:rPr>
            </a:br>
            <a:r>
              <a:rPr i="1" lang="en-US" sz="1800">
                <a:solidFill>
                  <a:srgbClr val="262626"/>
                </a:solidFill>
                <a:latin typeface="Calibri"/>
                <a:ea typeface="Calibri"/>
                <a:cs typeface="Calibri"/>
                <a:sym typeface="Calibri"/>
              </a:rPr>
              <a:t>¿Qué nivel de productividad tiene su equipo?</a:t>
            </a:r>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Porcentaje de costes de personal</a:t>
            </a:r>
            <a:r>
              <a:rPr lang="en-US" sz="1800">
                <a:solidFill>
                  <a:srgbClr val="262626"/>
                </a:solidFill>
                <a:latin typeface="Calibri"/>
                <a:ea typeface="Calibri"/>
                <a:cs typeface="Calibri"/>
                <a:sym typeface="Calibri"/>
              </a:rPr>
              <a:t> </a:t>
            </a:r>
            <a:br>
              <a:rPr lang="en-US" sz="1800">
                <a:solidFill>
                  <a:srgbClr val="262626"/>
                </a:solidFill>
                <a:latin typeface="Calibri"/>
                <a:ea typeface="Calibri"/>
                <a:cs typeface="Calibri"/>
                <a:sym typeface="Calibri"/>
              </a:rPr>
            </a:br>
            <a:r>
              <a:rPr lang="en-US" sz="1800">
                <a:solidFill>
                  <a:srgbClr val="262626"/>
                </a:solidFill>
                <a:latin typeface="Calibri"/>
                <a:ea typeface="Calibri"/>
                <a:cs typeface="Calibri"/>
                <a:sym typeface="Calibri"/>
              </a:rPr>
              <a:t>= Costes totales de personal ÷ Ventas totales × 100</a:t>
            </a:r>
            <a:br>
              <a:rPr lang="en-US" sz="1800">
                <a:solidFill>
                  <a:srgbClr val="262626"/>
                </a:solidFill>
                <a:latin typeface="Calibri"/>
                <a:ea typeface="Calibri"/>
                <a:cs typeface="Calibri"/>
                <a:sym typeface="Calibri"/>
              </a:rPr>
            </a:br>
            <a:r>
              <a:rPr i="1" lang="en-US" sz="1800">
                <a:solidFill>
                  <a:srgbClr val="262626"/>
                </a:solidFill>
                <a:latin typeface="Calibri"/>
                <a:ea typeface="Calibri"/>
                <a:cs typeface="Calibri"/>
                <a:sym typeface="Calibri"/>
              </a:rPr>
              <a:t>¿Qué porcentaje de los ingresos se destina a salarios?</a:t>
            </a:r>
            <a:endParaRPr sz="1800">
              <a:solidFill>
                <a:srgbClr val="262626"/>
              </a:solidFill>
              <a:latin typeface="Calibri"/>
              <a:ea typeface="Calibri"/>
              <a:cs typeface="Calibri"/>
              <a:sym typeface="Calibri"/>
            </a:endParaRPr>
          </a:p>
        </p:txBody>
      </p:sp>
      <p:pic>
        <p:nvPicPr>
          <p:cNvPr id="804" name="Google Shape;804;p41"/>
          <p:cNvPicPr preferRelativeResize="0"/>
          <p:nvPr/>
        </p:nvPicPr>
        <p:blipFill>
          <a:blip r:embed="rId4">
            <a:alphaModFix/>
          </a:blip>
          <a:stretch>
            <a:fillRect/>
          </a:stretch>
        </p:blipFill>
        <p:spPr>
          <a:xfrm>
            <a:off x="6971025" y="152400"/>
            <a:ext cx="5068575" cy="3224974"/>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9" name="Shape 809"/>
        <p:cNvGrpSpPr/>
        <p:nvPr/>
      </p:nvGrpSpPr>
      <p:grpSpPr>
        <a:xfrm>
          <a:off x="0" y="0"/>
          <a:ext cx="0" cy="0"/>
          <a:chOff x="0" y="0"/>
          <a:chExt cx="0" cy="0"/>
        </a:xfrm>
      </p:grpSpPr>
      <p:pic>
        <p:nvPicPr>
          <p:cNvPr id="810" name="Google Shape;810;p42"/>
          <p:cNvPicPr preferRelativeResize="0"/>
          <p:nvPr/>
        </p:nvPicPr>
        <p:blipFill>
          <a:blip r:embed="rId3">
            <a:alphaModFix/>
          </a:blip>
          <a:stretch>
            <a:fillRect/>
          </a:stretch>
        </p:blipFill>
        <p:spPr>
          <a:xfrm>
            <a:off x="6041371" y="0"/>
            <a:ext cx="6150626" cy="3913425"/>
          </a:xfrm>
          <a:prstGeom prst="rect">
            <a:avLst/>
          </a:prstGeom>
          <a:noFill/>
          <a:ln>
            <a:noFill/>
          </a:ln>
        </p:spPr>
      </p:pic>
      <p:pic>
        <p:nvPicPr>
          <p:cNvPr id="811" name="Google Shape;811;p42"/>
          <p:cNvPicPr preferRelativeResize="0"/>
          <p:nvPr/>
        </p:nvPicPr>
        <p:blipFill>
          <a:blip r:embed="rId4">
            <a:alphaModFix/>
          </a:blip>
          <a:stretch>
            <a:fillRect/>
          </a:stretch>
        </p:blipFill>
        <p:spPr>
          <a:xfrm>
            <a:off x="-67300" y="3657600"/>
            <a:ext cx="12192000" cy="3200400"/>
          </a:xfrm>
          <a:prstGeom prst="rect">
            <a:avLst/>
          </a:prstGeom>
          <a:noFill/>
          <a:ln>
            <a:noFill/>
          </a:ln>
        </p:spPr>
      </p:pic>
      <p:sp>
        <p:nvSpPr>
          <p:cNvPr id="812" name="Google Shape;812;p42"/>
          <p:cNvSpPr txBox="1"/>
          <p:nvPr/>
        </p:nvSpPr>
        <p:spPr>
          <a:xfrm>
            <a:off x="219399" y="149907"/>
            <a:ext cx="62229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2400">
                <a:solidFill>
                  <a:srgbClr val="262626"/>
                </a:solidFill>
                <a:latin typeface="Calibri"/>
                <a:ea typeface="Calibri"/>
                <a:cs typeface="Calibri"/>
                <a:sym typeface="Calibri"/>
              </a:rPr>
              <a:t>El uso de indicadores clave de rendimiento (KPI) en las decisiones de dotación de personal</a:t>
            </a:r>
            <a:endParaRPr sz="400"/>
          </a:p>
          <a:p>
            <a:pPr indent="0" lvl="0" marL="0" marR="0" rtl="0" algn="l">
              <a:lnSpc>
                <a:spcPct val="103529"/>
              </a:lnSpc>
              <a:spcBef>
                <a:spcPts val="0"/>
              </a:spcBef>
              <a:spcAft>
                <a:spcPts val="0"/>
              </a:spcAft>
              <a:buClr>
                <a:schemeClr val="dk1"/>
              </a:buClr>
              <a:buSzPts val="3400"/>
              <a:buFont typeface="Arial"/>
              <a:buNone/>
            </a:pPr>
            <a:r>
              <a:t/>
            </a:r>
            <a:endParaRPr b="1" sz="2400">
              <a:solidFill>
                <a:srgbClr val="262626"/>
              </a:solidFill>
              <a:latin typeface="Calibri"/>
              <a:ea typeface="Calibri"/>
              <a:cs typeface="Calibri"/>
              <a:sym typeface="Calibri"/>
            </a:endParaRPr>
          </a:p>
        </p:txBody>
      </p:sp>
      <p:cxnSp>
        <p:nvCxnSpPr>
          <p:cNvPr id="813" name="Google Shape;813;p42"/>
          <p:cNvCxnSpPr/>
          <p:nvPr/>
        </p:nvCxnSpPr>
        <p:spPr>
          <a:xfrm>
            <a:off x="0" y="1048491"/>
            <a:ext cx="6804212" cy="0"/>
          </a:xfrm>
          <a:prstGeom prst="straightConnector1">
            <a:avLst/>
          </a:prstGeom>
          <a:noFill/>
          <a:ln cap="flat" cmpd="sng" w="34925">
            <a:solidFill>
              <a:srgbClr val="62A844"/>
            </a:solidFill>
            <a:prstDash val="dot"/>
            <a:miter lim="8000"/>
            <a:headEnd len="sm" w="sm" type="none"/>
            <a:tailEnd len="sm" w="sm" type="none"/>
          </a:ln>
        </p:spPr>
      </p:cxnSp>
      <p:grpSp>
        <p:nvGrpSpPr>
          <p:cNvPr id="814" name="Google Shape;814;p42"/>
          <p:cNvGrpSpPr/>
          <p:nvPr/>
        </p:nvGrpSpPr>
        <p:grpSpPr>
          <a:xfrm>
            <a:off x="982442" y="5078708"/>
            <a:ext cx="1198372" cy="1197197"/>
            <a:chOff x="10376768" y="2334933"/>
            <a:chExt cx="920484" cy="919581"/>
          </a:xfrm>
        </p:grpSpPr>
        <p:sp>
          <p:nvSpPr>
            <p:cNvPr id="815" name="Google Shape;815;p42"/>
            <p:cNvSpPr/>
            <p:nvPr/>
          </p:nvSpPr>
          <p:spPr>
            <a:xfrm>
              <a:off x="11043419" y="2944675"/>
              <a:ext cx="88525" cy="88525"/>
            </a:xfrm>
            <a:custGeom>
              <a:rect b="b" l="l" r="r" t="t"/>
              <a:pathLst>
                <a:path extrusionOk="0" h="88525" w="88525">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16" name="Google Shape;816;p42"/>
            <p:cNvSpPr/>
            <p:nvPr/>
          </p:nvSpPr>
          <p:spPr>
            <a:xfrm>
              <a:off x="10376768" y="2334933"/>
              <a:ext cx="920484" cy="919581"/>
            </a:xfrm>
            <a:custGeom>
              <a:rect b="b" l="l" r="r" t="t"/>
              <a:pathLst>
                <a:path extrusionOk="0" h="919581" w="920484">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817" name="Google Shape;817;p42"/>
          <p:cNvSpPr/>
          <p:nvPr/>
        </p:nvSpPr>
        <p:spPr>
          <a:xfrm>
            <a:off x="4076587" y="4706471"/>
            <a:ext cx="7623090" cy="1898273"/>
          </a:xfrm>
          <a:prstGeom prst="roundRect">
            <a:avLst>
              <a:gd fmla="val 8566" name="adj"/>
            </a:avLst>
          </a:prstGeom>
          <a:solidFill>
            <a:schemeClr val="lt1"/>
          </a:solid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18" name="Google Shape;818;p42"/>
          <p:cNvSpPr/>
          <p:nvPr/>
        </p:nvSpPr>
        <p:spPr>
          <a:xfrm flipH="1">
            <a:off x="4196568" y="4511875"/>
            <a:ext cx="7546800" cy="2092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lt1"/>
                </a:solidFill>
                <a:highlight>
                  <a:srgbClr val="0289AE"/>
                </a:highlight>
                <a:latin typeface="Calibri"/>
                <a:ea typeface="Calibri"/>
                <a:cs typeface="Calibri"/>
                <a:sym typeface="Calibri"/>
              </a:rPr>
              <a:t>  ACTIVIDAD</a:t>
            </a:r>
            <a:r>
              <a:rPr b="1" lang="en-US" sz="2400">
                <a:solidFill>
                  <a:srgbClr val="0289AE"/>
                </a:solidFill>
                <a:highlight>
                  <a:srgbClr val="0289AE"/>
                </a:highlight>
                <a:latin typeface="Calibri"/>
                <a:ea typeface="Calibri"/>
                <a:cs typeface="Calibri"/>
                <a:sym typeface="Calibri"/>
              </a:rPr>
              <a:t>...:</a:t>
            </a:r>
            <a:endParaRPr/>
          </a:p>
          <a:p>
            <a:pPr indent="0" lvl="0" marL="0" marR="0" rtl="0" algn="l">
              <a:spcBef>
                <a:spcPts val="0"/>
              </a:spcBef>
              <a:spcAft>
                <a:spcPts val="0"/>
              </a:spcAft>
              <a:buNone/>
            </a:pPr>
            <a:r>
              <a:t/>
            </a:r>
            <a:endParaRPr sz="800">
              <a:solidFill>
                <a:schemeClr val="dk1"/>
              </a:solidFill>
              <a:latin typeface="Calibri"/>
              <a:ea typeface="Calibri"/>
              <a:cs typeface="Calibri"/>
              <a:sym typeface="Calibri"/>
            </a:endParaRPr>
          </a:p>
          <a:p>
            <a:pPr indent="-457200" lvl="0" marL="457200" marR="0" rtl="0" algn="l">
              <a:spcBef>
                <a:spcPts val="0"/>
              </a:spcBef>
              <a:spcAft>
                <a:spcPts val="0"/>
              </a:spcAft>
              <a:buClr>
                <a:srgbClr val="62A844"/>
              </a:buClr>
              <a:buSzPts val="2000"/>
              <a:buFont typeface="Calibri"/>
              <a:buAutoNum type="arabicPeriod"/>
            </a:pPr>
            <a:r>
              <a:rPr lang="en-US" sz="2000">
                <a:solidFill>
                  <a:srgbClr val="262626"/>
                </a:solidFill>
                <a:latin typeface="Calibri"/>
                <a:ea typeface="Calibri"/>
                <a:cs typeface="Calibri"/>
                <a:sym typeface="Calibri"/>
              </a:rPr>
              <a:t>Calcular </a:t>
            </a:r>
            <a:r>
              <a:rPr b="1" lang="en-US" sz="2000">
                <a:solidFill>
                  <a:srgbClr val="262626"/>
                </a:solidFill>
                <a:latin typeface="Calibri"/>
                <a:ea typeface="Calibri"/>
                <a:cs typeface="Calibri"/>
                <a:sym typeface="Calibri"/>
              </a:rPr>
              <a:t>las habitaciones vendidas por hora de trabajo </a:t>
            </a:r>
            <a:r>
              <a:rPr lang="en-US" sz="2000">
                <a:solidFill>
                  <a:srgbClr val="262626"/>
                </a:solidFill>
                <a:latin typeface="Calibri"/>
                <a:ea typeface="Calibri"/>
                <a:cs typeface="Calibri"/>
                <a:sym typeface="Calibri"/>
              </a:rPr>
              <a:t>para cada día</a:t>
            </a:r>
            <a:endParaRPr/>
          </a:p>
          <a:p>
            <a:pPr indent="-457200" lvl="0" marL="457200" marR="0" rtl="0" algn="l">
              <a:spcBef>
                <a:spcPts val="0"/>
              </a:spcBef>
              <a:spcAft>
                <a:spcPts val="0"/>
              </a:spcAft>
              <a:buClr>
                <a:srgbClr val="62A844"/>
              </a:buClr>
              <a:buSzPts val="2000"/>
              <a:buFont typeface="Calibri"/>
              <a:buAutoNum type="arabicPeriod"/>
            </a:pPr>
            <a:r>
              <a:rPr lang="en-US" sz="2000">
                <a:solidFill>
                  <a:srgbClr val="262626"/>
                </a:solidFill>
                <a:latin typeface="Calibri"/>
                <a:ea typeface="Calibri"/>
                <a:cs typeface="Calibri"/>
                <a:sym typeface="Calibri"/>
              </a:rPr>
              <a:t>Identificar </a:t>
            </a:r>
            <a:r>
              <a:rPr b="1" lang="en-US" sz="2000">
                <a:solidFill>
                  <a:srgbClr val="262626"/>
                </a:solidFill>
                <a:latin typeface="Calibri"/>
                <a:ea typeface="Calibri"/>
                <a:cs typeface="Calibri"/>
                <a:sym typeface="Calibri"/>
              </a:rPr>
              <a:t>un día </a:t>
            </a:r>
            <a:r>
              <a:rPr lang="en-US" sz="2000">
                <a:solidFill>
                  <a:srgbClr val="262626"/>
                </a:solidFill>
                <a:latin typeface="Calibri"/>
                <a:ea typeface="Calibri"/>
                <a:cs typeface="Calibri"/>
                <a:sym typeface="Calibri"/>
              </a:rPr>
              <a:t>en el que parezca haber exceso de personal</a:t>
            </a:r>
            <a:endParaRPr/>
          </a:p>
          <a:p>
            <a:pPr indent="-457200" lvl="0" marL="457200" marR="0" rtl="0" algn="l">
              <a:spcBef>
                <a:spcPts val="0"/>
              </a:spcBef>
              <a:spcAft>
                <a:spcPts val="0"/>
              </a:spcAft>
              <a:buClr>
                <a:srgbClr val="62A844"/>
              </a:buClr>
              <a:buSzPts val="2000"/>
              <a:buFont typeface="Calibri"/>
              <a:buAutoNum type="arabicPeriod"/>
            </a:pPr>
            <a:r>
              <a:rPr lang="en-US" sz="2000">
                <a:solidFill>
                  <a:srgbClr val="262626"/>
                </a:solidFill>
                <a:latin typeface="Calibri"/>
                <a:ea typeface="Calibri"/>
                <a:cs typeface="Calibri"/>
                <a:sym typeface="Calibri"/>
              </a:rPr>
              <a:t>Identificar </a:t>
            </a:r>
            <a:r>
              <a:rPr b="1" lang="en-US" sz="2000">
                <a:solidFill>
                  <a:srgbClr val="262626"/>
                </a:solidFill>
                <a:latin typeface="Calibri"/>
                <a:ea typeface="Calibri"/>
                <a:cs typeface="Calibri"/>
                <a:sym typeface="Calibri"/>
              </a:rPr>
              <a:t>un día </a:t>
            </a:r>
            <a:r>
              <a:rPr lang="en-US" sz="2000">
                <a:solidFill>
                  <a:srgbClr val="262626"/>
                </a:solidFill>
                <a:latin typeface="Calibri"/>
                <a:ea typeface="Calibri"/>
                <a:cs typeface="Calibri"/>
                <a:sym typeface="Calibri"/>
              </a:rPr>
              <a:t>en el que parezca que hay falta de personal</a:t>
            </a:r>
            <a:endParaRPr/>
          </a:p>
          <a:p>
            <a:pPr indent="-457200" lvl="0" marL="457200" marR="0" rtl="0" algn="l">
              <a:spcBef>
                <a:spcPts val="0"/>
              </a:spcBef>
              <a:spcAft>
                <a:spcPts val="0"/>
              </a:spcAft>
              <a:buClr>
                <a:srgbClr val="62A844"/>
              </a:buClr>
              <a:buSzPts val="2000"/>
              <a:buFont typeface="Calibri"/>
              <a:buAutoNum type="arabicPeriod"/>
            </a:pPr>
            <a:r>
              <a:rPr lang="en-US" sz="2000">
                <a:solidFill>
                  <a:srgbClr val="262626"/>
                </a:solidFill>
                <a:latin typeface="Calibri"/>
                <a:ea typeface="Calibri"/>
                <a:cs typeface="Calibri"/>
                <a:sym typeface="Calibri"/>
              </a:rPr>
              <a:t>Redactar </a:t>
            </a:r>
            <a:r>
              <a:rPr b="1" lang="en-US" sz="2000">
                <a:solidFill>
                  <a:srgbClr val="262626"/>
                </a:solidFill>
                <a:latin typeface="Calibri"/>
                <a:ea typeface="Calibri"/>
                <a:cs typeface="Calibri"/>
                <a:sym typeface="Calibri"/>
              </a:rPr>
              <a:t>una propuesta de ajuste del turno </a:t>
            </a:r>
            <a:r>
              <a:rPr lang="en-US" sz="2000">
                <a:solidFill>
                  <a:srgbClr val="262626"/>
                </a:solidFill>
                <a:latin typeface="Calibri"/>
                <a:ea typeface="Calibri"/>
                <a:cs typeface="Calibri"/>
                <a:sym typeface="Calibri"/>
              </a:rPr>
              <a:t>(</a:t>
            </a:r>
            <a:r>
              <a:rPr i="1" lang="en-US" sz="2000">
                <a:solidFill>
                  <a:srgbClr val="262626"/>
                </a:solidFill>
                <a:latin typeface="Calibri"/>
                <a:ea typeface="Calibri"/>
                <a:cs typeface="Calibri"/>
                <a:sym typeface="Calibri"/>
              </a:rPr>
              <a:t>HospitalityNet, 2022)</a:t>
            </a:r>
            <a:endParaRPr sz="2000">
              <a:solidFill>
                <a:srgbClr val="262626"/>
              </a:solidFill>
              <a:latin typeface="Calibri"/>
              <a:ea typeface="Calibri"/>
              <a:cs typeface="Calibri"/>
              <a:sym typeface="Calibri"/>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p:txBody>
      </p:sp>
      <p:graphicFrame>
        <p:nvGraphicFramePr>
          <p:cNvPr id="819" name="Google Shape;819;p42"/>
          <p:cNvGraphicFramePr/>
          <p:nvPr/>
        </p:nvGraphicFramePr>
        <p:xfrm>
          <a:off x="496681" y="1125163"/>
          <a:ext cx="3000000" cy="3000000"/>
        </p:xfrm>
        <a:graphic>
          <a:graphicData uri="http://schemas.openxmlformats.org/drawingml/2006/table">
            <a:tbl>
              <a:tblPr bandRow="1" firstRow="1">
                <a:noFill/>
                <a:tableStyleId>{9CFBA429-65F6-406C-9CB1-AB5AF5C1AB29}</a:tableStyleId>
              </a:tblPr>
              <a:tblGrid>
                <a:gridCol w="2963125"/>
                <a:gridCol w="2963125"/>
                <a:gridCol w="2963125"/>
              </a:tblGrid>
              <a:tr h="395625">
                <a:tc>
                  <a:txBody>
                    <a:bodyPr/>
                    <a:lstStyle/>
                    <a:p>
                      <a:pPr indent="0" lvl="0" marL="0" marR="0" rtl="0" algn="l">
                        <a:spcBef>
                          <a:spcPts val="0"/>
                        </a:spcBef>
                        <a:spcAft>
                          <a:spcPts val="0"/>
                        </a:spcAft>
                        <a:buNone/>
                      </a:pPr>
                      <a:r>
                        <a:rPr lang="en-US" sz="2000" u="none" cap="none" strike="noStrike">
                          <a:solidFill>
                            <a:schemeClr val="lt1"/>
                          </a:solidFill>
                          <a:highlight>
                            <a:srgbClr val="0289AE"/>
                          </a:highlight>
                        </a:rPr>
                        <a:t>  Día</a:t>
                      </a:r>
                      <a:r>
                        <a:rPr lang="en-US" sz="2000" u="none" cap="none" strike="noStrike">
                          <a:solidFill>
                            <a:srgbClr val="0289AE"/>
                          </a:solidFill>
                          <a:highlight>
                            <a:srgbClr val="0289AE"/>
                          </a:highlight>
                        </a:rPr>
                        <a:t>...</a:t>
                      </a:r>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rgbClr val="262626"/>
                      </a:solidFill>
                      <a:prstDash val="dot"/>
                      <a:round/>
                      <a:headEnd len="sm" w="sm" type="none"/>
                      <a:tailEnd len="sm" w="sm" type="none"/>
                    </a:lnB>
                  </a:tcPr>
                </a:tc>
                <a:tc>
                  <a:txBody>
                    <a:bodyPr/>
                    <a:lstStyle/>
                    <a:p>
                      <a:pPr indent="0" lvl="0" marL="0" marR="0" rtl="0" algn="l">
                        <a:spcBef>
                          <a:spcPts val="0"/>
                        </a:spcBef>
                        <a:spcAft>
                          <a:spcPts val="0"/>
                        </a:spcAft>
                        <a:buNone/>
                      </a:pPr>
                      <a:r>
                        <a:rPr b="1" i="0" lang="en-US" sz="2000" u="none" cap="none" strike="noStrike">
                          <a:solidFill>
                            <a:schemeClr val="lt1"/>
                          </a:solidFill>
                          <a:highlight>
                            <a:srgbClr val="0289AE"/>
                          </a:highlight>
                          <a:latin typeface="Calibri"/>
                          <a:ea typeface="Calibri"/>
                          <a:cs typeface="Calibri"/>
                          <a:sym typeface="Calibri"/>
                        </a:rPr>
                        <a:t>  Habitaciones vendidas</a:t>
                      </a:r>
                      <a:r>
                        <a:rPr lang="en-US" sz="2000" u="none" cap="none" strike="noStrike">
                          <a:solidFill>
                            <a:srgbClr val="0289AE"/>
                          </a:solidFill>
                          <a:highlight>
                            <a:srgbClr val="0289AE"/>
                          </a:highlight>
                        </a:rPr>
                        <a:t>...</a:t>
                      </a:r>
                      <a:endParaRPr sz="2000" u="none" cap="none" strike="noStrike">
                        <a:solidFill>
                          <a:schemeClr val="lt1"/>
                        </a:solidFill>
                        <a:highlight>
                          <a:srgbClr val="0289AE"/>
                        </a:highlight>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rgbClr val="262626"/>
                      </a:solidFill>
                      <a:prstDash val="dot"/>
                      <a:round/>
                      <a:headEnd len="sm" w="sm" type="none"/>
                      <a:tailEnd len="sm" w="sm" type="none"/>
                    </a:lnB>
                  </a:tcPr>
                </a:tc>
                <a:tc>
                  <a:txBody>
                    <a:bodyPr/>
                    <a:lstStyle/>
                    <a:p>
                      <a:pPr indent="0" lvl="0" marL="0" marR="0" rtl="0" algn="l">
                        <a:spcBef>
                          <a:spcPts val="0"/>
                        </a:spcBef>
                        <a:spcAft>
                          <a:spcPts val="0"/>
                        </a:spcAft>
                        <a:buNone/>
                      </a:pPr>
                      <a:r>
                        <a:rPr b="1" i="0" lang="en-US" sz="2000" u="none" cap="none" strike="noStrike">
                          <a:solidFill>
                            <a:schemeClr val="lt1"/>
                          </a:solidFill>
                          <a:highlight>
                            <a:srgbClr val="0289AE"/>
                          </a:highlight>
                          <a:latin typeface="Calibri"/>
                          <a:ea typeface="Calibri"/>
                          <a:cs typeface="Calibri"/>
                          <a:sym typeface="Calibri"/>
                        </a:rPr>
                        <a:t>  Horas de trabajo</a:t>
                      </a:r>
                      <a:r>
                        <a:rPr lang="en-US" sz="2000" u="none" cap="none" strike="noStrike">
                          <a:solidFill>
                            <a:srgbClr val="0289AE"/>
                          </a:solidFill>
                          <a:highlight>
                            <a:srgbClr val="0289AE"/>
                          </a:highlight>
                        </a:rPr>
                        <a:t>...</a:t>
                      </a:r>
                      <a:endParaRPr sz="2000" u="none" cap="none" strike="noStrike">
                        <a:solidFill>
                          <a:schemeClr val="lt1"/>
                        </a:solidFill>
                        <a:highlight>
                          <a:srgbClr val="0289AE"/>
                        </a:highlight>
                      </a:endParaRPr>
                    </a:p>
                  </a:txBody>
                  <a:tcPr marT="0" marB="0" marR="0" marL="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rgbClr val="262626"/>
                      </a:solidFill>
                      <a:prstDash val="dot"/>
                      <a:round/>
                      <a:headEnd len="sm" w="sm" type="none"/>
                      <a:tailEnd len="sm" w="sm" type="none"/>
                    </a:lnB>
                  </a:tcPr>
                </a:tc>
              </a:tr>
              <a:tr h="367200">
                <a:tc>
                  <a:txBody>
                    <a:bodyPr/>
                    <a:lstStyle/>
                    <a:p>
                      <a:pPr indent="0" lvl="0" marL="0" marR="0" rtl="0" algn="l">
                        <a:spcBef>
                          <a:spcPts val="0"/>
                        </a:spcBef>
                        <a:spcAft>
                          <a:spcPts val="0"/>
                        </a:spcAft>
                        <a:buNone/>
                      </a:pPr>
                      <a:r>
                        <a:rPr lang="en-US" sz="1800" u="none" cap="none" strike="noStrike">
                          <a:solidFill>
                            <a:srgbClr val="262626"/>
                          </a:solidFill>
                        </a:rPr>
                        <a:t>Lunes</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None/>
                      </a:pPr>
                      <a:r>
                        <a:rPr lang="en-US" sz="1800" u="none" cap="none" strike="noStrike">
                          <a:solidFill>
                            <a:srgbClr val="262626"/>
                          </a:solidFill>
                        </a:rPr>
                        <a:t>35</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None/>
                      </a:pPr>
                      <a:r>
                        <a:rPr lang="en-US" sz="1800" u="none" cap="none" strike="noStrike">
                          <a:solidFill>
                            <a:srgbClr val="262626"/>
                          </a:solidFill>
                        </a:rPr>
                        <a:t>40</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r>
              <a:tr h="367200">
                <a:tc>
                  <a:txBody>
                    <a:bodyPr/>
                    <a:lstStyle/>
                    <a:p>
                      <a:pPr indent="0" lvl="0" marL="0" marR="0" rtl="0" algn="l">
                        <a:spcBef>
                          <a:spcPts val="0"/>
                        </a:spcBef>
                        <a:spcAft>
                          <a:spcPts val="0"/>
                        </a:spcAft>
                        <a:buNone/>
                      </a:pPr>
                      <a:r>
                        <a:rPr lang="en-US" sz="1800" u="none" cap="none" strike="noStrike">
                          <a:solidFill>
                            <a:srgbClr val="262626"/>
                          </a:solidFill>
                        </a:rPr>
                        <a:t>Martes</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None/>
                      </a:pPr>
                      <a:r>
                        <a:rPr lang="en-US" sz="1800" u="none" cap="none" strike="noStrike">
                          <a:solidFill>
                            <a:srgbClr val="262626"/>
                          </a:solidFill>
                        </a:rPr>
                        <a:t>32</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None/>
                      </a:pPr>
                      <a:r>
                        <a:rPr lang="en-US" sz="1800" u="none" cap="none" strike="noStrike">
                          <a:solidFill>
                            <a:srgbClr val="262626"/>
                          </a:solidFill>
                        </a:rPr>
                        <a:t>38</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r>
              <a:tr h="367200">
                <a:tc>
                  <a:txBody>
                    <a:bodyPr/>
                    <a:lstStyle/>
                    <a:p>
                      <a:pPr indent="0" lvl="0" marL="0" marR="0" rtl="0" algn="l">
                        <a:spcBef>
                          <a:spcPts val="0"/>
                        </a:spcBef>
                        <a:spcAft>
                          <a:spcPts val="0"/>
                        </a:spcAft>
                        <a:buNone/>
                      </a:pPr>
                      <a:r>
                        <a:rPr lang="en-US" sz="1800" u="none" cap="none" strike="noStrike">
                          <a:solidFill>
                            <a:srgbClr val="262626"/>
                          </a:solidFill>
                        </a:rPr>
                        <a:t>Miércoles</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None/>
                      </a:pPr>
                      <a:r>
                        <a:rPr lang="en-US" sz="1800" u="none" cap="none" strike="noStrike">
                          <a:solidFill>
                            <a:srgbClr val="262626"/>
                          </a:solidFill>
                        </a:rPr>
                        <a:t>38</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None/>
                      </a:pPr>
                      <a:r>
                        <a:rPr lang="en-US" sz="1800" u="none" cap="none" strike="noStrike">
                          <a:solidFill>
                            <a:srgbClr val="262626"/>
                          </a:solidFill>
                        </a:rPr>
                        <a:t>42</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r>
              <a:tr h="367200">
                <a:tc>
                  <a:txBody>
                    <a:bodyPr/>
                    <a:lstStyle/>
                    <a:p>
                      <a:pPr indent="0" lvl="0" marL="0" marR="0" rtl="0" algn="l">
                        <a:spcBef>
                          <a:spcPts val="0"/>
                        </a:spcBef>
                        <a:spcAft>
                          <a:spcPts val="0"/>
                        </a:spcAft>
                        <a:buNone/>
                      </a:pPr>
                      <a:r>
                        <a:rPr lang="en-US" sz="1800" u="none" cap="none" strike="noStrike">
                          <a:solidFill>
                            <a:srgbClr val="262626"/>
                          </a:solidFill>
                        </a:rPr>
                        <a:t>Jueves</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None/>
                      </a:pPr>
                      <a:r>
                        <a:rPr lang="en-US" sz="1800" u="none" cap="none" strike="noStrike">
                          <a:solidFill>
                            <a:srgbClr val="262626"/>
                          </a:solidFill>
                        </a:rPr>
                        <a:t>42</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None/>
                      </a:pPr>
                      <a:r>
                        <a:rPr lang="en-US" sz="1800" u="none" cap="none" strike="noStrike">
                          <a:solidFill>
                            <a:srgbClr val="262626"/>
                          </a:solidFill>
                        </a:rPr>
                        <a:t>44</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r>
              <a:tr h="367200">
                <a:tc>
                  <a:txBody>
                    <a:bodyPr/>
                    <a:lstStyle/>
                    <a:p>
                      <a:pPr indent="0" lvl="0" marL="0" marR="0" rtl="0" algn="l">
                        <a:spcBef>
                          <a:spcPts val="0"/>
                        </a:spcBef>
                        <a:spcAft>
                          <a:spcPts val="0"/>
                        </a:spcAft>
                        <a:buNone/>
                      </a:pPr>
                      <a:r>
                        <a:rPr lang="en-US" sz="1800" u="none" cap="none" strike="noStrike">
                          <a:solidFill>
                            <a:srgbClr val="262626"/>
                          </a:solidFill>
                        </a:rPr>
                        <a:t>Viernes</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None/>
                      </a:pPr>
                      <a:r>
                        <a:rPr lang="en-US" sz="1800" u="none" cap="none" strike="noStrike">
                          <a:solidFill>
                            <a:srgbClr val="262626"/>
                          </a:solidFill>
                        </a:rPr>
                        <a:t>48</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None/>
                      </a:pPr>
                      <a:r>
                        <a:rPr lang="en-US" sz="1800" u="none" cap="none" strike="noStrike">
                          <a:solidFill>
                            <a:srgbClr val="262626"/>
                          </a:solidFill>
                        </a:rPr>
                        <a:t>50</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r>
              <a:tr h="367200">
                <a:tc>
                  <a:txBody>
                    <a:bodyPr/>
                    <a:lstStyle/>
                    <a:p>
                      <a:pPr indent="0" lvl="0" marL="0" marR="0" rtl="0" algn="l">
                        <a:spcBef>
                          <a:spcPts val="0"/>
                        </a:spcBef>
                        <a:spcAft>
                          <a:spcPts val="0"/>
                        </a:spcAft>
                        <a:buNone/>
                      </a:pPr>
                      <a:r>
                        <a:rPr lang="en-US" sz="1800" u="none" cap="none" strike="noStrike">
                          <a:solidFill>
                            <a:srgbClr val="262626"/>
                          </a:solidFill>
                        </a:rPr>
                        <a:t>Sábado</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None/>
                      </a:pPr>
                      <a:r>
                        <a:rPr lang="en-US" sz="1800" u="none" cap="none" strike="noStrike">
                          <a:solidFill>
                            <a:srgbClr val="262626"/>
                          </a:solidFill>
                        </a:rPr>
                        <a:t>52</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None/>
                      </a:pPr>
                      <a:r>
                        <a:rPr lang="en-US" sz="1800" u="none" cap="none" strike="noStrike">
                          <a:solidFill>
                            <a:srgbClr val="262626"/>
                          </a:solidFill>
                        </a:rPr>
                        <a:t>55</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r>
              <a:tr h="367200">
                <a:tc>
                  <a:txBody>
                    <a:bodyPr/>
                    <a:lstStyle/>
                    <a:p>
                      <a:pPr indent="0" lvl="0" marL="0" marR="0" rtl="0" algn="l">
                        <a:spcBef>
                          <a:spcPts val="0"/>
                        </a:spcBef>
                        <a:spcAft>
                          <a:spcPts val="0"/>
                        </a:spcAft>
                        <a:buNone/>
                      </a:pPr>
                      <a:r>
                        <a:rPr lang="en-US" sz="1800" u="none" cap="none" strike="noStrike">
                          <a:solidFill>
                            <a:srgbClr val="262626"/>
                          </a:solidFill>
                        </a:rPr>
                        <a:t>Domingo</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None/>
                      </a:pPr>
                      <a:r>
                        <a:rPr lang="en-US" sz="1800" u="none" cap="none" strike="noStrike">
                          <a:solidFill>
                            <a:srgbClr val="262626"/>
                          </a:solidFill>
                        </a:rPr>
                        <a:t>40</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c>
                  <a:txBody>
                    <a:bodyPr/>
                    <a:lstStyle/>
                    <a:p>
                      <a:pPr indent="0" lvl="0" marL="0" marR="0" rtl="0" algn="l">
                        <a:spcBef>
                          <a:spcPts val="0"/>
                        </a:spcBef>
                        <a:spcAft>
                          <a:spcPts val="0"/>
                        </a:spcAft>
                        <a:buNone/>
                      </a:pPr>
                      <a:r>
                        <a:rPr lang="en-US" sz="1800" u="none" cap="none" strike="noStrike">
                          <a:solidFill>
                            <a:srgbClr val="262626"/>
                          </a:solidFill>
                        </a:rPr>
                        <a:t>45</a:t>
                      </a:r>
                      <a:endParaRPr/>
                    </a:p>
                  </a:txBody>
                  <a:tcPr marT="45725" marB="45725" marR="91450" marL="91450">
                    <a:lnL cap="flat" cmpd="sng" w="12700">
                      <a:solidFill>
                        <a:srgbClr val="262626"/>
                      </a:solidFill>
                      <a:prstDash val="dot"/>
                      <a:round/>
                      <a:headEnd len="sm" w="sm" type="none"/>
                      <a:tailEnd len="sm" w="sm" type="none"/>
                    </a:lnL>
                    <a:lnR cap="flat" cmpd="sng" w="12700">
                      <a:solidFill>
                        <a:srgbClr val="262626"/>
                      </a:solidFill>
                      <a:prstDash val="dot"/>
                      <a:round/>
                      <a:headEnd len="sm" w="sm" type="none"/>
                      <a:tailEnd len="sm" w="sm" type="none"/>
                    </a:lnR>
                    <a:lnT cap="flat" cmpd="sng" w="12700">
                      <a:solidFill>
                        <a:srgbClr val="262626"/>
                      </a:solidFill>
                      <a:prstDash val="dot"/>
                      <a:round/>
                      <a:headEnd len="sm" w="sm" type="none"/>
                      <a:tailEnd len="sm" w="sm" type="none"/>
                    </a:lnT>
                    <a:lnB cap="flat" cmpd="sng" w="12700">
                      <a:solidFill>
                        <a:srgbClr val="262626"/>
                      </a:solidFill>
                      <a:prstDash val="dot"/>
                      <a:round/>
                      <a:headEnd len="sm" w="sm" type="none"/>
                      <a:tailEnd len="sm" w="sm" type="none"/>
                    </a:lnB>
                    <a:solidFill>
                      <a:schemeClr val="lt1"/>
                    </a:solidFill>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4" name="Shape 824"/>
        <p:cNvGrpSpPr/>
        <p:nvPr/>
      </p:nvGrpSpPr>
      <p:grpSpPr>
        <a:xfrm>
          <a:off x="0" y="0"/>
          <a:ext cx="0" cy="0"/>
          <a:chOff x="0" y="0"/>
          <a:chExt cx="0" cy="0"/>
        </a:xfrm>
      </p:grpSpPr>
      <p:sp>
        <p:nvSpPr>
          <p:cNvPr id="825" name="Google Shape;825;p43"/>
          <p:cNvSpPr/>
          <p:nvPr/>
        </p:nvSpPr>
        <p:spPr>
          <a:xfrm>
            <a:off x="16691701" y="6426001"/>
            <a:ext cx="5040000" cy="3060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26" name="Google Shape;826;p43"/>
          <p:cNvSpPr txBox="1"/>
          <p:nvPr/>
        </p:nvSpPr>
        <p:spPr>
          <a:xfrm>
            <a:off x="429133" y="301644"/>
            <a:ext cx="80754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El uso de datos para la toma de decisiones en materia de sostenibilidad</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827" name="Google Shape;827;p43"/>
          <p:cNvCxnSpPr/>
          <p:nvPr/>
        </p:nvCxnSpPr>
        <p:spPr>
          <a:xfrm>
            <a:off x="0" y="1463780"/>
            <a:ext cx="5721784" cy="0"/>
          </a:xfrm>
          <a:prstGeom prst="straightConnector1">
            <a:avLst/>
          </a:prstGeom>
          <a:noFill/>
          <a:ln cap="flat" cmpd="sng" w="34925">
            <a:solidFill>
              <a:srgbClr val="62A844"/>
            </a:solidFill>
            <a:prstDash val="dot"/>
            <a:miter lim="8000"/>
            <a:headEnd len="sm" w="sm" type="none"/>
            <a:tailEnd len="sm" w="sm" type="none"/>
          </a:ln>
        </p:spPr>
      </p:cxnSp>
      <p:sp>
        <p:nvSpPr>
          <p:cNvPr id="828" name="Google Shape;828;p43"/>
          <p:cNvSpPr/>
          <p:nvPr/>
        </p:nvSpPr>
        <p:spPr>
          <a:xfrm flipH="1">
            <a:off x="326175" y="1581400"/>
            <a:ext cx="11315700" cy="4709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900">
                <a:solidFill>
                  <a:srgbClr val="0289AE"/>
                </a:solidFill>
                <a:latin typeface="Calibri"/>
                <a:ea typeface="Calibri"/>
                <a:cs typeface="Calibri"/>
                <a:sym typeface="Calibri"/>
              </a:rPr>
              <a:t>INDICADORES CLAVE DE SOSTENIBILIDAD</a:t>
            </a:r>
            <a:r>
              <a:rPr b="1" lang="en-US" sz="1700">
                <a:solidFill>
                  <a:schemeClr val="dk1"/>
                </a:solidFill>
                <a:latin typeface="Calibri"/>
                <a:ea typeface="Calibri"/>
                <a:cs typeface="Calibri"/>
                <a:sym typeface="Calibri"/>
              </a:rPr>
              <a:t>:</a:t>
            </a:r>
            <a:endParaRPr sz="700">
              <a:solidFill>
                <a:schemeClr val="dk1"/>
              </a:solidFill>
              <a:latin typeface="Calibri"/>
              <a:ea typeface="Calibri"/>
              <a:cs typeface="Calibri"/>
              <a:sym typeface="Calibri"/>
            </a:endParaRPr>
          </a:p>
          <a:p>
            <a:pPr indent="-279400" lvl="0" marL="285750" marR="0" rtl="0" algn="l">
              <a:spcBef>
                <a:spcPts val="0"/>
              </a:spcBef>
              <a:spcAft>
                <a:spcPts val="0"/>
              </a:spcAft>
              <a:buClr>
                <a:srgbClr val="62A844"/>
              </a:buClr>
              <a:buSzPts val="1700"/>
              <a:buFont typeface="Arial"/>
              <a:buChar char="•"/>
            </a:pPr>
            <a:r>
              <a:rPr b="1" lang="en-US" sz="1700">
                <a:solidFill>
                  <a:srgbClr val="262626"/>
                </a:solidFill>
                <a:latin typeface="Calibri"/>
                <a:ea typeface="Calibri"/>
                <a:cs typeface="Calibri"/>
                <a:sym typeface="Calibri"/>
              </a:rPr>
              <a:t>Desperdicio de alimentos por comensal </a:t>
            </a:r>
            <a:r>
              <a:rPr lang="en-US" sz="1700">
                <a:solidFill>
                  <a:srgbClr val="262626"/>
                </a:solidFill>
                <a:latin typeface="Calibri"/>
                <a:ea typeface="Calibri"/>
                <a:cs typeface="Calibri"/>
                <a:sym typeface="Calibri"/>
              </a:rPr>
              <a:t>= Desperdicio total de alimentos (gramos) ÷ Número de comensales atendidos</a:t>
            </a:r>
            <a:br>
              <a:rPr lang="en-US" sz="1700">
                <a:solidFill>
                  <a:srgbClr val="262626"/>
                </a:solidFill>
                <a:latin typeface="Calibri"/>
                <a:ea typeface="Calibri"/>
                <a:cs typeface="Calibri"/>
                <a:sym typeface="Calibri"/>
              </a:rPr>
            </a:br>
            <a:r>
              <a:rPr i="1" lang="en-US" sz="1700">
                <a:solidFill>
                  <a:srgbClr val="262626"/>
                </a:solidFill>
                <a:latin typeface="Calibri"/>
                <a:ea typeface="Calibri"/>
                <a:cs typeface="Calibri"/>
                <a:sym typeface="Calibri"/>
              </a:rPr>
              <a:t>Permite realizar un seguimiento de la reducción de residuos de cocina a lo largo del tiempo</a:t>
            </a:r>
            <a:endParaRPr sz="1700">
              <a:solidFill>
                <a:srgbClr val="262626"/>
              </a:solidFill>
              <a:latin typeface="Calibri"/>
              <a:ea typeface="Calibri"/>
              <a:cs typeface="Calibri"/>
              <a:sym typeface="Calibri"/>
            </a:endParaRPr>
          </a:p>
          <a:p>
            <a:pPr indent="-279400" lvl="0" marL="285750" marR="0" rtl="0" algn="l">
              <a:spcBef>
                <a:spcPts val="0"/>
              </a:spcBef>
              <a:spcAft>
                <a:spcPts val="0"/>
              </a:spcAft>
              <a:buClr>
                <a:srgbClr val="62A844"/>
              </a:buClr>
              <a:buSzPts val="1700"/>
              <a:buFont typeface="Arial"/>
              <a:buChar char="•"/>
            </a:pPr>
            <a:r>
              <a:rPr b="1" lang="en-US" sz="1700">
                <a:solidFill>
                  <a:srgbClr val="262626"/>
                </a:solidFill>
                <a:latin typeface="Calibri"/>
                <a:ea typeface="Calibri"/>
                <a:cs typeface="Calibri"/>
                <a:sym typeface="Calibri"/>
              </a:rPr>
              <a:t>Energía por habitación ocupada </a:t>
            </a:r>
            <a:r>
              <a:rPr lang="en-US" sz="1700">
                <a:solidFill>
                  <a:srgbClr val="262626"/>
                </a:solidFill>
                <a:latin typeface="Calibri"/>
                <a:ea typeface="Calibri"/>
                <a:cs typeface="Calibri"/>
                <a:sym typeface="Calibri"/>
              </a:rPr>
              <a:t>= Consumo total de energía (kWh) ÷ Habitaciones vendidas</a:t>
            </a:r>
            <a:br>
              <a:rPr lang="en-US" sz="1700">
                <a:solidFill>
                  <a:srgbClr val="262626"/>
                </a:solidFill>
                <a:latin typeface="Calibri"/>
                <a:ea typeface="Calibri"/>
                <a:cs typeface="Calibri"/>
                <a:sym typeface="Calibri"/>
              </a:rPr>
            </a:br>
            <a:r>
              <a:rPr i="1" lang="en-US" sz="1700">
                <a:solidFill>
                  <a:srgbClr val="262626"/>
                </a:solidFill>
                <a:latin typeface="Calibri"/>
                <a:ea typeface="Calibri"/>
                <a:cs typeface="Calibri"/>
                <a:sym typeface="Calibri"/>
              </a:rPr>
              <a:t>Mide las mejoras en la eficiencia</a:t>
            </a:r>
            <a:endParaRPr sz="17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1900">
                <a:solidFill>
                  <a:srgbClr val="0289AE"/>
                </a:solidFill>
                <a:latin typeface="Calibri"/>
                <a:ea typeface="Calibri"/>
                <a:cs typeface="Calibri"/>
                <a:sym typeface="Calibri"/>
              </a:rPr>
              <a:t>RESULTADOS EN EUROPA:</a:t>
            </a:r>
            <a:endParaRPr b="1" sz="7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1700">
                <a:solidFill>
                  <a:srgbClr val="262626"/>
                </a:solidFill>
                <a:latin typeface="Calibri"/>
                <a:ea typeface="Calibri"/>
                <a:cs typeface="Calibri"/>
                <a:sym typeface="Calibri"/>
              </a:rPr>
              <a:t>Reducción del desperdicio de alimentos</a:t>
            </a:r>
            <a:r>
              <a:rPr lang="en-US" sz="1700">
                <a:solidFill>
                  <a:srgbClr val="262626"/>
                </a:solidFill>
                <a:latin typeface="Calibri"/>
                <a:ea typeface="Calibri"/>
                <a:cs typeface="Calibri"/>
                <a:sym typeface="Calibri"/>
              </a:rPr>
              <a:t>: los hoteles que realizan un seguimiento del desperdicio de alimentos por comensal lograron </a:t>
            </a:r>
            <a:r>
              <a:rPr b="1" lang="en-US" sz="1700">
                <a:solidFill>
                  <a:srgbClr val="262626"/>
                </a:solidFill>
                <a:latin typeface="Calibri"/>
                <a:ea typeface="Calibri"/>
                <a:cs typeface="Calibri"/>
                <a:sym typeface="Calibri"/>
              </a:rPr>
              <a:t>reducciones del 20-25 % </a:t>
            </a:r>
            <a:r>
              <a:rPr lang="en-US" sz="1700">
                <a:solidFill>
                  <a:srgbClr val="262626"/>
                </a:solidFill>
                <a:latin typeface="Calibri"/>
                <a:ea typeface="Calibri"/>
                <a:cs typeface="Calibri"/>
                <a:sym typeface="Calibri"/>
              </a:rPr>
              <a:t>mediante:</a:t>
            </a:r>
            <a:endParaRPr sz="1300"/>
          </a:p>
          <a:p>
            <a:pPr indent="-279400" lvl="0" marL="285750" marR="0" rtl="0" algn="l">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Cambios en el menú</a:t>
            </a:r>
            <a:endParaRPr sz="1300"/>
          </a:p>
          <a:p>
            <a:pPr indent="-279400" lvl="0" marL="285750" marR="0" rtl="0" algn="l">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Rediseño de los bufés</a:t>
            </a:r>
            <a:endParaRPr sz="1300"/>
          </a:p>
          <a:p>
            <a:pPr indent="-279400" lvl="0" marL="285750" marR="0" rtl="0" algn="l">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Mejor control de las existencias (</a:t>
            </a:r>
            <a:r>
              <a:rPr i="1" lang="en-US" sz="1700">
                <a:solidFill>
                  <a:srgbClr val="262626"/>
                </a:solidFill>
                <a:latin typeface="Calibri"/>
                <a:ea typeface="Calibri"/>
                <a:cs typeface="Calibri"/>
                <a:sym typeface="Calibri"/>
              </a:rPr>
              <a:t>IFWC, 2022; HospitalityNet, 2023)</a:t>
            </a:r>
            <a:endParaRPr b="1" sz="17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700">
              <a:solidFill>
                <a:srgbClr val="0289AE"/>
              </a:solidFill>
              <a:latin typeface="Calibri"/>
              <a:ea typeface="Calibri"/>
              <a:cs typeface="Calibri"/>
              <a:sym typeface="Calibri"/>
            </a:endParaRPr>
          </a:p>
          <a:p>
            <a:pPr indent="0" lvl="0" marL="0" marR="0" rtl="0" algn="l">
              <a:spcBef>
                <a:spcPts val="0"/>
              </a:spcBef>
              <a:spcAft>
                <a:spcPts val="0"/>
              </a:spcAft>
              <a:buNone/>
            </a:pPr>
            <a:r>
              <a:rPr lang="en-US" sz="1900">
                <a:solidFill>
                  <a:srgbClr val="0289AE"/>
                </a:solidFill>
                <a:latin typeface="Calibri"/>
                <a:ea typeface="Calibri"/>
                <a:cs typeface="Calibri"/>
                <a:sym typeface="Calibri"/>
              </a:rPr>
              <a:t>AHORRO DE </a:t>
            </a:r>
            <a:r>
              <a:rPr b="1" lang="en-US" sz="1900">
                <a:solidFill>
                  <a:srgbClr val="0289AE"/>
                </a:solidFill>
                <a:latin typeface="Calibri"/>
                <a:ea typeface="Calibri"/>
                <a:cs typeface="Calibri"/>
                <a:sym typeface="Calibri"/>
              </a:rPr>
              <a:t>ENERGÍA</a:t>
            </a:r>
            <a:r>
              <a:rPr lang="en-US" sz="1900">
                <a:solidFill>
                  <a:srgbClr val="0289AE"/>
                </a:solidFill>
                <a:latin typeface="Calibri"/>
                <a:ea typeface="Calibri"/>
                <a:cs typeface="Calibri"/>
                <a:sym typeface="Calibri"/>
              </a:rPr>
              <a:t>: </a:t>
            </a:r>
            <a:endParaRPr sz="700">
              <a:solidFill>
                <a:srgbClr val="262626"/>
              </a:solidFill>
              <a:latin typeface="Calibri"/>
              <a:ea typeface="Calibri"/>
              <a:cs typeface="Calibri"/>
              <a:sym typeface="Calibri"/>
            </a:endParaRPr>
          </a:p>
          <a:p>
            <a:pPr indent="0" lvl="0" marL="0" marR="0" rtl="0" algn="l">
              <a:spcBef>
                <a:spcPts val="0"/>
              </a:spcBef>
              <a:spcAft>
                <a:spcPts val="0"/>
              </a:spcAft>
              <a:buNone/>
            </a:pPr>
            <a:r>
              <a:rPr lang="en-US" sz="1700">
                <a:solidFill>
                  <a:srgbClr val="262626"/>
                </a:solidFill>
                <a:latin typeface="Calibri"/>
                <a:ea typeface="Calibri"/>
                <a:cs typeface="Calibri"/>
                <a:sym typeface="Calibri"/>
              </a:rPr>
              <a:t>Seguimiento de los kWh por habitación ocupada antes y después de:</a:t>
            </a:r>
            <a:endParaRPr sz="1300"/>
          </a:p>
          <a:p>
            <a:pPr indent="-279400" lvl="0" marL="285750" marR="0" rtl="0" algn="l">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Iluminación LED</a:t>
            </a:r>
            <a:endParaRPr sz="1300"/>
          </a:p>
          <a:p>
            <a:pPr indent="-279400" lvl="0" marL="285750" marR="0" rtl="0" algn="l">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Mejora de las rutinas de limpieza</a:t>
            </a:r>
            <a:endParaRPr sz="1300"/>
          </a:p>
          <a:p>
            <a:pPr indent="-279400" lvl="0" marL="285750" marR="0" rtl="0" algn="l">
              <a:spcBef>
                <a:spcPts val="0"/>
              </a:spcBef>
              <a:spcAft>
                <a:spcPts val="0"/>
              </a:spcAft>
              <a:buClr>
                <a:srgbClr val="62A844"/>
              </a:buClr>
              <a:buSzPts val="1700"/>
              <a:buFont typeface="Arial"/>
              <a:buChar char="•"/>
            </a:pPr>
            <a:r>
              <a:rPr lang="en-US" sz="1700">
                <a:solidFill>
                  <a:srgbClr val="262626"/>
                </a:solidFill>
                <a:latin typeface="Calibri"/>
                <a:ea typeface="Calibri"/>
                <a:cs typeface="Calibri"/>
                <a:sym typeface="Calibri"/>
              </a:rPr>
              <a:t>Controles inteligentes del edificio (</a:t>
            </a:r>
            <a:r>
              <a:rPr i="1" lang="en-US" sz="1700">
                <a:solidFill>
                  <a:srgbClr val="262626"/>
                </a:solidFill>
                <a:latin typeface="Calibri"/>
                <a:ea typeface="Calibri"/>
                <a:cs typeface="Calibri"/>
                <a:sym typeface="Calibri"/>
              </a:rPr>
              <a:t>OMT, 2020)</a:t>
            </a:r>
            <a:endParaRPr sz="1700">
              <a:solidFill>
                <a:srgbClr val="262626"/>
              </a:solidFill>
              <a:latin typeface="Calibri"/>
              <a:ea typeface="Calibri"/>
              <a:cs typeface="Calibri"/>
              <a:sym typeface="Calibri"/>
            </a:endParaRPr>
          </a:p>
        </p:txBody>
      </p:sp>
      <p:sp>
        <p:nvSpPr>
          <p:cNvPr id="829" name="Google Shape;829;p43"/>
          <p:cNvSpPr/>
          <p:nvPr/>
        </p:nvSpPr>
        <p:spPr>
          <a:xfrm>
            <a:off x="586925" y="6238583"/>
            <a:ext cx="4985100" cy="4209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830" name="Google Shape;830;p43"/>
          <p:cNvSpPr txBox="1"/>
          <p:nvPr/>
        </p:nvSpPr>
        <p:spPr>
          <a:xfrm>
            <a:off x="712934" y="6222875"/>
            <a:ext cx="756000" cy="4311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0289AE"/>
                </a:solidFill>
                <a:latin typeface="Calibri"/>
                <a:ea typeface="Calibri"/>
                <a:cs typeface="Calibri"/>
                <a:sym typeface="Calibri"/>
              </a:rPr>
              <a:t>Véase también ›</a:t>
            </a:r>
            <a:endParaRPr/>
          </a:p>
        </p:txBody>
      </p:sp>
      <p:sp>
        <p:nvSpPr>
          <p:cNvPr id="831" name="Google Shape;831;p43"/>
          <p:cNvSpPr txBox="1"/>
          <p:nvPr/>
        </p:nvSpPr>
        <p:spPr>
          <a:xfrm>
            <a:off x="1468935" y="6222875"/>
            <a:ext cx="612000" cy="2154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lang="en-US" sz="1400">
                <a:solidFill>
                  <a:srgbClr val="262626"/>
                </a:solidFill>
                <a:latin typeface="Calibri"/>
                <a:ea typeface="Calibri"/>
                <a:cs typeface="Calibri"/>
                <a:sym typeface="Calibri"/>
              </a:rPr>
              <a:t>C1 M2</a:t>
            </a:r>
            <a:endParaRPr b="1" i="0" sz="1400">
              <a:solidFill>
                <a:srgbClr val="262626"/>
              </a:solidFill>
              <a:latin typeface="Calibri"/>
              <a:ea typeface="Calibri"/>
              <a:cs typeface="Calibri"/>
              <a:sym typeface="Calibri"/>
            </a:endParaRPr>
          </a:p>
        </p:txBody>
      </p:sp>
      <p:sp>
        <p:nvSpPr>
          <p:cNvPr id="832" name="Google Shape;832;p43"/>
          <p:cNvSpPr txBox="1"/>
          <p:nvPr/>
        </p:nvSpPr>
        <p:spPr>
          <a:xfrm>
            <a:off x="2062934" y="6222875"/>
            <a:ext cx="3492000" cy="4311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0" lang="en-US" sz="1400">
                <a:solidFill>
                  <a:srgbClr val="262626"/>
                </a:solidFill>
                <a:latin typeface="Calibri"/>
                <a:ea typeface="Calibri"/>
                <a:cs typeface="Calibri"/>
                <a:sym typeface="Calibri"/>
              </a:rPr>
              <a:t>-  Economía circular y eficiencia en el uso de los recursos</a:t>
            </a:r>
            <a:endParaRPr/>
          </a:p>
        </p:txBody>
      </p:sp>
      <p:pic>
        <p:nvPicPr>
          <p:cNvPr id="833" name="Google Shape;833;p43"/>
          <p:cNvPicPr preferRelativeResize="0"/>
          <p:nvPr/>
        </p:nvPicPr>
        <p:blipFill>
          <a:blip r:embed="rId3">
            <a:alphaModFix/>
          </a:blip>
          <a:stretch>
            <a:fillRect/>
          </a:stretch>
        </p:blipFill>
        <p:spPr>
          <a:xfrm>
            <a:off x="6148922" y="3011082"/>
            <a:ext cx="6043076" cy="3846916"/>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8" name="Shape 838"/>
        <p:cNvGrpSpPr/>
        <p:nvPr/>
      </p:nvGrpSpPr>
      <p:grpSpPr>
        <a:xfrm>
          <a:off x="0" y="0"/>
          <a:ext cx="0" cy="0"/>
          <a:chOff x="0" y="0"/>
          <a:chExt cx="0" cy="0"/>
        </a:xfrm>
      </p:grpSpPr>
      <p:pic>
        <p:nvPicPr>
          <p:cNvPr id="839" name="Google Shape;839;p44"/>
          <p:cNvPicPr preferRelativeResize="0"/>
          <p:nvPr/>
        </p:nvPicPr>
        <p:blipFill>
          <a:blip r:embed="rId3">
            <a:alphaModFix/>
          </a:blip>
          <a:stretch>
            <a:fillRect/>
          </a:stretch>
        </p:blipFill>
        <p:spPr>
          <a:xfrm>
            <a:off x="0" y="3657600"/>
            <a:ext cx="12192000" cy="3200400"/>
          </a:xfrm>
          <a:prstGeom prst="rect">
            <a:avLst/>
          </a:prstGeom>
          <a:noFill/>
          <a:ln>
            <a:noFill/>
          </a:ln>
        </p:spPr>
      </p:pic>
      <p:sp>
        <p:nvSpPr>
          <p:cNvPr id="840" name="Google Shape;840;p44"/>
          <p:cNvSpPr txBox="1"/>
          <p:nvPr/>
        </p:nvSpPr>
        <p:spPr>
          <a:xfrm>
            <a:off x="429126" y="225533"/>
            <a:ext cx="61305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Comparación de escenarios hipotéticos en hojas de cálculo</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841" name="Google Shape;841;p44"/>
          <p:cNvCxnSpPr/>
          <p:nvPr/>
        </p:nvCxnSpPr>
        <p:spPr>
          <a:xfrm>
            <a:off x="0" y="1387131"/>
            <a:ext cx="6373906" cy="0"/>
          </a:xfrm>
          <a:prstGeom prst="straightConnector1">
            <a:avLst/>
          </a:prstGeom>
          <a:noFill/>
          <a:ln cap="flat" cmpd="sng" w="34925">
            <a:solidFill>
              <a:srgbClr val="62A844"/>
            </a:solidFill>
            <a:prstDash val="dot"/>
            <a:miter lim="8000"/>
            <a:headEnd len="sm" w="sm" type="none"/>
            <a:tailEnd len="sm" w="sm" type="none"/>
          </a:ln>
        </p:spPr>
      </p:cxnSp>
      <p:sp>
        <p:nvSpPr>
          <p:cNvPr id="842" name="Google Shape;842;p44"/>
          <p:cNvSpPr/>
          <p:nvPr/>
        </p:nvSpPr>
        <p:spPr>
          <a:xfrm flipH="1">
            <a:off x="429021" y="1890094"/>
            <a:ext cx="3174000" cy="1170000"/>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lang="en-US" sz="2000">
                <a:solidFill>
                  <a:srgbClr val="262626"/>
                </a:solidFill>
                <a:latin typeface="Calibri"/>
                <a:ea typeface="Calibri"/>
                <a:cs typeface="Calibri"/>
                <a:sym typeface="Calibri"/>
              </a:rPr>
              <a:t>Probar diferentes opciones </a:t>
            </a:r>
            <a:r>
              <a:rPr b="1" lang="en-US" sz="2000">
                <a:solidFill>
                  <a:srgbClr val="262626"/>
                </a:solidFill>
                <a:latin typeface="Calibri"/>
                <a:ea typeface="Calibri"/>
                <a:cs typeface="Calibri"/>
                <a:sym typeface="Calibri"/>
              </a:rPr>
              <a:t>antes </a:t>
            </a:r>
            <a:r>
              <a:rPr lang="en-US" sz="2000">
                <a:solidFill>
                  <a:srgbClr val="262626"/>
                </a:solidFill>
                <a:latin typeface="Calibri"/>
                <a:ea typeface="Calibri"/>
                <a:cs typeface="Calibri"/>
                <a:sym typeface="Calibri"/>
              </a:rPr>
              <a:t>de realizar un cambio copiando un conjunto de datos y ajustando uno o dos valores.</a:t>
            </a:r>
            <a:endParaRPr/>
          </a:p>
        </p:txBody>
      </p:sp>
      <p:sp>
        <p:nvSpPr>
          <p:cNvPr id="843" name="Google Shape;843;p44"/>
          <p:cNvSpPr/>
          <p:nvPr/>
        </p:nvSpPr>
        <p:spPr>
          <a:xfrm>
            <a:off x="2961233" y="4318546"/>
            <a:ext cx="8723906" cy="2287913"/>
          </a:xfrm>
          <a:prstGeom prst="roundRect">
            <a:avLst>
              <a:gd fmla="val 8566" name="adj"/>
            </a:avLst>
          </a:prstGeom>
          <a:solidFill>
            <a:schemeClr val="lt1"/>
          </a:solid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44" name="Google Shape;844;p44"/>
          <p:cNvSpPr/>
          <p:nvPr/>
        </p:nvSpPr>
        <p:spPr>
          <a:xfrm flipH="1">
            <a:off x="3056550" y="4198033"/>
            <a:ext cx="8628600" cy="2523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lt1"/>
                </a:solidFill>
                <a:highlight>
                  <a:srgbClr val="0289AE"/>
                </a:highlight>
                <a:latin typeface="Calibri"/>
                <a:ea typeface="Calibri"/>
                <a:cs typeface="Calibri"/>
                <a:sym typeface="Calibri"/>
              </a:rPr>
              <a:t>  ACTIVIDAD</a:t>
            </a:r>
            <a:r>
              <a:rPr b="1" lang="en-US" sz="2400">
                <a:solidFill>
                  <a:srgbClr val="0289AE"/>
                </a:solidFill>
                <a:highlight>
                  <a:srgbClr val="0289AE"/>
                </a:highlight>
                <a:latin typeface="Calibri"/>
                <a:ea typeface="Calibri"/>
                <a:cs typeface="Calibri"/>
                <a:sym typeface="Calibri"/>
              </a:rPr>
              <a:t>...:</a:t>
            </a:r>
            <a:endParaRPr/>
          </a:p>
          <a:p>
            <a:pPr indent="0" lvl="0" marL="0" marR="0" rtl="0" algn="just">
              <a:spcBef>
                <a:spcPts val="0"/>
              </a:spcBef>
              <a:spcAft>
                <a:spcPts val="0"/>
              </a:spcAft>
              <a:buNone/>
            </a:pPr>
            <a:r>
              <a:rPr lang="en-US" sz="2000">
                <a:solidFill>
                  <a:srgbClr val="262626"/>
                </a:solidFill>
                <a:latin typeface="Calibri"/>
                <a:ea typeface="Calibri"/>
                <a:cs typeface="Calibri"/>
                <a:sym typeface="Calibri"/>
              </a:rPr>
              <a:t>En una copia de tu hoja de KPI, simule dos escenarios:</a:t>
            </a:r>
            <a:endParaRPr/>
          </a:p>
          <a:p>
            <a:pPr indent="-342900" lvl="0" marL="342900" marR="0" rtl="0" algn="just">
              <a:spcBef>
                <a:spcPts val="0"/>
              </a:spcBef>
              <a:spcAft>
                <a:spcPts val="0"/>
              </a:spcAft>
              <a:buClr>
                <a:srgbClr val="62A844"/>
              </a:buClr>
              <a:buSzPts val="2000"/>
              <a:buFont typeface="Arial"/>
              <a:buChar char="•"/>
            </a:pPr>
            <a:r>
              <a:rPr lang="en-US" sz="2000">
                <a:solidFill>
                  <a:srgbClr val="262626"/>
                </a:solidFill>
                <a:latin typeface="Calibri"/>
                <a:ea typeface="Calibri"/>
                <a:cs typeface="Calibri"/>
                <a:sym typeface="Calibri"/>
              </a:rPr>
              <a:t>un aumento de 5 € en la tarifa de fin de semana;</a:t>
            </a:r>
            <a:endParaRPr/>
          </a:p>
          <a:p>
            <a:pPr indent="-342900" lvl="0" marL="342900" marR="0" rtl="0" algn="l">
              <a:spcBef>
                <a:spcPts val="0"/>
              </a:spcBef>
              <a:spcAft>
                <a:spcPts val="0"/>
              </a:spcAft>
              <a:buClr>
                <a:srgbClr val="62A844"/>
              </a:buClr>
              <a:buSzPts val="2000"/>
              <a:buFont typeface="Arial"/>
              <a:buChar char="•"/>
            </a:pPr>
            <a:r>
              <a:rPr lang="en-US" sz="2000">
                <a:solidFill>
                  <a:srgbClr val="262626"/>
                </a:solidFill>
                <a:latin typeface="Calibri"/>
                <a:ea typeface="Calibri"/>
                <a:cs typeface="Calibri"/>
                <a:sym typeface="Calibri"/>
              </a:rPr>
              <a:t>un cambio que reduce el desperdicio en un 15 %, pero disminuye ligeramente el número de comensales.</a:t>
            </a:r>
            <a:br>
              <a:rPr lang="en-US" sz="2000">
                <a:solidFill>
                  <a:srgbClr val="262626"/>
                </a:solidFill>
                <a:latin typeface="Calibri"/>
                <a:ea typeface="Calibri"/>
                <a:cs typeface="Calibri"/>
                <a:sym typeface="Calibri"/>
              </a:rPr>
            </a:br>
            <a:r>
              <a:rPr lang="en-US" sz="2000">
                <a:solidFill>
                  <a:srgbClr val="262626"/>
                </a:solidFill>
                <a:latin typeface="Calibri"/>
                <a:ea typeface="Calibri"/>
                <a:cs typeface="Calibri"/>
                <a:sym typeface="Calibri"/>
              </a:rPr>
              <a:t>Para cada escenario, anote los ingresos totales (€) y los gramos de desperdicio por comensal. En una breve nota, indique qué escenario prefieres y por qué.</a:t>
            </a:r>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p:txBody>
      </p:sp>
      <p:sp>
        <p:nvSpPr>
          <p:cNvPr id="845" name="Google Shape;845;p44"/>
          <p:cNvSpPr/>
          <p:nvPr/>
        </p:nvSpPr>
        <p:spPr>
          <a:xfrm flipH="1">
            <a:off x="3853459" y="1593761"/>
            <a:ext cx="6061462" cy="218521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a:solidFill>
                  <a:srgbClr val="0289AE"/>
                </a:solidFill>
                <a:latin typeface="Calibri"/>
                <a:ea typeface="Calibri"/>
                <a:cs typeface="Calibri"/>
                <a:sym typeface="Calibri"/>
              </a:rPr>
              <a:t>ESENARIOS HABITUALES:</a:t>
            </a:r>
            <a:endParaRPr sz="1000"/>
          </a:p>
          <a:p>
            <a:pPr indent="0" lvl="0" marL="0" marR="0" rtl="0" algn="l">
              <a:spcBef>
                <a:spcPts val="0"/>
              </a:spcBef>
              <a:spcAft>
                <a:spcPts val="0"/>
              </a:spcAft>
              <a:buNone/>
            </a:pPr>
            <a:r>
              <a:t/>
            </a:r>
            <a:endParaRPr sz="400">
              <a:solidFill>
                <a:srgbClr val="0289AE"/>
              </a:solidFill>
              <a:latin typeface="Calibri"/>
              <a:ea typeface="Calibri"/>
              <a:cs typeface="Calibri"/>
              <a:sym typeface="Calibri"/>
            </a:endParaRPr>
          </a:p>
          <a:p>
            <a:pPr indent="-260350" lvl="0" marL="285750" marR="0" rtl="0" algn="l">
              <a:spcBef>
                <a:spcPts val="0"/>
              </a:spcBef>
              <a:spcAft>
                <a:spcPts val="0"/>
              </a:spcAft>
              <a:buClr>
                <a:srgbClr val="62A844"/>
              </a:buClr>
              <a:buSzPts val="1400"/>
              <a:buFont typeface="Arial"/>
              <a:buChar char="•"/>
            </a:pPr>
            <a:r>
              <a:rPr b="1" lang="en-US">
                <a:solidFill>
                  <a:srgbClr val="262626"/>
                </a:solidFill>
                <a:latin typeface="Calibri"/>
                <a:ea typeface="Calibri"/>
                <a:cs typeface="Calibri"/>
                <a:sym typeface="Calibri"/>
              </a:rPr>
              <a:t>Escenario de precios</a:t>
            </a:r>
            <a:r>
              <a:rPr lang="en-US">
                <a:solidFill>
                  <a:srgbClr val="262626"/>
                </a:solidFill>
                <a:latin typeface="Calibri"/>
                <a:ea typeface="Calibri"/>
                <a:cs typeface="Calibri"/>
                <a:sym typeface="Calibri"/>
              </a:rPr>
              <a:t>: aumento de las tarifas de fin de semana en 5 €</a:t>
            </a:r>
            <a:br>
              <a:rPr lang="en-US">
                <a:solidFill>
                  <a:srgbClr val="262626"/>
                </a:solidFill>
                <a:latin typeface="Calibri"/>
                <a:ea typeface="Calibri"/>
                <a:cs typeface="Calibri"/>
                <a:sym typeface="Calibri"/>
              </a:rPr>
            </a:br>
            <a:r>
              <a:rPr i="1" lang="en-US">
                <a:solidFill>
                  <a:srgbClr val="262626"/>
                </a:solidFill>
                <a:latin typeface="Calibri"/>
                <a:ea typeface="Calibri"/>
                <a:cs typeface="Calibri"/>
                <a:sym typeface="Calibri"/>
              </a:rPr>
              <a:t>Impacto: ingresos totales, RevPAR</a:t>
            </a:r>
            <a:endParaRPr>
              <a:solidFill>
                <a:srgbClr val="262626"/>
              </a:solidFill>
              <a:latin typeface="Calibri"/>
              <a:ea typeface="Calibri"/>
              <a:cs typeface="Calibri"/>
              <a:sym typeface="Calibri"/>
            </a:endParaRPr>
          </a:p>
          <a:p>
            <a:pPr indent="-260350" lvl="0" marL="285750" marR="0" rtl="0" algn="l">
              <a:spcBef>
                <a:spcPts val="0"/>
              </a:spcBef>
              <a:spcAft>
                <a:spcPts val="0"/>
              </a:spcAft>
              <a:buClr>
                <a:srgbClr val="62A844"/>
              </a:buClr>
              <a:buSzPts val="1400"/>
              <a:buFont typeface="Arial"/>
              <a:buChar char="•"/>
            </a:pPr>
            <a:r>
              <a:rPr b="1" lang="en-US">
                <a:solidFill>
                  <a:srgbClr val="262626"/>
                </a:solidFill>
                <a:latin typeface="Calibri"/>
                <a:ea typeface="Calibri"/>
                <a:cs typeface="Calibri"/>
                <a:sym typeface="Calibri"/>
              </a:rPr>
              <a:t>Escenario de personal</a:t>
            </a:r>
            <a:r>
              <a:rPr lang="en-US">
                <a:solidFill>
                  <a:srgbClr val="262626"/>
                </a:solidFill>
                <a:latin typeface="Calibri"/>
                <a:ea typeface="Calibri"/>
                <a:cs typeface="Calibri"/>
                <a:sym typeface="Calibri"/>
              </a:rPr>
              <a:t>: ajustar los turnos en ±10 horas los días de menor actividad</a:t>
            </a:r>
            <a:br>
              <a:rPr lang="en-US">
                <a:solidFill>
                  <a:srgbClr val="262626"/>
                </a:solidFill>
                <a:latin typeface="Calibri"/>
                <a:ea typeface="Calibri"/>
                <a:cs typeface="Calibri"/>
                <a:sym typeface="Calibri"/>
              </a:rPr>
            </a:br>
            <a:r>
              <a:rPr i="1" lang="en-US">
                <a:solidFill>
                  <a:srgbClr val="262626"/>
                </a:solidFill>
                <a:latin typeface="Calibri"/>
                <a:ea typeface="Calibri"/>
                <a:cs typeface="Calibri"/>
                <a:sym typeface="Calibri"/>
              </a:rPr>
              <a:t>Impacto: % del coste de personal, habitaciones vendidas por hora</a:t>
            </a:r>
            <a:endParaRPr>
              <a:solidFill>
                <a:srgbClr val="262626"/>
              </a:solidFill>
              <a:latin typeface="Calibri"/>
              <a:ea typeface="Calibri"/>
              <a:cs typeface="Calibri"/>
              <a:sym typeface="Calibri"/>
            </a:endParaRPr>
          </a:p>
          <a:p>
            <a:pPr indent="-260350" lvl="0" marL="285750" marR="0" rtl="0" algn="l">
              <a:spcBef>
                <a:spcPts val="0"/>
              </a:spcBef>
              <a:spcAft>
                <a:spcPts val="0"/>
              </a:spcAft>
              <a:buClr>
                <a:srgbClr val="62A844"/>
              </a:buClr>
              <a:buSzPts val="1400"/>
              <a:buFont typeface="Arial"/>
              <a:buChar char="•"/>
            </a:pPr>
            <a:r>
              <a:rPr b="1" lang="en-US">
                <a:solidFill>
                  <a:srgbClr val="262626"/>
                </a:solidFill>
                <a:latin typeface="Calibri"/>
                <a:ea typeface="Calibri"/>
                <a:cs typeface="Calibri"/>
                <a:sym typeface="Calibri"/>
              </a:rPr>
              <a:t>Escenario de sostenibilidad</a:t>
            </a:r>
            <a:r>
              <a:rPr lang="en-US">
                <a:solidFill>
                  <a:srgbClr val="262626"/>
                </a:solidFill>
                <a:latin typeface="Calibri"/>
                <a:ea typeface="Calibri"/>
                <a:cs typeface="Calibri"/>
                <a:sym typeface="Calibri"/>
              </a:rPr>
              <a:t>: reducir el desperdicio de alimentos en un 15 %</a:t>
            </a:r>
            <a:br>
              <a:rPr lang="en-US">
                <a:solidFill>
                  <a:srgbClr val="262626"/>
                </a:solidFill>
                <a:latin typeface="Calibri"/>
                <a:ea typeface="Calibri"/>
                <a:cs typeface="Calibri"/>
                <a:sym typeface="Calibri"/>
              </a:rPr>
            </a:br>
            <a:r>
              <a:rPr i="1" lang="en-US">
                <a:solidFill>
                  <a:srgbClr val="262626"/>
                </a:solidFill>
                <a:latin typeface="Calibri"/>
                <a:ea typeface="Calibri"/>
                <a:cs typeface="Calibri"/>
                <a:sym typeface="Calibri"/>
              </a:rPr>
              <a:t>Impacto: Residuos por comensal (g), ahorro de costes</a:t>
            </a:r>
            <a:endParaRPr>
              <a:solidFill>
                <a:srgbClr val="262626"/>
              </a:solidFill>
              <a:latin typeface="Calibri"/>
              <a:ea typeface="Calibri"/>
              <a:cs typeface="Calibri"/>
              <a:sym typeface="Calibri"/>
            </a:endParaRPr>
          </a:p>
        </p:txBody>
      </p:sp>
      <p:pic>
        <p:nvPicPr>
          <p:cNvPr id="846" name="Google Shape;846;p44"/>
          <p:cNvPicPr preferRelativeResize="0"/>
          <p:nvPr/>
        </p:nvPicPr>
        <p:blipFill>
          <a:blip r:embed="rId4">
            <a:alphaModFix/>
          </a:blip>
          <a:stretch>
            <a:fillRect/>
          </a:stretch>
        </p:blipFill>
        <p:spPr>
          <a:xfrm>
            <a:off x="6100246" y="-4"/>
            <a:ext cx="6091750" cy="3872924"/>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1" name="Shape 851"/>
        <p:cNvGrpSpPr/>
        <p:nvPr/>
      </p:nvGrpSpPr>
      <p:grpSpPr>
        <a:xfrm>
          <a:off x="0" y="0"/>
          <a:ext cx="0" cy="0"/>
          <a:chOff x="0" y="0"/>
          <a:chExt cx="0" cy="0"/>
        </a:xfrm>
      </p:grpSpPr>
      <p:pic>
        <p:nvPicPr>
          <p:cNvPr id="852" name="Google Shape;852;p45"/>
          <p:cNvPicPr preferRelativeResize="0"/>
          <p:nvPr/>
        </p:nvPicPr>
        <p:blipFill>
          <a:blip r:embed="rId3">
            <a:alphaModFix/>
          </a:blip>
          <a:stretch>
            <a:fillRect/>
          </a:stretch>
        </p:blipFill>
        <p:spPr>
          <a:xfrm>
            <a:off x="0" y="-42063"/>
            <a:ext cx="12192001" cy="1679976"/>
          </a:xfrm>
          <a:prstGeom prst="rect">
            <a:avLst/>
          </a:prstGeom>
          <a:noFill/>
          <a:ln>
            <a:noFill/>
          </a:ln>
        </p:spPr>
      </p:pic>
      <p:sp>
        <p:nvSpPr>
          <p:cNvPr id="853" name="Google Shape;853;p45"/>
          <p:cNvSpPr txBox="1"/>
          <p:nvPr/>
        </p:nvSpPr>
        <p:spPr>
          <a:xfrm>
            <a:off x="12873667" y="885654"/>
            <a:ext cx="10560293" cy="68480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05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854" name="Google Shape;854;p45"/>
          <p:cNvSpPr txBox="1"/>
          <p:nvPr/>
        </p:nvSpPr>
        <p:spPr>
          <a:xfrm>
            <a:off x="375235" y="2217337"/>
            <a:ext cx="7256957" cy="264687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2200" u="sng">
                <a:solidFill>
                  <a:srgbClr val="0289AE"/>
                </a:solidFill>
                <a:latin typeface="Calibri"/>
                <a:ea typeface="Calibri"/>
                <a:cs typeface="Calibri"/>
                <a:sym typeface="Calibri"/>
              </a:rPr>
              <a:t>https://www.hospitalitynet.org/opinion/4111430.html</a:t>
            </a:r>
            <a:endParaRPr i="1" sz="2200" u="sng">
              <a:solidFill>
                <a:srgbClr val="0289AE"/>
              </a:solidFill>
              <a:latin typeface="Calibri"/>
              <a:ea typeface="Calibri"/>
              <a:cs typeface="Calibri"/>
              <a:sym typeface="Calibri"/>
            </a:endParaRPr>
          </a:p>
          <a:p>
            <a:pPr indent="0" lvl="0" marL="0" marR="0" rtl="0" algn="l">
              <a:spcBef>
                <a:spcPts val="0"/>
              </a:spcBef>
              <a:spcAft>
                <a:spcPts val="0"/>
              </a:spcAft>
              <a:buClr>
                <a:schemeClr val="dk1"/>
              </a:buClr>
              <a:buSzPts val="1800"/>
              <a:buFont typeface="Calibri"/>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Clr>
                <a:srgbClr val="262626"/>
              </a:buClr>
              <a:buSzPts val="1800"/>
              <a:buFont typeface="Calibri"/>
              <a:buNone/>
            </a:pPr>
            <a:r>
              <a:rPr lang="en-US" sz="1800">
                <a:solidFill>
                  <a:srgbClr val="262626"/>
                </a:solidFill>
                <a:latin typeface="Calibri"/>
                <a:ea typeface="Calibri"/>
                <a:cs typeface="Calibri"/>
                <a:sym typeface="Calibri"/>
              </a:rPr>
              <a:t>Este artículo compara los hoteles que aplican una gestión activa de los ingresos y una fijación de precios basada en datos con sus competidores, utilizando datos de rendimiento de los mercados europeos y otros mercados. Muestra cómo las diferencias en el porcentaje de ocupación, el ADR y el RevPAR pueden suponer un aumento de entre el 15 % y el 40 % en los ingresos por habitación cuando los hoteles supervisan la demanda, fijan sus precios de forma estratégica y revisan los resultados periódicamente. Un estudio europeo relacionado reveló que el posicionamiento estratégico de los precios (ADR) suele ser un factor más determinante del RevPAR que la ocupación por sí sola (Loria, 2015).</a:t>
            </a:r>
            <a:endParaRPr/>
          </a:p>
        </p:txBody>
      </p:sp>
      <p:sp>
        <p:nvSpPr>
          <p:cNvPr id="855" name="Google Shape;855;p45"/>
          <p:cNvSpPr/>
          <p:nvPr/>
        </p:nvSpPr>
        <p:spPr>
          <a:xfrm rot="5400000">
            <a:off x="1314218" y="849090"/>
            <a:ext cx="108000" cy="1685648"/>
          </a:xfrm>
          <a:custGeom>
            <a:rect b="b" l="l" r="r" t="t"/>
            <a:pathLst>
              <a:path extrusionOk="0" h="260044" w="30700">
                <a:moveTo>
                  <a:pt x="0" y="0"/>
                </a:moveTo>
                <a:lnTo>
                  <a:pt x="30701" y="0"/>
                </a:lnTo>
                <a:lnTo>
                  <a:pt x="30701" y="260044"/>
                </a:lnTo>
                <a:lnTo>
                  <a:pt x="0" y="260044"/>
                </a:lnTo>
                <a:close/>
              </a:path>
            </a:pathLst>
          </a:custGeom>
          <a:solidFill>
            <a:srgbClr val="0289AE"/>
          </a:solidFill>
          <a:ln cap="flat" cmpd="sng" w="9525">
            <a:solidFill>
              <a:srgbClr val="009AC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iPhone6_mockup_front_white.png" id="856" name="Google Shape;856;p45"/>
          <p:cNvPicPr preferRelativeResize="0"/>
          <p:nvPr/>
        </p:nvPicPr>
        <p:blipFill rotWithShape="1">
          <a:blip r:embed="rId4">
            <a:alphaModFix/>
          </a:blip>
          <a:srcRect b="0" l="0" r="0" t="0"/>
          <a:stretch/>
        </p:blipFill>
        <p:spPr>
          <a:xfrm>
            <a:off x="7659292" y="226918"/>
            <a:ext cx="4094254" cy="6404164"/>
          </a:xfrm>
          <a:prstGeom prst="rect">
            <a:avLst/>
          </a:prstGeom>
          <a:noFill/>
          <a:ln>
            <a:noFill/>
          </a:ln>
        </p:spPr>
      </p:pic>
      <p:sp>
        <p:nvSpPr>
          <p:cNvPr id="857" name="Google Shape;857;p45"/>
          <p:cNvSpPr txBox="1"/>
          <p:nvPr/>
        </p:nvSpPr>
        <p:spPr>
          <a:xfrm>
            <a:off x="375225" y="256673"/>
            <a:ext cx="7888200" cy="1717800"/>
          </a:xfrm>
          <a:prstGeom prst="rect">
            <a:avLst/>
          </a:prstGeom>
          <a:noFill/>
          <a:ln>
            <a:noFill/>
          </a:ln>
        </p:spPr>
        <p:txBody>
          <a:bodyPr anchorCtr="0" anchor="t" bIns="45700" lIns="91425" spcFirstLastPara="1" rIns="91425" wrap="square" tIns="45700">
            <a:spAutoFit/>
          </a:bodyPr>
          <a:lstStyle/>
          <a:p>
            <a:pPr indent="0" lvl="0" marL="0" marR="0" rtl="0" algn="l">
              <a:lnSpc>
                <a:spcPct val="99444"/>
              </a:lnSpc>
              <a:spcBef>
                <a:spcPts val="0"/>
              </a:spcBef>
              <a:spcAft>
                <a:spcPts val="0"/>
              </a:spcAft>
              <a:buNone/>
            </a:pPr>
            <a:r>
              <a:rPr b="1" lang="en-US" sz="3600">
                <a:solidFill>
                  <a:schemeClr val="lt1"/>
                </a:solidFill>
                <a:latin typeface="Calibri"/>
                <a:ea typeface="Calibri"/>
                <a:cs typeface="Calibri"/>
                <a:sym typeface="Calibri"/>
              </a:rPr>
              <a:t>Más información: Ingresos basados en datos en los hoteles europeos</a:t>
            </a:r>
            <a:endParaRPr/>
          </a:p>
          <a:p>
            <a:pPr indent="0" lvl="0" marL="0" marR="0" rtl="0" algn="l">
              <a:lnSpc>
                <a:spcPct val="105294"/>
              </a:lnSpc>
              <a:spcBef>
                <a:spcPts val="0"/>
              </a:spcBef>
              <a:spcAft>
                <a:spcPts val="0"/>
              </a:spcAft>
              <a:buNone/>
            </a:pPr>
            <a:r>
              <a:t/>
            </a:r>
            <a:endParaRPr b="1" sz="3400">
              <a:solidFill>
                <a:schemeClr val="lt1"/>
              </a:solidFill>
              <a:latin typeface="Calibri"/>
              <a:ea typeface="Calibri"/>
              <a:cs typeface="Calibri"/>
              <a:sym typeface="Calibri"/>
            </a:endParaRPr>
          </a:p>
        </p:txBody>
      </p:sp>
      <p:pic>
        <p:nvPicPr>
          <p:cNvPr id="858" name="Google Shape;858;p45">
            <a:hlinkClick r:id="rId5"/>
          </p:cNvPr>
          <p:cNvPicPr preferRelativeResize="0"/>
          <p:nvPr/>
        </p:nvPicPr>
        <p:blipFill rotWithShape="1">
          <a:blip r:embed="rId6">
            <a:alphaModFix/>
          </a:blip>
          <a:srcRect b="36760" l="0" r="52361" t="0"/>
          <a:stretch/>
        </p:blipFill>
        <p:spPr>
          <a:xfrm>
            <a:off x="8449967" y="1226634"/>
            <a:ext cx="2469500" cy="4382011"/>
          </a:xfrm>
          <a:prstGeom prst="rect">
            <a:avLst/>
          </a:prstGeom>
          <a:noFill/>
          <a:ln>
            <a:noFill/>
          </a:ln>
        </p:spPr>
      </p:pic>
      <p:grpSp>
        <p:nvGrpSpPr>
          <p:cNvPr id="859" name="Google Shape;859;p45"/>
          <p:cNvGrpSpPr/>
          <p:nvPr/>
        </p:nvGrpSpPr>
        <p:grpSpPr>
          <a:xfrm rot="-454298">
            <a:off x="10366224" y="3260490"/>
            <a:ext cx="1471233" cy="1406604"/>
            <a:chOff x="7713108" y="4274827"/>
            <a:chExt cx="1471233" cy="1406604"/>
          </a:xfrm>
        </p:grpSpPr>
        <p:sp>
          <p:nvSpPr>
            <p:cNvPr id="860" name="Google Shape;860;p45"/>
            <p:cNvSpPr/>
            <p:nvPr/>
          </p:nvSpPr>
          <p:spPr>
            <a:xfrm>
              <a:off x="7777737" y="4274827"/>
              <a:ext cx="1406604" cy="1406604"/>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61" name="Google Shape;861;p45"/>
            <p:cNvSpPr txBox="1"/>
            <p:nvPr/>
          </p:nvSpPr>
          <p:spPr>
            <a:xfrm>
              <a:off x="7713108" y="4576296"/>
              <a:ext cx="1456200" cy="795000"/>
            </a:xfrm>
            <a:prstGeom prst="rect">
              <a:avLst/>
            </a:prstGeom>
            <a:noFill/>
            <a:ln>
              <a:noFill/>
            </a:ln>
          </p:spPr>
          <p:txBody>
            <a:bodyPr anchorCtr="0" anchor="t" bIns="45700" lIns="91425" spcFirstLastPara="1" rIns="91425" wrap="square" tIns="45700">
              <a:spAutoFit/>
            </a:bodyPr>
            <a:lstStyle/>
            <a:p>
              <a:pPr indent="0" lvl="0" marL="0" marR="0" rtl="0" algn="ctr">
                <a:lnSpc>
                  <a:spcPct val="107500"/>
                </a:lnSpc>
                <a:spcBef>
                  <a:spcPts val="0"/>
                </a:spcBef>
                <a:spcAft>
                  <a:spcPts val="0"/>
                </a:spcAft>
                <a:buNone/>
              </a:pPr>
              <a:r>
                <a:rPr b="1" lang="en-US" sz="2200">
                  <a:solidFill>
                    <a:schemeClr val="lt1"/>
                  </a:solidFill>
                  <a:latin typeface="Calibri"/>
                  <a:ea typeface="Calibri"/>
                  <a:cs typeface="Calibri"/>
                  <a:sym typeface="Calibri"/>
                </a:rPr>
                <a:t>HAGA CLIC PARA </a:t>
              </a:r>
              <a:r>
                <a:rPr b="1" lang="en-US" sz="2200" u="sng">
                  <a:solidFill>
                    <a:schemeClr val="lt1"/>
                  </a:solidFill>
                  <a:latin typeface="Calibri"/>
                  <a:ea typeface="Calibri"/>
                  <a:cs typeface="Calibri"/>
                  <a:sym typeface="Calibri"/>
                  <a:hlinkClick r:id="rId7">
                    <a:extLst>
                      <a:ext uri="{A12FA001-AC4F-418D-AE19-62706E023703}">
                        <ahyp:hlinkClr val="tx"/>
                      </a:ext>
                    </a:extLst>
                  </a:hlinkClick>
                </a:rPr>
                <a:t>VER</a:t>
              </a:r>
              <a:endParaRPr b="1" sz="2200">
                <a:solidFill>
                  <a:schemeClr val="lt1"/>
                </a:solidFill>
                <a:latin typeface="Calibri"/>
                <a:ea typeface="Calibri"/>
                <a:cs typeface="Calibri"/>
                <a:sym typeface="Calibri"/>
              </a:endParaRPr>
            </a:p>
          </p:txBody>
        </p:sp>
      </p:gr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6" name="Shape 866"/>
        <p:cNvGrpSpPr/>
        <p:nvPr/>
      </p:nvGrpSpPr>
      <p:grpSpPr>
        <a:xfrm>
          <a:off x="0" y="0"/>
          <a:ext cx="0" cy="0"/>
          <a:chOff x="0" y="0"/>
          <a:chExt cx="0" cy="0"/>
        </a:xfrm>
      </p:grpSpPr>
      <p:sp>
        <p:nvSpPr>
          <p:cNvPr id="867" name="Google Shape;867;p46"/>
          <p:cNvSpPr txBox="1"/>
          <p:nvPr/>
        </p:nvSpPr>
        <p:spPr>
          <a:xfrm>
            <a:off x="429126" y="281392"/>
            <a:ext cx="39504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300">
                <a:solidFill>
                  <a:srgbClr val="262626"/>
                </a:solidFill>
                <a:latin typeface="Calibri"/>
                <a:ea typeface="Calibri"/>
                <a:cs typeface="Calibri"/>
                <a:sym typeface="Calibri"/>
              </a:rPr>
              <a:t>Actividad en grupo: Escenario de toma de decisiones integrada</a:t>
            </a:r>
            <a:endParaRPr sz="1300"/>
          </a:p>
          <a:p>
            <a:pPr indent="0" lvl="0" marL="0" marR="0" rtl="0" algn="l">
              <a:lnSpc>
                <a:spcPct val="103529"/>
              </a:lnSpc>
              <a:spcBef>
                <a:spcPts val="0"/>
              </a:spcBef>
              <a:spcAft>
                <a:spcPts val="0"/>
              </a:spcAft>
              <a:buClr>
                <a:schemeClr val="dk1"/>
              </a:buClr>
              <a:buSzPts val="3400"/>
              <a:buFont typeface="Arial"/>
              <a:buNone/>
            </a:pPr>
            <a:r>
              <a:t/>
            </a:r>
            <a:endParaRPr b="1" sz="3300">
              <a:solidFill>
                <a:srgbClr val="262626"/>
              </a:solidFill>
              <a:latin typeface="Calibri"/>
              <a:ea typeface="Calibri"/>
              <a:cs typeface="Calibri"/>
              <a:sym typeface="Calibri"/>
            </a:endParaRPr>
          </a:p>
        </p:txBody>
      </p:sp>
      <p:cxnSp>
        <p:nvCxnSpPr>
          <p:cNvPr id="868" name="Google Shape;868;p46"/>
          <p:cNvCxnSpPr/>
          <p:nvPr/>
        </p:nvCxnSpPr>
        <p:spPr>
          <a:xfrm>
            <a:off x="-27709" y="2166574"/>
            <a:ext cx="3840292" cy="0"/>
          </a:xfrm>
          <a:prstGeom prst="straightConnector1">
            <a:avLst/>
          </a:prstGeom>
          <a:noFill/>
          <a:ln cap="flat" cmpd="sng" w="34925">
            <a:solidFill>
              <a:srgbClr val="62A844"/>
            </a:solidFill>
            <a:prstDash val="dot"/>
            <a:miter lim="8000"/>
            <a:headEnd len="sm" w="sm" type="none"/>
            <a:tailEnd len="sm" w="sm" type="none"/>
          </a:ln>
        </p:spPr>
      </p:cxnSp>
      <p:sp>
        <p:nvSpPr>
          <p:cNvPr id="869" name="Google Shape;869;p46"/>
          <p:cNvSpPr txBox="1"/>
          <p:nvPr/>
        </p:nvSpPr>
        <p:spPr>
          <a:xfrm>
            <a:off x="483467" y="2369292"/>
            <a:ext cx="3537300" cy="381720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None/>
            </a:pPr>
            <a:r>
              <a:rPr lang="en-US" sz="2000">
                <a:solidFill>
                  <a:srgbClr val="262626"/>
                </a:solidFill>
                <a:latin typeface="Calibri"/>
                <a:ea typeface="Calibri"/>
                <a:cs typeface="Calibri"/>
                <a:sym typeface="Calibri"/>
              </a:rPr>
              <a:t>S</a:t>
            </a:r>
            <a:r>
              <a:rPr lang="en-US" sz="2000">
                <a:solidFill>
                  <a:srgbClr val="262626"/>
                </a:solidFill>
                <a:latin typeface="Calibri"/>
                <a:ea typeface="Calibri"/>
                <a:cs typeface="Calibri"/>
                <a:sym typeface="Calibri"/>
              </a:rPr>
              <a:t>u equipo recibe un conjunto de datos de 7 días que incluye:</a:t>
            </a:r>
            <a:endParaRPr/>
          </a:p>
          <a:p>
            <a:pPr indent="0" lvl="0" marL="0" marR="0" rtl="0" algn="l">
              <a:spcBef>
                <a:spcPts val="0"/>
              </a:spcBef>
              <a:spcAft>
                <a:spcPts val="0"/>
              </a:spcAft>
              <a:buNone/>
            </a:pPr>
            <a:r>
              <a:t/>
            </a:r>
            <a:endParaRPr sz="800">
              <a:solidFill>
                <a:srgbClr val="262626"/>
              </a:solidFill>
              <a:latin typeface="Calibri"/>
              <a:ea typeface="Calibri"/>
              <a:cs typeface="Calibri"/>
              <a:sym typeface="Calibri"/>
            </a:endParaRPr>
          </a:p>
          <a:p>
            <a:pPr indent="-285750" lvl="0" marL="285750" marR="0" rtl="0" algn="l">
              <a:lnSpc>
                <a:spcPct val="107000"/>
              </a:lnSpc>
              <a:spcBef>
                <a:spcPts val="0"/>
              </a:spcBef>
              <a:spcAft>
                <a:spcPts val="0"/>
              </a:spcAft>
              <a:buClr>
                <a:srgbClr val="62A844"/>
              </a:buClr>
              <a:buSzPts val="2000"/>
              <a:buFont typeface="Arial"/>
              <a:buChar char="•"/>
            </a:pPr>
            <a:r>
              <a:rPr lang="en-US" sz="2000">
                <a:solidFill>
                  <a:srgbClr val="262626"/>
                </a:solidFill>
                <a:latin typeface="Calibri"/>
                <a:ea typeface="Calibri"/>
                <a:cs typeface="Calibri"/>
                <a:sym typeface="Calibri"/>
              </a:rPr>
              <a:t>KPI de habitaciones (ocupación, ADR, RevPAR)</a:t>
            </a:r>
            <a:endParaRPr/>
          </a:p>
          <a:p>
            <a:pPr indent="-285750" lvl="0" marL="285750" marR="0" rtl="0" algn="l">
              <a:lnSpc>
                <a:spcPct val="107000"/>
              </a:lnSpc>
              <a:spcBef>
                <a:spcPts val="0"/>
              </a:spcBef>
              <a:spcAft>
                <a:spcPts val="0"/>
              </a:spcAft>
              <a:buClr>
                <a:srgbClr val="62A844"/>
              </a:buClr>
              <a:buSzPts val="2000"/>
              <a:buFont typeface="Arial"/>
              <a:buChar char="•"/>
            </a:pPr>
            <a:r>
              <a:rPr lang="en-US" sz="2000">
                <a:solidFill>
                  <a:srgbClr val="262626"/>
                </a:solidFill>
                <a:latin typeface="Calibri"/>
                <a:ea typeface="Calibri"/>
                <a:cs typeface="Calibri"/>
                <a:sym typeface="Calibri"/>
              </a:rPr>
              <a:t>Cubiertas del restaurante y gasto medio</a:t>
            </a:r>
            <a:endParaRPr/>
          </a:p>
          <a:p>
            <a:pPr indent="-285750" lvl="0" marL="285750" marR="0" rtl="0" algn="l">
              <a:lnSpc>
                <a:spcPct val="107000"/>
              </a:lnSpc>
              <a:spcBef>
                <a:spcPts val="0"/>
              </a:spcBef>
              <a:spcAft>
                <a:spcPts val="0"/>
              </a:spcAft>
              <a:buClr>
                <a:srgbClr val="62A844"/>
              </a:buClr>
              <a:buSzPts val="2000"/>
              <a:buFont typeface="Arial"/>
              <a:buChar char="•"/>
            </a:pPr>
            <a:r>
              <a:rPr lang="en-US" sz="2000">
                <a:solidFill>
                  <a:srgbClr val="262626"/>
                </a:solidFill>
                <a:latin typeface="Calibri"/>
                <a:ea typeface="Calibri"/>
                <a:cs typeface="Calibri"/>
                <a:sym typeface="Calibri"/>
              </a:rPr>
              <a:t>Horas de trabajo por departamento</a:t>
            </a:r>
            <a:endParaRPr/>
          </a:p>
          <a:p>
            <a:pPr indent="-285750" lvl="0" marL="285750" marR="0" rtl="0" algn="l">
              <a:lnSpc>
                <a:spcPct val="107000"/>
              </a:lnSpc>
              <a:spcBef>
                <a:spcPts val="0"/>
              </a:spcBef>
              <a:spcAft>
                <a:spcPts val="0"/>
              </a:spcAft>
              <a:buClr>
                <a:srgbClr val="62A844"/>
              </a:buClr>
              <a:buSzPts val="2000"/>
              <a:buFont typeface="Arial"/>
              <a:buChar char="•"/>
            </a:pPr>
            <a:r>
              <a:rPr lang="en-US" sz="2000">
                <a:solidFill>
                  <a:srgbClr val="262626"/>
                </a:solidFill>
                <a:latin typeface="Calibri"/>
                <a:ea typeface="Calibri"/>
                <a:cs typeface="Calibri"/>
                <a:sym typeface="Calibri"/>
              </a:rPr>
              <a:t>Desperdicio de alimentos por comensal (gramos)</a:t>
            </a:r>
            <a:endParaRPr/>
          </a:p>
          <a:p>
            <a:pPr indent="0" lvl="0" marL="0" marR="0" rtl="0" algn="l">
              <a:lnSpc>
                <a:spcPct val="107000"/>
              </a:lnSpc>
              <a:spcBef>
                <a:spcPts val="0"/>
              </a:spcBef>
              <a:spcAft>
                <a:spcPts val="0"/>
              </a:spcAft>
              <a:buNone/>
            </a:pPr>
            <a:r>
              <a:t/>
            </a:r>
            <a:endParaRPr baseline="30000" sz="2000">
              <a:solidFill>
                <a:srgbClr val="262626"/>
              </a:solidFill>
              <a:latin typeface="Calibri"/>
              <a:ea typeface="Calibri"/>
              <a:cs typeface="Calibri"/>
              <a:sym typeface="Calibri"/>
            </a:endParaRPr>
          </a:p>
        </p:txBody>
      </p:sp>
      <p:sp>
        <p:nvSpPr>
          <p:cNvPr id="870" name="Google Shape;870;p46"/>
          <p:cNvSpPr txBox="1"/>
          <p:nvPr/>
        </p:nvSpPr>
        <p:spPr>
          <a:xfrm>
            <a:off x="7011599" y="5256204"/>
            <a:ext cx="4456200" cy="1862400"/>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7777"/>
              </a:lnSpc>
              <a:spcBef>
                <a:spcPts val="0"/>
              </a:spcBef>
              <a:spcAft>
                <a:spcPts val="0"/>
              </a:spcAft>
              <a:buClr>
                <a:srgbClr val="EABB22"/>
              </a:buClr>
              <a:buSzPts val="1800"/>
              <a:buFont typeface="Calibri"/>
              <a:buChar char="•"/>
            </a:pPr>
            <a:r>
              <a:rPr lang="en-US" sz="1800">
                <a:solidFill>
                  <a:srgbClr val="262626"/>
                </a:solidFill>
                <a:latin typeface="Calibri"/>
                <a:ea typeface="Calibri"/>
                <a:cs typeface="Calibri"/>
                <a:sym typeface="Calibri"/>
              </a:rPr>
              <a:t>La opción que elija</a:t>
            </a:r>
            <a:endParaRPr sz="1800">
              <a:solidFill>
                <a:srgbClr val="262626"/>
              </a:solidFill>
              <a:latin typeface="Calibri"/>
              <a:ea typeface="Calibri"/>
              <a:cs typeface="Calibri"/>
              <a:sym typeface="Calibri"/>
            </a:endParaRPr>
          </a:p>
          <a:p>
            <a:pPr indent="-342900" lvl="0" marL="342900" marR="0" rtl="0" algn="l">
              <a:lnSpc>
                <a:spcPct val="107777"/>
              </a:lnSpc>
              <a:spcBef>
                <a:spcPts val="0"/>
              </a:spcBef>
              <a:spcAft>
                <a:spcPts val="0"/>
              </a:spcAft>
              <a:buClr>
                <a:srgbClr val="EABB22"/>
              </a:buClr>
              <a:buSzPts val="1800"/>
              <a:buFont typeface="Calibri"/>
              <a:buChar char="•"/>
            </a:pPr>
            <a:r>
              <a:rPr lang="en-US" sz="1800">
                <a:solidFill>
                  <a:srgbClr val="262626"/>
                </a:solidFill>
                <a:latin typeface="Calibri"/>
                <a:ea typeface="Calibri"/>
                <a:cs typeface="Calibri"/>
                <a:sym typeface="Calibri"/>
              </a:rPr>
              <a:t>Las principales cifras que la respaldan</a:t>
            </a:r>
            <a:endParaRPr/>
          </a:p>
          <a:p>
            <a:pPr indent="-342900" lvl="0" marL="342900" marR="0" rtl="0" algn="l">
              <a:lnSpc>
                <a:spcPct val="107777"/>
              </a:lnSpc>
              <a:spcBef>
                <a:spcPts val="0"/>
              </a:spcBef>
              <a:spcAft>
                <a:spcPts val="0"/>
              </a:spcAft>
              <a:buClr>
                <a:srgbClr val="EABB22"/>
              </a:buClr>
              <a:buSzPts val="1800"/>
              <a:buFont typeface="Calibri"/>
              <a:buChar char="•"/>
            </a:pPr>
            <a:r>
              <a:rPr lang="en-US" sz="1800">
                <a:solidFill>
                  <a:srgbClr val="262626"/>
                </a:solidFill>
                <a:latin typeface="Calibri"/>
                <a:ea typeface="Calibri"/>
                <a:cs typeface="Calibri"/>
                <a:sym typeface="Calibri"/>
              </a:rPr>
              <a:t>Un riesgo o hipótesis que los gerentes deben conocer (</a:t>
            </a:r>
            <a:r>
              <a:rPr i="1" lang="en-US" sz="1800">
                <a:solidFill>
                  <a:srgbClr val="262626"/>
                </a:solidFill>
                <a:latin typeface="Calibri"/>
                <a:ea typeface="Calibri"/>
                <a:cs typeface="Calibri"/>
                <a:sym typeface="Calibri"/>
              </a:rPr>
              <a:t>Basado en IFWC, 2022; STR, 2024)</a:t>
            </a:r>
            <a:endParaRPr/>
          </a:p>
          <a:p>
            <a:pPr indent="-228600" lvl="0" marL="342900" marR="0" rtl="0" algn="l">
              <a:lnSpc>
                <a:spcPct val="107777"/>
              </a:lnSpc>
              <a:spcBef>
                <a:spcPts val="0"/>
              </a:spcBef>
              <a:spcAft>
                <a:spcPts val="0"/>
              </a:spcAft>
              <a:buClr>
                <a:srgbClr val="EABB22"/>
              </a:buClr>
              <a:buSzPts val="1800"/>
              <a:buFont typeface="Arial"/>
              <a:buNone/>
            </a:pPr>
            <a:r>
              <a:t/>
            </a:r>
            <a:endParaRPr sz="1800">
              <a:solidFill>
                <a:srgbClr val="262626"/>
              </a:solidFill>
              <a:latin typeface="Calibri"/>
              <a:ea typeface="Calibri"/>
              <a:cs typeface="Calibri"/>
              <a:sym typeface="Calibri"/>
            </a:endParaRPr>
          </a:p>
        </p:txBody>
      </p:sp>
      <p:sp>
        <p:nvSpPr>
          <p:cNvPr id="871" name="Google Shape;871;p46"/>
          <p:cNvSpPr txBox="1"/>
          <p:nvPr/>
        </p:nvSpPr>
        <p:spPr>
          <a:xfrm>
            <a:off x="7011600" y="2422900"/>
            <a:ext cx="4932000" cy="492600"/>
          </a:xfrm>
          <a:prstGeom prst="rect">
            <a:avLst/>
          </a:prstGeom>
          <a:noFill/>
          <a:ln>
            <a:noFill/>
          </a:ln>
        </p:spPr>
        <p:txBody>
          <a:bodyPr anchorCtr="0" anchor="t" bIns="45700" lIns="91425" spcFirstLastPara="1" rIns="91425" wrap="square" tIns="45700">
            <a:spAutoFit/>
          </a:bodyPr>
          <a:lstStyle/>
          <a:p>
            <a:pPr indent="0" lvl="0" marL="0" marR="0" rtl="0" algn="l">
              <a:lnSpc>
                <a:spcPct val="104615"/>
              </a:lnSpc>
              <a:spcBef>
                <a:spcPts val="0"/>
              </a:spcBef>
              <a:spcAft>
                <a:spcPts val="0"/>
              </a:spcAft>
              <a:buNone/>
            </a:pPr>
            <a:r>
              <a:rPr b="1" lang="en-US" sz="2600">
                <a:solidFill>
                  <a:srgbClr val="62A844"/>
                </a:solidFill>
                <a:latin typeface="Calibri"/>
                <a:ea typeface="Calibri"/>
                <a:cs typeface="Calibri"/>
                <a:sym typeface="Calibri"/>
              </a:rPr>
              <a:t>Diseñe dos opciones hipotéticas</a:t>
            </a:r>
            <a:endParaRPr/>
          </a:p>
        </p:txBody>
      </p:sp>
      <p:sp>
        <p:nvSpPr>
          <p:cNvPr id="872" name="Google Shape;872;p46"/>
          <p:cNvSpPr txBox="1"/>
          <p:nvPr/>
        </p:nvSpPr>
        <p:spPr>
          <a:xfrm>
            <a:off x="7011599" y="2988560"/>
            <a:ext cx="4855200" cy="1563900"/>
          </a:xfrm>
          <a:prstGeom prst="rect">
            <a:avLst/>
          </a:prstGeom>
          <a:noFill/>
          <a:ln>
            <a:noFill/>
          </a:ln>
        </p:spPr>
        <p:txBody>
          <a:bodyPr anchorCtr="0" anchor="t" bIns="45700" lIns="91425" spcFirstLastPara="1" rIns="91425" wrap="square" tIns="45700">
            <a:spAutoFit/>
          </a:bodyPr>
          <a:lstStyle/>
          <a:p>
            <a:pPr indent="0" lvl="0" marL="0" marR="0" rtl="0" algn="l">
              <a:lnSpc>
                <a:spcPct val="107777"/>
              </a:lnSpc>
              <a:spcBef>
                <a:spcPts val="0"/>
              </a:spcBef>
              <a:spcAft>
                <a:spcPts val="0"/>
              </a:spcAft>
              <a:buClr>
                <a:srgbClr val="62A844"/>
              </a:buClr>
              <a:buSzPts val="1800"/>
              <a:buFont typeface="Calibri"/>
              <a:buNone/>
            </a:pPr>
            <a:r>
              <a:rPr b="1" lang="en-US" sz="1800">
                <a:solidFill>
                  <a:srgbClr val="262626"/>
                </a:solidFill>
                <a:latin typeface="Calibri"/>
                <a:ea typeface="Calibri"/>
                <a:cs typeface="Calibri"/>
                <a:sym typeface="Calibri"/>
              </a:rPr>
              <a:t>En su hoja de cálculo, pruebe:</a:t>
            </a:r>
            <a:endParaRPr/>
          </a:p>
          <a:p>
            <a:pPr indent="-285750" lvl="0" marL="285750" marR="0" rtl="0" algn="l">
              <a:lnSpc>
                <a:spcPct val="107777"/>
              </a:lnSpc>
              <a:spcBef>
                <a:spcPts val="0"/>
              </a:spcBef>
              <a:spcAft>
                <a:spcPts val="0"/>
              </a:spcAft>
              <a:buClr>
                <a:srgbClr val="62A844"/>
              </a:buClr>
              <a:buSzPts val="1800"/>
              <a:buFont typeface="Calibri"/>
              <a:buChar char="•"/>
            </a:pPr>
            <a:r>
              <a:rPr lang="en-US" sz="1800">
                <a:solidFill>
                  <a:srgbClr val="262626"/>
                </a:solidFill>
                <a:latin typeface="Calibri"/>
                <a:ea typeface="Calibri"/>
                <a:cs typeface="Calibri"/>
                <a:sym typeface="Calibri"/>
              </a:rPr>
              <a:t>Opción A: Paquete entre semana</a:t>
            </a:r>
            <a:endParaRPr/>
          </a:p>
          <a:p>
            <a:pPr indent="-285750" lvl="0" marL="285750" marR="0" rtl="0" algn="l">
              <a:lnSpc>
                <a:spcPct val="107777"/>
              </a:lnSpc>
              <a:spcBef>
                <a:spcPts val="0"/>
              </a:spcBef>
              <a:spcAft>
                <a:spcPts val="0"/>
              </a:spcAft>
              <a:buClr>
                <a:srgbClr val="62A844"/>
              </a:buClr>
              <a:buSzPts val="1800"/>
              <a:buFont typeface="Calibri"/>
              <a:buChar char="•"/>
            </a:pPr>
            <a:r>
              <a:rPr lang="en-US" sz="1800">
                <a:solidFill>
                  <a:srgbClr val="262626"/>
                </a:solidFill>
                <a:latin typeface="Calibri"/>
                <a:ea typeface="Calibri"/>
                <a:cs typeface="Calibri"/>
                <a:sym typeface="Calibri"/>
              </a:rPr>
              <a:t>Opción B: Cambio de turnos o nueva norma de reparto</a:t>
            </a:r>
            <a:endParaRPr/>
          </a:p>
          <a:p>
            <a:pPr indent="0" lvl="0" marL="0" marR="0" rtl="0" algn="l">
              <a:lnSpc>
                <a:spcPct val="107777"/>
              </a:lnSpc>
              <a:spcBef>
                <a:spcPts val="0"/>
              </a:spcBef>
              <a:spcAft>
                <a:spcPts val="0"/>
              </a:spcAft>
              <a:buClr>
                <a:srgbClr val="62A844"/>
              </a:buClr>
              <a:buSzPts val="1800"/>
              <a:buFont typeface="Arial"/>
              <a:buNone/>
            </a:pPr>
            <a:r>
              <a:t/>
            </a:r>
            <a:endParaRPr sz="1800">
              <a:solidFill>
                <a:srgbClr val="262626"/>
              </a:solidFill>
              <a:latin typeface="Calibri"/>
              <a:ea typeface="Calibri"/>
              <a:cs typeface="Calibri"/>
              <a:sym typeface="Calibri"/>
            </a:endParaRPr>
          </a:p>
        </p:txBody>
      </p:sp>
      <p:sp>
        <p:nvSpPr>
          <p:cNvPr id="873" name="Google Shape;873;p46"/>
          <p:cNvSpPr txBox="1"/>
          <p:nvPr/>
        </p:nvSpPr>
        <p:spPr>
          <a:xfrm>
            <a:off x="7011599" y="4365848"/>
            <a:ext cx="4951562" cy="786241"/>
          </a:xfrm>
          <a:prstGeom prst="rect">
            <a:avLst/>
          </a:prstGeom>
          <a:noFill/>
          <a:ln>
            <a:noFill/>
          </a:ln>
        </p:spPr>
        <p:txBody>
          <a:bodyPr anchorCtr="0" anchor="t" bIns="45700" lIns="91425" spcFirstLastPara="1" rIns="91425" wrap="square" tIns="45700">
            <a:spAutoFit/>
          </a:bodyPr>
          <a:lstStyle/>
          <a:p>
            <a:pPr indent="0" lvl="0" marL="0" marR="0" rtl="0" algn="l">
              <a:lnSpc>
                <a:spcPct val="104615"/>
              </a:lnSpc>
              <a:spcBef>
                <a:spcPts val="0"/>
              </a:spcBef>
              <a:spcAft>
                <a:spcPts val="0"/>
              </a:spcAft>
              <a:buNone/>
            </a:pPr>
            <a:r>
              <a:rPr b="1" lang="en-US" sz="2600">
                <a:solidFill>
                  <a:srgbClr val="EABB22"/>
                </a:solidFill>
                <a:latin typeface="Calibri"/>
                <a:ea typeface="Calibri"/>
                <a:cs typeface="Calibri"/>
                <a:sym typeface="Calibri"/>
              </a:rPr>
              <a:t>Elabore una recomendación </a:t>
            </a:r>
            <a:endParaRPr/>
          </a:p>
          <a:p>
            <a:pPr indent="0" lvl="0" marL="0" marR="0" rtl="0" algn="l">
              <a:lnSpc>
                <a:spcPct val="123636"/>
              </a:lnSpc>
              <a:spcBef>
                <a:spcPts val="0"/>
              </a:spcBef>
              <a:spcAft>
                <a:spcPts val="0"/>
              </a:spcAft>
              <a:buNone/>
            </a:pPr>
            <a:r>
              <a:rPr lang="en-US" sz="2200">
                <a:solidFill>
                  <a:srgbClr val="EABB22"/>
                </a:solidFill>
                <a:latin typeface="Calibri"/>
                <a:ea typeface="Calibri"/>
                <a:cs typeface="Calibri"/>
                <a:sym typeface="Calibri"/>
              </a:rPr>
              <a:t>(3-4 frases)</a:t>
            </a:r>
            <a:endParaRPr/>
          </a:p>
        </p:txBody>
      </p:sp>
      <p:grpSp>
        <p:nvGrpSpPr>
          <p:cNvPr id="874" name="Google Shape;874;p46"/>
          <p:cNvGrpSpPr/>
          <p:nvPr/>
        </p:nvGrpSpPr>
        <p:grpSpPr>
          <a:xfrm>
            <a:off x="4433553" y="356403"/>
            <a:ext cx="7110260" cy="5826345"/>
            <a:chOff x="4285715" y="386543"/>
            <a:chExt cx="7382313" cy="6049273"/>
          </a:xfrm>
        </p:grpSpPr>
        <p:grpSp>
          <p:nvGrpSpPr>
            <p:cNvPr id="875" name="Google Shape;875;p46"/>
            <p:cNvGrpSpPr/>
            <p:nvPr/>
          </p:nvGrpSpPr>
          <p:grpSpPr>
            <a:xfrm>
              <a:off x="4285715" y="386543"/>
              <a:ext cx="2506690" cy="6049273"/>
              <a:chOff x="9515475" y="838200"/>
              <a:chExt cx="4584700" cy="12065000"/>
            </a:xfrm>
          </p:grpSpPr>
          <p:sp>
            <p:nvSpPr>
              <p:cNvPr id="876" name="Google Shape;876;p46"/>
              <p:cNvSpPr/>
              <p:nvPr/>
            </p:nvSpPr>
            <p:spPr>
              <a:xfrm flipH="1">
                <a:off x="9515475" y="4578350"/>
                <a:ext cx="4564063" cy="4564063"/>
              </a:xfrm>
              <a:prstGeom prst="ellipse">
                <a:avLst/>
              </a:prstGeom>
              <a:solidFill>
                <a:srgbClr val="62A844">
                  <a:alpha val="71372"/>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877" name="Google Shape;877;p46"/>
              <p:cNvSpPr/>
              <p:nvPr/>
            </p:nvSpPr>
            <p:spPr>
              <a:xfrm>
                <a:off x="9536113" y="8340725"/>
                <a:ext cx="4564062" cy="4562475"/>
              </a:xfrm>
              <a:prstGeom prst="ellipse">
                <a:avLst/>
              </a:prstGeom>
              <a:solidFill>
                <a:srgbClr val="EABB22">
                  <a:alpha val="42745"/>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878" name="Google Shape;878;p46"/>
              <p:cNvSpPr/>
              <p:nvPr/>
            </p:nvSpPr>
            <p:spPr>
              <a:xfrm>
                <a:off x="9536113" y="838200"/>
                <a:ext cx="4564062" cy="4564063"/>
              </a:xfrm>
              <a:prstGeom prst="ellipse">
                <a:avLst/>
              </a:prstGeom>
              <a:solidFill>
                <a:srgbClr val="0289AE">
                  <a:alpha val="58039"/>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879" name="Google Shape;879;p46"/>
              <p:cNvSpPr/>
              <p:nvPr/>
            </p:nvSpPr>
            <p:spPr>
              <a:xfrm>
                <a:off x="9536113" y="838200"/>
                <a:ext cx="2271712"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880" name="Google Shape;880;p46"/>
              <p:cNvSpPr/>
              <p:nvPr/>
            </p:nvSpPr>
            <p:spPr>
              <a:xfrm flipH="1">
                <a:off x="11807825" y="4578350"/>
                <a:ext cx="2271713"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881" name="Google Shape;881;p46"/>
              <p:cNvSpPr/>
              <p:nvPr/>
            </p:nvSpPr>
            <p:spPr>
              <a:xfrm>
                <a:off x="9536113" y="8340725"/>
                <a:ext cx="2271712" cy="4562475"/>
              </a:xfrm>
              <a:custGeom>
                <a:rect b="b" l="l" r="r" t="t"/>
                <a:pathLst>
                  <a:path extrusionOk="0" h="3599152" w="1791607">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grpSp>
        <p:cxnSp>
          <p:nvCxnSpPr>
            <p:cNvPr id="882" name="Google Shape;882;p46"/>
            <p:cNvCxnSpPr/>
            <p:nvPr/>
          </p:nvCxnSpPr>
          <p:spPr>
            <a:xfrm>
              <a:off x="5800028" y="3010135"/>
              <a:ext cx="5868000" cy="0"/>
            </a:xfrm>
            <a:prstGeom prst="straightConnector1">
              <a:avLst/>
            </a:prstGeom>
            <a:noFill/>
            <a:ln cap="flat" cmpd="sng" w="25400">
              <a:solidFill>
                <a:srgbClr val="62A844"/>
              </a:solidFill>
              <a:prstDash val="dot"/>
              <a:miter lim="8000"/>
              <a:headEnd len="sm" w="sm" type="none"/>
              <a:tailEnd len="sm" w="sm" type="none"/>
            </a:ln>
          </p:spPr>
        </p:cxnSp>
        <p:cxnSp>
          <p:nvCxnSpPr>
            <p:cNvPr id="883" name="Google Shape;883;p46"/>
            <p:cNvCxnSpPr/>
            <p:nvPr/>
          </p:nvCxnSpPr>
          <p:spPr>
            <a:xfrm>
              <a:off x="5709057" y="942673"/>
              <a:ext cx="5868000" cy="0"/>
            </a:xfrm>
            <a:prstGeom prst="straightConnector1">
              <a:avLst/>
            </a:prstGeom>
            <a:noFill/>
            <a:ln cap="flat" cmpd="sng" w="25400">
              <a:solidFill>
                <a:srgbClr val="0289AE"/>
              </a:solidFill>
              <a:prstDash val="dot"/>
              <a:miter lim="8000"/>
              <a:headEnd len="sm" w="sm" type="none"/>
              <a:tailEnd len="sm" w="sm" type="none"/>
            </a:ln>
          </p:spPr>
        </p:cxnSp>
        <p:cxnSp>
          <p:nvCxnSpPr>
            <p:cNvPr id="884" name="Google Shape;884;p46"/>
            <p:cNvCxnSpPr/>
            <p:nvPr/>
          </p:nvCxnSpPr>
          <p:spPr>
            <a:xfrm>
              <a:off x="5539060" y="5352197"/>
              <a:ext cx="5868000" cy="0"/>
            </a:xfrm>
            <a:prstGeom prst="straightConnector1">
              <a:avLst/>
            </a:prstGeom>
            <a:noFill/>
            <a:ln cap="flat" cmpd="sng" w="25400">
              <a:solidFill>
                <a:srgbClr val="EABB22"/>
              </a:solidFill>
              <a:prstDash val="dot"/>
              <a:miter lim="8000"/>
              <a:headEnd len="sm" w="sm" type="none"/>
              <a:tailEnd len="sm" w="sm" type="none"/>
            </a:ln>
          </p:spPr>
        </p:cxnSp>
        <p:sp>
          <p:nvSpPr>
            <p:cNvPr id="885" name="Google Shape;885;p46"/>
            <p:cNvSpPr/>
            <p:nvPr/>
          </p:nvSpPr>
          <p:spPr>
            <a:xfrm>
              <a:off x="4735321" y="788502"/>
              <a:ext cx="1617891" cy="1483664"/>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886" name="Google Shape;886;p46"/>
            <p:cNvSpPr/>
            <p:nvPr/>
          </p:nvSpPr>
          <p:spPr>
            <a:xfrm>
              <a:off x="4735321" y="4550194"/>
              <a:ext cx="1617891" cy="1483664"/>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887" name="Google Shape;887;p46"/>
            <p:cNvSpPr/>
            <p:nvPr/>
          </p:nvSpPr>
          <p:spPr>
            <a:xfrm flipH="1">
              <a:off x="4735321" y="2664572"/>
              <a:ext cx="1617891" cy="1483664"/>
            </a:xfrm>
            <a:prstGeom prst="ellipse">
              <a:avLst/>
            </a:prstGeom>
            <a:solidFill>
              <a:schemeClr val="lt1"/>
            </a:solidFill>
            <a:ln>
              <a:noFill/>
            </a:ln>
            <a:effectLst>
              <a:outerShdw blurRad="4699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50">
                <a:solidFill>
                  <a:schemeClr val="lt1"/>
                </a:solidFill>
                <a:latin typeface="Calibri"/>
                <a:ea typeface="Calibri"/>
                <a:cs typeface="Calibri"/>
                <a:sym typeface="Calibri"/>
              </a:endParaRPr>
            </a:p>
          </p:txBody>
        </p:sp>
        <p:sp>
          <p:nvSpPr>
            <p:cNvPr id="888" name="Google Shape;888;p46"/>
            <p:cNvSpPr txBox="1"/>
            <p:nvPr/>
          </p:nvSpPr>
          <p:spPr>
            <a:xfrm>
              <a:off x="4735322" y="1137977"/>
              <a:ext cx="1607476" cy="135435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7200">
                  <a:solidFill>
                    <a:srgbClr val="0289AE"/>
                  </a:solidFill>
                  <a:latin typeface="Calibri"/>
                  <a:ea typeface="Calibri"/>
                  <a:cs typeface="Calibri"/>
                  <a:sym typeface="Calibri"/>
                </a:rPr>
                <a:t>01</a:t>
              </a:r>
              <a:endParaRPr/>
            </a:p>
          </p:txBody>
        </p:sp>
        <p:sp>
          <p:nvSpPr>
            <p:cNvPr id="889" name="Google Shape;889;p46"/>
            <p:cNvSpPr txBox="1"/>
            <p:nvPr/>
          </p:nvSpPr>
          <p:spPr>
            <a:xfrm>
              <a:off x="4779588" y="3029171"/>
              <a:ext cx="1617891" cy="1245555"/>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7200">
                  <a:solidFill>
                    <a:srgbClr val="62A844"/>
                  </a:solidFill>
                  <a:latin typeface="Calibri"/>
                  <a:ea typeface="Calibri"/>
                  <a:cs typeface="Calibri"/>
                  <a:sym typeface="Calibri"/>
                </a:rPr>
                <a:t>02</a:t>
              </a:r>
              <a:endParaRPr/>
            </a:p>
          </p:txBody>
        </p:sp>
        <p:sp>
          <p:nvSpPr>
            <p:cNvPr id="890" name="Google Shape;890;p46"/>
            <p:cNvSpPr txBox="1"/>
            <p:nvPr/>
          </p:nvSpPr>
          <p:spPr>
            <a:xfrm>
              <a:off x="4735322" y="4920365"/>
              <a:ext cx="1553660" cy="1295034"/>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b="1" baseline="30000" lang="en-US" sz="7200">
                  <a:solidFill>
                    <a:srgbClr val="EABB22"/>
                  </a:solidFill>
                  <a:latin typeface="Calibri"/>
                  <a:ea typeface="Calibri"/>
                  <a:cs typeface="Calibri"/>
                  <a:sym typeface="Calibri"/>
                </a:rPr>
                <a:t>03</a:t>
              </a:r>
              <a:endParaRPr/>
            </a:p>
          </p:txBody>
        </p:sp>
      </p:grpSp>
      <p:sp>
        <p:nvSpPr>
          <p:cNvPr id="891" name="Google Shape;891;p46"/>
          <p:cNvSpPr txBox="1"/>
          <p:nvPr/>
        </p:nvSpPr>
        <p:spPr>
          <a:xfrm>
            <a:off x="7011599" y="913488"/>
            <a:ext cx="4673400" cy="96660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7777"/>
              </a:lnSpc>
              <a:spcBef>
                <a:spcPts val="0"/>
              </a:spcBef>
              <a:spcAft>
                <a:spcPts val="0"/>
              </a:spcAft>
              <a:buClr>
                <a:srgbClr val="0289AE"/>
              </a:buClr>
              <a:buSzPts val="1800"/>
              <a:buFont typeface="Calibri"/>
              <a:buChar char="•"/>
            </a:pPr>
            <a:r>
              <a:rPr lang="en-US" sz="1800">
                <a:solidFill>
                  <a:srgbClr val="262626"/>
                </a:solidFill>
                <a:latin typeface="Calibri"/>
                <a:ea typeface="Calibri"/>
                <a:cs typeface="Calibri"/>
                <a:sym typeface="Calibri"/>
              </a:rPr>
              <a:t>Ejemplos: RevPAR bajo entre semana, mucho desperdicio en el brunch del domingo</a:t>
            </a:r>
            <a:endParaRPr/>
          </a:p>
          <a:p>
            <a:pPr indent="-171450" lvl="0" marL="285750" marR="0" rtl="0" algn="l">
              <a:lnSpc>
                <a:spcPct val="107777"/>
              </a:lnSpc>
              <a:spcBef>
                <a:spcPts val="0"/>
              </a:spcBef>
              <a:spcAft>
                <a:spcPts val="0"/>
              </a:spcAft>
              <a:buClr>
                <a:srgbClr val="0289AE"/>
              </a:buClr>
              <a:buSzPts val="1800"/>
              <a:buFont typeface="Arial"/>
              <a:buNone/>
            </a:pPr>
            <a:r>
              <a:t/>
            </a:r>
            <a:endParaRPr sz="1800">
              <a:solidFill>
                <a:srgbClr val="262626"/>
              </a:solidFill>
              <a:latin typeface="Calibri"/>
              <a:ea typeface="Calibri"/>
              <a:cs typeface="Calibri"/>
              <a:sym typeface="Calibri"/>
            </a:endParaRPr>
          </a:p>
        </p:txBody>
      </p:sp>
      <p:sp>
        <p:nvSpPr>
          <p:cNvPr id="892" name="Google Shape;892;p46"/>
          <p:cNvSpPr txBox="1"/>
          <p:nvPr/>
        </p:nvSpPr>
        <p:spPr>
          <a:xfrm>
            <a:off x="7011600" y="427350"/>
            <a:ext cx="4855200" cy="492600"/>
          </a:xfrm>
          <a:prstGeom prst="rect">
            <a:avLst/>
          </a:prstGeom>
          <a:noFill/>
          <a:ln>
            <a:noFill/>
          </a:ln>
        </p:spPr>
        <p:txBody>
          <a:bodyPr anchorCtr="0" anchor="t" bIns="45700" lIns="91425" spcFirstLastPara="1" rIns="91425" wrap="square" tIns="45700">
            <a:spAutoFit/>
          </a:bodyPr>
          <a:lstStyle/>
          <a:p>
            <a:pPr indent="0" lvl="0" marL="0" marR="0" rtl="0" algn="l">
              <a:lnSpc>
                <a:spcPct val="104615"/>
              </a:lnSpc>
              <a:spcBef>
                <a:spcPts val="0"/>
              </a:spcBef>
              <a:spcAft>
                <a:spcPts val="0"/>
              </a:spcAft>
              <a:buNone/>
            </a:pPr>
            <a:r>
              <a:rPr b="1" lang="en-US" sz="2600">
                <a:solidFill>
                  <a:srgbClr val="0289AE"/>
                </a:solidFill>
                <a:latin typeface="Calibri"/>
                <a:ea typeface="Calibri"/>
                <a:cs typeface="Calibri"/>
                <a:sym typeface="Calibri"/>
              </a:rPr>
              <a:t>Identifique dos cuestiones clave</a:t>
            </a:r>
            <a:endParaRPr/>
          </a:p>
        </p:txBody>
      </p:sp>
      <p:sp>
        <p:nvSpPr>
          <p:cNvPr id="893" name="Google Shape;893;p46"/>
          <p:cNvSpPr/>
          <p:nvPr/>
        </p:nvSpPr>
        <p:spPr>
          <a:xfrm>
            <a:off x="394400" y="6082725"/>
            <a:ext cx="4221300" cy="4842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894" name="Google Shape;894;p46"/>
          <p:cNvSpPr txBox="1"/>
          <p:nvPr/>
        </p:nvSpPr>
        <p:spPr>
          <a:xfrm>
            <a:off x="520388" y="6210026"/>
            <a:ext cx="75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0289AE"/>
                </a:solidFill>
                <a:latin typeface="Calibri"/>
                <a:ea typeface="Calibri"/>
                <a:cs typeface="Calibri"/>
                <a:sym typeface="Calibri"/>
              </a:rPr>
              <a:t>Véase también ›</a:t>
            </a:r>
            <a:endParaRPr/>
          </a:p>
        </p:txBody>
      </p:sp>
      <p:sp>
        <p:nvSpPr>
          <p:cNvPr id="895" name="Google Shape;895;p46"/>
          <p:cNvSpPr txBox="1"/>
          <p:nvPr/>
        </p:nvSpPr>
        <p:spPr>
          <a:xfrm>
            <a:off x="1276389" y="6210026"/>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C3 </a:t>
            </a:r>
            <a:r>
              <a:rPr b="1" lang="en-US" sz="1400">
                <a:solidFill>
                  <a:srgbClr val="262626"/>
                </a:solidFill>
                <a:latin typeface="Calibri"/>
                <a:ea typeface="Calibri"/>
                <a:cs typeface="Calibri"/>
                <a:sym typeface="Calibri"/>
              </a:rPr>
              <a:t>M1</a:t>
            </a:r>
            <a:endParaRPr b="1" i="0" sz="1400">
              <a:solidFill>
                <a:srgbClr val="262626"/>
              </a:solidFill>
              <a:latin typeface="Calibri"/>
              <a:ea typeface="Calibri"/>
              <a:cs typeface="Calibri"/>
              <a:sym typeface="Calibri"/>
            </a:endParaRPr>
          </a:p>
        </p:txBody>
      </p:sp>
      <p:sp>
        <p:nvSpPr>
          <p:cNvPr id="896" name="Google Shape;896;p46"/>
          <p:cNvSpPr txBox="1"/>
          <p:nvPr/>
        </p:nvSpPr>
        <p:spPr>
          <a:xfrm>
            <a:off x="1870388" y="6210026"/>
            <a:ext cx="349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0" lang="en-US" sz="1400">
                <a:solidFill>
                  <a:srgbClr val="262626"/>
                </a:solidFill>
                <a:latin typeface="Calibri"/>
                <a:ea typeface="Calibri"/>
                <a:cs typeface="Calibri"/>
                <a:sym typeface="Calibri"/>
              </a:rPr>
              <a:t>- Liderar el cambio ecológico y digital</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1" name="Shape 901"/>
        <p:cNvGrpSpPr/>
        <p:nvPr/>
      </p:nvGrpSpPr>
      <p:grpSpPr>
        <a:xfrm>
          <a:off x="0" y="0"/>
          <a:ext cx="0" cy="0"/>
          <a:chOff x="0" y="0"/>
          <a:chExt cx="0" cy="0"/>
        </a:xfrm>
      </p:grpSpPr>
      <p:pic>
        <p:nvPicPr>
          <p:cNvPr id="902" name="Google Shape;902;p47"/>
          <p:cNvPicPr preferRelativeResize="0"/>
          <p:nvPr/>
        </p:nvPicPr>
        <p:blipFill>
          <a:blip r:embed="rId3">
            <a:alphaModFix/>
          </a:blip>
          <a:stretch>
            <a:fillRect/>
          </a:stretch>
        </p:blipFill>
        <p:spPr>
          <a:xfrm>
            <a:off x="0" y="4424488"/>
            <a:ext cx="12192000" cy="2438400"/>
          </a:xfrm>
          <a:prstGeom prst="rect">
            <a:avLst/>
          </a:prstGeom>
          <a:noFill/>
          <a:ln>
            <a:noFill/>
          </a:ln>
        </p:spPr>
      </p:pic>
      <p:sp>
        <p:nvSpPr>
          <p:cNvPr id="903" name="Google Shape;903;p47"/>
          <p:cNvSpPr txBox="1"/>
          <p:nvPr/>
        </p:nvSpPr>
        <p:spPr>
          <a:xfrm>
            <a:off x="429127" y="229289"/>
            <a:ext cx="66774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Comunicación de datos: recomendaciones fundamentadas</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904" name="Google Shape;904;p47"/>
          <p:cNvCxnSpPr/>
          <p:nvPr/>
        </p:nvCxnSpPr>
        <p:spPr>
          <a:xfrm>
            <a:off x="0" y="1387131"/>
            <a:ext cx="6373906" cy="0"/>
          </a:xfrm>
          <a:prstGeom prst="straightConnector1">
            <a:avLst/>
          </a:prstGeom>
          <a:noFill/>
          <a:ln cap="flat" cmpd="sng" w="34925">
            <a:solidFill>
              <a:srgbClr val="62A844"/>
            </a:solidFill>
            <a:prstDash val="dot"/>
            <a:miter lim="8000"/>
            <a:headEnd len="sm" w="sm" type="none"/>
            <a:tailEnd len="sm" w="sm" type="none"/>
          </a:ln>
        </p:spPr>
      </p:cxnSp>
      <p:sp>
        <p:nvSpPr>
          <p:cNvPr id="905" name="Google Shape;905;p47"/>
          <p:cNvSpPr/>
          <p:nvPr/>
        </p:nvSpPr>
        <p:spPr>
          <a:xfrm flipH="1">
            <a:off x="429115" y="1593761"/>
            <a:ext cx="3173906" cy="2247154"/>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lang="en-US" sz="2000">
                <a:solidFill>
                  <a:srgbClr val="262626"/>
                </a:solidFill>
                <a:latin typeface="Calibri"/>
                <a:ea typeface="Calibri"/>
                <a:cs typeface="Calibri"/>
                <a:sym typeface="Calibri"/>
              </a:rPr>
              <a:t>Los responsables de la toma de decisiones rara vez necesitan todos los detalles de tu hoja de cálculo. Necesitan una </a:t>
            </a:r>
            <a:r>
              <a:rPr b="1" lang="en-US" sz="2000">
                <a:solidFill>
                  <a:srgbClr val="262626"/>
                </a:solidFill>
                <a:latin typeface="Calibri"/>
                <a:ea typeface="Calibri"/>
                <a:cs typeface="Calibri"/>
                <a:sym typeface="Calibri"/>
              </a:rPr>
              <a:t>descripción clara </a:t>
            </a:r>
            <a:r>
              <a:rPr lang="en-US" sz="2000">
                <a:solidFill>
                  <a:srgbClr val="262626"/>
                </a:solidFill>
                <a:latin typeface="Calibri"/>
                <a:ea typeface="Calibri"/>
                <a:cs typeface="Calibri"/>
                <a:sym typeface="Calibri"/>
              </a:rPr>
              <a:t>del problema, las cifras clave y una </a:t>
            </a:r>
            <a:r>
              <a:rPr b="1" lang="en-US" sz="2000">
                <a:solidFill>
                  <a:srgbClr val="262626"/>
                </a:solidFill>
                <a:latin typeface="Calibri"/>
                <a:ea typeface="Calibri"/>
                <a:cs typeface="Calibri"/>
                <a:sym typeface="Calibri"/>
              </a:rPr>
              <a:t>recomendación concisa.</a:t>
            </a:r>
            <a:endParaRPr/>
          </a:p>
          <a:p>
            <a:pPr indent="0" lvl="0" marL="0" marR="0" rtl="0" algn="l">
              <a:lnSpc>
                <a:spcPct val="104999"/>
              </a:lnSpc>
              <a:spcBef>
                <a:spcPts val="0"/>
              </a:spcBef>
              <a:spcAft>
                <a:spcPts val="0"/>
              </a:spcAft>
              <a:buNone/>
            </a:pPr>
            <a:br>
              <a:rPr b="1" lang="en-US" sz="2000">
                <a:solidFill>
                  <a:srgbClr val="262626"/>
                </a:solidFill>
                <a:latin typeface="Calibri"/>
                <a:ea typeface="Calibri"/>
                <a:cs typeface="Calibri"/>
                <a:sym typeface="Calibri"/>
              </a:rPr>
            </a:br>
            <a:endParaRPr b="1" sz="2000">
              <a:solidFill>
                <a:srgbClr val="262626"/>
              </a:solidFill>
              <a:latin typeface="Calibri"/>
              <a:ea typeface="Calibri"/>
              <a:cs typeface="Calibri"/>
              <a:sym typeface="Calibri"/>
            </a:endParaRPr>
          </a:p>
        </p:txBody>
      </p:sp>
      <p:sp>
        <p:nvSpPr>
          <p:cNvPr id="906" name="Google Shape;906;p47"/>
          <p:cNvSpPr/>
          <p:nvPr/>
        </p:nvSpPr>
        <p:spPr>
          <a:xfrm>
            <a:off x="2961233" y="4762343"/>
            <a:ext cx="8723906" cy="1762685"/>
          </a:xfrm>
          <a:prstGeom prst="roundRect">
            <a:avLst>
              <a:gd fmla="val 8566" name="adj"/>
            </a:avLst>
          </a:prstGeom>
          <a:solidFill>
            <a:schemeClr val="lt1"/>
          </a:solid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07" name="Google Shape;907;p47"/>
          <p:cNvSpPr/>
          <p:nvPr/>
        </p:nvSpPr>
        <p:spPr>
          <a:xfrm flipH="1">
            <a:off x="3062775" y="4567725"/>
            <a:ext cx="3699600" cy="2393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lt1"/>
                </a:solidFill>
                <a:highlight>
                  <a:srgbClr val="0289AE"/>
                </a:highlight>
                <a:latin typeface="Calibri"/>
                <a:ea typeface="Calibri"/>
                <a:cs typeface="Calibri"/>
                <a:sym typeface="Calibri"/>
              </a:rPr>
              <a:t>  ACTIVIDAD</a:t>
            </a:r>
            <a:r>
              <a:rPr b="1" lang="en-US" sz="2400">
                <a:solidFill>
                  <a:srgbClr val="0289AE"/>
                </a:solidFill>
                <a:highlight>
                  <a:srgbClr val="0289AE"/>
                </a:highlight>
                <a:latin typeface="Calibri"/>
                <a:ea typeface="Calibri"/>
                <a:cs typeface="Calibri"/>
                <a:sym typeface="Calibri"/>
              </a:rPr>
              <a:t>...:</a:t>
            </a:r>
            <a:endParaRPr/>
          </a:p>
          <a:p>
            <a:pPr indent="0" lvl="0" marL="0" marR="0" rtl="0" algn="l">
              <a:lnSpc>
                <a:spcPct val="104999"/>
              </a:lnSpc>
              <a:spcBef>
                <a:spcPts val="0"/>
              </a:spcBef>
              <a:spcAft>
                <a:spcPts val="0"/>
              </a:spcAft>
              <a:buNone/>
            </a:pPr>
            <a:br>
              <a:rPr lang="en-US" sz="800">
                <a:solidFill>
                  <a:schemeClr val="dk1"/>
                </a:solidFill>
                <a:latin typeface="Calibri"/>
                <a:ea typeface="Calibri"/>
                <a:cs typeface="Calibri"/>
                <a:sym typeface="Calibri"/>
              </a:rPr>
            </a:br>
            <a:r>
              <a:rPr lang="en-US" sz="1900">
                <a:solidFill>
                  <a:srgbClr val="262626"/>
                </a:solidFill>
                <a:latin typeface="Calibri"/>
                <a:ea typeface="Calibri"/>
                <a:cs typeface="Calibri"/>
                <a:sym typeface="Calibri"/>
              </a:rPr>
              <a:t>Utilizando el escenario en el que ha trabajado, redacte un </a:t>
            </a:r>
            <a:r>
              <a:rPr b="1" lang="en-US" sz="1900">
                <a:solidFill>
                  <a:srgbClr val="262626"/>
                </a:solidFill>
                <a:latin typeface="Calibri"/>
                <a:ea typeface="Calibri"/>
                <a:cs typeface="Calibri"/>
                <a:sym typeface="Calibri"/>
              </a:rPr>
              <a:t>breve correo electrónico </a:t>
            </a:r>
            <a:r>
              <a:rPr lang="en-US" sz="1900">
                <a:solidFill>
                  <a:srgbClr val="262626"/>
                </a:solidFill>
                <a:latin typeface="Calibri"/>
                <a:ea typeface="Calibri"/>
                <a:cs typeface="Calibri"/>
                <a:sym typeface="Calibri"/>
              </a:rPr>
              <a:t>dirigido a un director general ficticio que incluya:</a:t>
            </a:r>
            <a:endParaRPr sz="1300"/>
          </a:p>
          <a:p>
            <a:pPr indent="0" lvl="0" marL="0" marR="0" rtl="0" algn="just">
              <a:spcBef>
                <a:spcPts val="0"/>
              </a:spcBef>
              <a:spcAft>
                <a:spcPts val="0"/>
              </a:spcAft>
              <a:buNone/>
            </a:pPr>
            <a:r>
              <a:t/>
            </a:r>
            <a:endParaRPr sz="2000">
              <a:solidFill>
                <a:srgbClr val="262626"/>
              </a:solidFill>
              <a:latin typeface="Calibri"/>
              <a:ea typeface="Calibri"/>
              <a:cs typeface="Calibri"/>
              <a:sym typeface="Calibri"/>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p:txBody>
      </p:sp>
      <p:sp>
        <p:nvSpPr>
          <p:cNvPr id="908" name="Google Shape;908;p47"/>
          <p:cNvSpPr/>
          <p:nvPr/>
        </p:nvSpPr>
        <p:spPr>
          <a:xfrm flipH="1">
            <a:off x="3853459" y="1593761"/>
            <a:ext cx="6563756" cy="24622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289AE"/>
                </a:solidFill>
                <a:latin typeface="Calibri"/>
                <a:ea typeface="Calibri"/>
                <a:cs typeface="Calibri"/>
                <a:sym typeface="Calibri"/>
              </a:rPr>
              <a:t>LA FÓRMULA:</a:t>
            </a:r>
            <a:endParaRPr/>
          </a:p>
          <a:p>
            <a:pPr indent="0" lvl="0" marL="0" marR="0" rtl="0" algn="l">
              <a:spcBef>
                <a:spcPts val="0"/>
              </a:spcBef>
              <a:spcAft>
                <a:spcPts val="0"/>
              </a:spcAft>
              <a:buNone/>
            </a:pPr>
            <a:r>
              <a:t/>
            </a:r>
            <a:endParaRPr sz="800">
              <a:solidFill>
                <a:srgbClr val="0289AE"/>
              </a:solidFill>
              <a:latin typeface="Calibri"/>
              <a:ea typeface="Calibri"/>
              <a:cs typeface="Calibri"/>
              <a:sym typeface="Calibri"/>
            </a:endParaRPr>
          </a:p>
          <a:p>
            <a:pPr indent="-342900" lvl="0" marL="34290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Situación</a:t>
            </a:r>
            <a:r>
              <a:rPr lang="en-US" sz="1800">
                <a:solidFill>
                  <a:srgbClr val="262626"/>
                </a:solidFill>
                <a:latin typeface="Calibri"/>
                <a:ea typeface="Calibri"/>
                <a:cs typeface="Calibri"/>
                <a:sym typeface="Calibri"/>
              </a:rPr>
              <a:t>: una frase que describa lo que está sucediendo</a:t>
            </a:r>
            <a:endParaRPr/>
          </a:p>
          <a:p>
            <a:pPr indent="-342900" lvl="0" marL="34290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Cifras clave</a:t>
            </a:r>
            <a:r>
              <a:rPr lang="en-US" sz="1800">
                <a:solidFill>
                  <a:srgbClr val="262626"/>
                </a:solidFill>
                <a:latin typeface="Calibri"/>
                <a:ea typeface="Calibri"/>
                <a:cs typeface="Calibri"/>
                <a:sym typeface="Calibri"/>
              </a:rPr>
              <a:t>: 2 o 3 cifras que resuman la situación</a:t>
            </a:r>
            <a:br>
              <a:rPr lang="en-US" sz="1800">
                <a:solidFill>
                  <a:srgbClr val="262626"/>
                </a:solidFill>
                <a:latin typeface="Calibri"/>
                <a:ea typeface="Calibri"/>
                <a:cs typeface="Calibri"/>
                <a:sym typeface="Calibri"/>
              </a:rPr>
            </a:br>
            <a:r>
              <a:rPr i="1" lang="en-US" sz="1800">
                <a:solidFill>
                  <a:srgbClr val="262626"/>
                </a:solidFill>
                <a:latin typeface="Calibri"/>
                <a:ea typeface="Calibri"/>
                <a:cs typeface="Calibri"/>
                <a:sym typeface="Calibri"/>
              </a:rPr>
              <a:t>Ejemplo: «La ocupación aumenta del 72 % al 81 %» o «Los residuos se reducen de 140 g a 108 g por comensal»</a:t>
            </a:r>
            <a:endParaRPr sz="1800">
              <a:solidFill>
                <a:srgbClr val="262626"/>
              </a:solidFill>
              <a:latin typeface="Calibri"/>
              <a:ea typeface="Calibri"/>
              <a:cs typeface="Calibri"/>
              <a:sym typeface="Calibri"/>
            </a:endParaRPr>
          </a:p>
          <a:p>
            <a:pPr indent="-342900" lvl="0" marL="34290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Recomendación</a:t>
            </a:r>
            <a:r>
              <a:rPr lang="en-US" sz="1800">
                <a:solidFill>
                  <a:srgbClr val="262626"/>
                </a:solidFill>
                <a:latin typeface="Calibri"/>
                <a:ea typeface="Calibri"/>
                <a:cs typeface="Calibri"/>
                <a:sym typeface="Calibri"/>
              </a:rPr>
              <a:t>: una medida clara que se debe tomar</a:t>
            </a:r>
            <a:endParaRPr/>
          </a:p>
          <a:p>
            <a:pPr indent="-342900" lvl="0" marL="34290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Supuesto</a:t>
            </a:r>
            <a:r>
              <a:rPr lang="en-US" sz="1800">
                <a:solidFill>
                  <a:srgbClr val="262626"/>
                </a:solidFill>
                <a:latin typeface="Calibri"/>
                <a:ea typeface="Calibri"/>
                <a:cs typeface="Calibri"/>
                <a:sym typeface="Calibri"/>
              </a:rPr>
              <a:t>: una cosa que se da por cierta</a:t>
            </a:r>
            <a:endParaRPr/>
          </a:p>
          <a:p>
            <a:pPr indent="-171450" lvl="0" marL="285750" marR="0" rtl="0" algn="l">
              <a:spcBef>
                <a:spcPts val="0"/>
              </a:spcBef>
              <a:spcAft>
                <a:spcPts val="0"/>
              </a:spcAft>
              <a:buClr>
                <a:srgbClr val="62A844"/>
              </a:buClr>
              <a:buSzPts val="1800"/>
              <a:buFont typeface="Arial"/>
              <a:buNone/>
            </a:pPr>
            <a:r>
              <a:t/>
            </a:r>
            <a:endParaRPr sz="1800">
              <a:solidFill>
                <a:srgbClr val="262626"/>
              </a:solidFill>
              <a:latin typeface="Calibri"/>
              <a:ea typeface="Calibri"/>
              <a:cs typeface="Calibri"/>
              <a:sym typeface="Calibri"/>
            </a:endParaRPr>
          </a:p>
        </p:txBody>
      </p:sp>
      <p:sp>
        <p:nvSpPr>
          <p:cNvPr id="909" name="Google Shape;909;p47"/>
          <p:cNvSpPr/>
          <p:nvPr/>
        </p:nvSpPr>
        <p:spPr>
          <a:xfrm>
            <a:off x="7352875" y="3963275"/>
            <a:ext cx="4415100" cy="4206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910" name="Google Shape;910;p47"/>
          <p:cNvSpPr txBox="1"/>
          <p:nvPr/>
        </p:nvSpPr>
        <p:spPr>
          <a:xfrm>
            <a:off x="7478872" y="4047159"/>
            <a:ext cx="756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0289AE"/>
                </a:solidFill>
                <a:latin typeface="Calibri"/>
                <a:ea typeface="Calibri"/>
                <a:cs typeface="Calibri"/>
                <a:sym typeface="Calibri"/>
              </a:rPr>
              <a:t>Véase también ›</a:t>
            </a:r>
            <a:endParaRPr/>
          </a:p>
        </p:txBody>
      </p:sp>
      <p:sp>
        <p:nvSpPr>
          <p:cNvPr id="911" name="Google Shape;911;p47"/>
          <p:cNvSpPr txBox="1"/>
          <p:nvPr/>
        </p:nvSpPr>
        <p:spPr>
          <a:xfrm>
            <a:off x="8234873" y="4047159"/>
            <a:ext cx="61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C3 </a:t>
            </a:r>
            <a:r>
              <a:rPr b="1" lang="en-US" sz="1400">
                <a:solidFill>
                  <a:srgbClr val="262626"/>
                </a:solidFill>
                <a:latin typeface="Calibri"/>
                <a:ea typeface="Calibri"/>
                <a:cs typeface="Calibri"/>
                <a:sym typeface="Calibri"/>
              </a:rPr>
              <a:t>M2</a:t>
            </a:r>
            <a:endParaRPr b="1" i="0" sz="1400">
              <a:solidFill>
                <a:srgbClr val="262626"/>
              </a:solidFill>
              <a:latin typeface="Calibri"/>
              <a:ea typeface="Calibri"/>
              <a:cs typeface="Calibri"/>
              <a:sym typeface="Calibri"/>
            </a:endParaRPr>
          </a:p>
        </p:txBody>
      </p:sp>
      <p:sp>
        <p:nvSpPr>
          <p:cNvPr id="912" name="Google Shape;912;p47"/>
          <p:cNvSpPr txBox="1"/>
          <p:nvPr/>
        </p:nvSpPr>
        <p:spPr>
          <a:xfrm>
            <a:off x="8828872" y="4047159"/>
            <a:ext cx="3492000" cy="215444"/>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0" lang="en-US" sz="1400">
                <a:solidFill>
                  <a:srgbClr val="262626"/>
                </a:solidFill>
                <a:latin typeface="Calibri"/>
                <a:ea typeface="Calibri"/>
                <a:cs typeface="Calibri"/>
                <a:sym typeface="Calibri"/>
              </a:rPr>
              <a:t>- Marketing digital para la sostenibilidad</a:t>
            </a:r>
            <a:endParaRPr/>
          </a:p>
        </p:txBody>
      </p:sp>
      <p:sp>
        <p:nvSpPr>
          <p:cNvPr id="913" name="Google Shape;913;p47"/>
          <p:cNvSpPr/>
          <p:nvPr/>
        </p:nvSpPr>
        <p:spPr>
          <a:xfrm flipH="1">
            <a:off x="6703108" y="5085863"/>
            <a:ext cx="4728600" cy="1170000"/>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4999"/>
              </a:lnSpc>
              <a:spcBef>
                <a:spcPts val="0"/>
              </a:spcBef>
              <a:spcAft>
                <a:spcPts val="0"/>
              </a:spcAft>
              <a:buClr>
                <a:srgbClr val="62A844"/>
              </a:buClr>
              <a:buSzPts val="2000"/>
              <a:buFont typeface="Arial"/>
              <a:buChar char="•"/>
            </a:pPr>
            <a:r>
              <a:rPr lang="en-US" sz="2000">
                <a:solidFill>
                  <a:srgbClr val="262626"/>
                </a:solidFill>
                <a:latin typeface="Calibri"/>
                <a:ea typeface="Calibri"/>
                <a:cs typeface="Calibri"/>
                <a:sym typeface="Calibri"/>
              </a:rPr>
              <a:t>Una frase que describa la situación</a:t>
            </a:r>
            <a:endParaRPr/>
          </a:p>
          <a:p>
            <a:pPr indent="-342900" lvl="0" marL="342900" marR="0" rtl="0" algn="l">
              <a:lnSpc>
                <a:spcPct val="104999"/>
              </a:lnSpc>
              <a:spcBef>
                <a:spcPts val="0"/>
              </a:spcBef>
              <a:spcAft>
                <a:spcPts val="0"/>
              </a:spcAft>
              <a:buClr>
                <a:srgbClr val="62A844"/>
              </a:buClr>
              <a:buSzPts val="2000"/>
              <a:buFont typeface="Arial"/>
              <a:buChar char="•"/>
            </a:pPr>
            <a:r>
              <a:rPr lang="en-US" sz="2000">
                <a:solidFill>
                  <a:srgbClr val="262626"/>
                </a:solidFill>
                <a:latin typeface="Calibri"/>
                <a:ea typeface="Calibri"/>
                <a:cs typeface="Calibri"/>
                <a:sym typeface="Calibri"/>
              </a:rPr>
              <a:t>Dos cifras clave</a:t>
            </a:r>
            <a:endParaRPr/>
          </a:p>
          <a:p>
            <a:pPr indent="-342900" lvl="0" marL="342900" marR="0" rtl="0" algn="l">
              <a:lnSpc>
                <a:spcPct val="104999"/>
              </a:lnSpc>
              <a:spcBef>
                <a:spcPts val="0"/>
              </a:spcBef>
              <a:spcAft>
                <a:spcPts val="0"/>
              </a:spcAft>
              <a:buClr>
                <a:srgbClr val="62A844"/>
              </a:buClr>
              <a:buSzPts val="2000"/>
              <a:buFont typeface="Arial"/>
              <a:buChar char="•"/>
            </a:pPr>
            <a:r>
              <a:rPr lang="en-US" sz="2000">
                <a:solidFill>
                  <a:srgbClr val="262626"/>
                </a:solidFill>
                <a:latin typeface="Calibri"/>
                <a:ea typeface="Calibri"/>
                <a:cs typeface="Calibri"/>
                <a:sym typeface="Calibri"/>
              </a:rPr>
              <a:t>Una recomendación clara</a:t>
            </a:r>
            <a:endParaRPr/>
          </a:p>
          <a:p>
            <a:pPr indent="-342900" lvl="0" marL="342900" marR="0" rtl="0" algn="l">
              <a:lnSpc>
                <a:spcPct val="104999"/>
              </a:lnSpc>
              <a:spcBef>
                <a:spcPts val="0"/>
              </a:spcBef>
              <a:spcAft>
                <a:spcPts val="0"/>
              </a:spcAft>
              <a:buClr>
                <a:srgbClr val="62A844"/>
              </a:buClr>
              <a:buSzPts val="2000"/>
              <a:buFont typeface="Arial"/>
              <a:buChar char="•"/>
            </a:pPr>
            <a:r>
              <a:rPr lang="en-US" sz="2000">
                <a:solidFill>
                  <a:srgbClr val="262626"/>
                </a:solidFill>
                <a:latin typeface="Calibri"/>
                <a:ea typeface="Calibri"/>
                <a:cs typeface="Calibri"/>
                <a:sym typeface="Calibri"/>
              </a:rPr>
              <a:t>Una suposición</a:t>
            </a:r>
            <a:endParaRPr/>
          </a:p>
        </p:txBody>
      </p:sp>
      <p:pic>
        <p:nvPicPr>
          <p:cNvPr id="914" name="Google Shape;914;p47"/>
          <p:cNvPicPr preferRelativeResize="0"/>
          <p:nvPr/>
        </p:nvPicPr>
        <p:blipFill>
          <a:blip r:embed="rId4">
            <a:alphaModFix/>
          </a:blip>
          <a:stretch>
            <a:fillRect/>
          </a:stretch>
        </p:blipFill>
        <p:spPr>
          <a:xfrm>
            <a:off x="6522275" y="-4"/>
            <a:ext cx="5669726" cy="360985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9" name="Shape 919"/>
        <p:cNvGrpSpPr/>
        <p:nvPr/>
      </p:nvGrpSpPr>
      <p:grpSpPr>
        <a:xfrm>
          <a:off x="0" y="0"/>
          <a:ext cx="0" cy="0"/>
          <a:chOff x="0" y="0"/>
          <a:chExt cx="0" cy="0"/>
        </a:xfrm>
      </p:grpSpPr>
      <p:sp>
        <p:nvSpPr>
          <p:cNvPr id="920" name="Google Shape;920;p48"/>
          <p:cNvSpPr txBox="1"/>
          <p:nvPr/>
        </p:nvSpPr>
        <p:spPr>
          <a:xfrm>
            <a:off x="341709" y="259604"/>
            <a:ext cx="10133550" cy="1115438"/>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62A844"/>
              </a:buClr>
              <a:buSzPts val="2400"/>
              <a:buFont typeface="Arial"/>
              <a:buNone/>
            </a:pPr>
            <a:r>
              <a:rPr b="1" lang="en-US" sz="2400">
                <a:solidFill>
                  <a:srgbClr val="62A844"/>
                </a:solidFill>
                <a:latin typeface="Calibri"/>
                <a:ea typeface="Calibri"/>
                <a:cs typeface="Calibri"/>
                <a:sym typeface="Calibri"/>
              </a:rPr>
              <a:t>				   Sham Hanifa Group</a:t>
            </a:r>
            <a:endParaRPr b="1" sz="2400">
              <a:solidFill>
                <a:srgbClr val="62A844"/>
              </a:solidFill>
              <a:latin typeface="Calibri"/>
              <a:ea typeface="Calibri"/>
              <a:cs typeface="Calibri"/>
              <a:sym typeface="Calibri"/>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921" name="Google Shape;921;p48"/>
          <p:cNvCxnSpPr/>
          <p:nvPr/>
        </p:nvCxnSpPr>
        <p:spPr>
          <a:xfrm>
            <a:off x="440914" y="817323"/>
            <a:ext cx="7609840" cy="0"/>
          </a:xfrm>
          <a:prstGeom prst="straightConnector1">
            <a:avLst/>
          </a:prstGeom>
          <a:noFill/>
          <a:ln cap="flat" cmpd="sng" w="34925">
            <a:solidFill>
              <a:srgbClr val="62A844"/>
            </a:solidFill>
            <a:prstDash val="dot"/>
            <a:miter lim="8000"/>
            <a:headEnd len="sm" w="sm" type="none"/>
            <a:tailEnd len="sm" w="sm" type="none"/>
          </a:ln>
        </p:spPr>
      </p:cxnSp>
      <p:pic>
        <p:nvPicPr>
          <p:cNvPr id="922" name="Google Shape;922;p48"/>
          <p:cNvPicPr preferRelativeResize="0"/>
          <p:nvPr/>
        </p:nvPicPr>
        <p:blipFill rotWithShape="1">
          <a:blip r:embed="rId3">
            <a:alphaModFix/>
          </a:blip>
          <a:srcRect b="0" l="0" r="0" t="0"/>
          <a:stretch/>
        </p:blipFill>
        <p:spPr>
          <a:xfrm>
            <a:off x="440914" y="48536"/>
            <a:ext cx="3640268" cy="725359"/>
          </a:xfrm>
          <a:prstGeom prst="rect">
            <a:avLst/>
          </a:prstGeom>
          <a:noFill/>
          <a:ln>
            <a:noFill/>
          </a:ln>
        </p:spPr>
      </p:pic>
      <p:sp>
        <p:nvSpPr>
          <p:cNvPr id="923" name="Google Shape;923;p48"/>
          <p:cNvSpPr txBox="1"/>
          <p:nvPr/>
        </p:nvSpPr>
        <p:spPr>
          <a:xfrm>
            <a:off x="152842" y="1139220"/>
            <a:ext cx="7370463" cy="480131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262626"/>
                </a:solidFill>
                <a:latin typeface="Calibri"/>
                <a:ea typeface="Calibri"/>
                <a:cs typeface="Calibri"/>
                <a:sym typeface="Calibri"/>
              </a:rPr>
              <a:t>El Grupo Sham Hanifa muestra cómo los gestores del sector hostelero pueden utilizar los datos para tomar decisiones prácticas que mejoren el rendimiento operativo y financiero.</a:t>
            </a:r>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None/>
            </a:pPr>
            <a:r>
              <a:rPr lang="en-US" sz="1800">
                <a:solidFill>
                  <a:srgbClr val="262626"/>
                </a:solidFill>
                <a:latin typeface="Calibri"/>
                <a:ea typeface="Calibri"/>
                <a:cs typeface="Calibri"/>
                <a:sym typeface="Calibri"/>
              </a:rPr>
              <a:t>En todas sus operaciones hoteleras, la empresa utiliza información sobre reservas, patrones de ventas, demanda de los clientes, niveles de existencias y control del desperdicio de alimentos para respaldar la planificación y la asignación de recursos. Los datos ayudan a los gerentes a anticipar la demanda, optimizar las decisiones de compra, programar el personal de manera eficaz y reducir el desperdicio evitable.</a:t>
            </a:r>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a:p>
            <a:pPr indent="0" lvl="0" marL="0" marR="0" rtl="0" algn="l">
              <a:spcBef>
                <a:spcPts val="0"/>
              </a:spcBef>
              <a:spcAft>
                <a:spcPts val="0"/>
              </a:spcAft>
              <a:buNone/>
            </a:pPr>
            <a:r>
              <a:rPr lang="en-US" sz="1800">
                <a:solidFill>
                  <a:srgbClr val="262626"/>
                </a:solidFill>
                <a:latin typeface="Calibri"/>
                <a:ea typeface="Calibri"/>
                <a:cs typeface="Calibri"/>
                <a:sym typeface="Calibri"/>
              </a:rPr>
              <a:t>El caso destaca que las organizaciones exitosas basadas en datos no dependen necesariamente de una tecnología compleja. En cambio, utilizan de forma sistemática la información relevante para respaldar las decisiones y mejorar el rendimiento empresarial a lo largo del tiempo.</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b="1" lang="en-US" sz="1800">
                <a:solidFill>
                  <a:srgbClr val="62A844"/>
                </a:solidFill>
                <a:latin typeface="Calibri"/>
                <a:ea typeface="Calibri"/>
                <a:cs typeface="Calibri"/>
                <a:sym typeface="Calibri"/>
              </a:rPr>
              <a:t>Conclusión clave: </a:t>
            </a:r>
            <a:r>
              <a:rPr lang="en-US" sz="1800">
                <a:solidFill>
                  <a:srgbClr val="262626"/>
                </a:solidFill>
                <a:latin typeface="Calibri"/>
                <a:ea typeface="Calibri"/>
                <a:cs typeface="Calibri"/>
                <a:sym typeface="Calibri"/>
              </a:rPr>
              <a:t>El valor de los datos se materializa cuando la información se traduce en acciones prácticas que mejoran los resultados empresariales.</a:t>
            </a:r>
            <a:endParaRPr/>
          </a:p>
          <a:p>
            <a:pPr indent="0" lvl="0" marL="0" marR="0" rtl="0" algn="l">
              <a:spcBef>
                <a:spcPts val="0"/>
              </a:spcBef>
              <a:spcAft>
                <a:spcPts val="0"/>
              </a:spcAft>
              <a:buClr>
                <a:schemeClr val="dk1"/>
              </a:buClr>
              <a:buSzPts val="1800"/>
              <a:buFont typeface="Calibri"/>
              <a:buNone/>
            </a:pPr>
            <a:r>
              <a:t/>
            </a:r>
            <a:endParaRPr sz="1800">
              <a:solidFill>
                <a:srgbClr val="262626"/>
              </a:solidFill>
              <a:latin typeface="Calibri"/>
              <a:ea typeface="Calibri"/>
              <a:cs typeface="Calibri"/>
              <a:sym typeface="Calibri"/>
            </a:endParaRPr>
          </a:p>
        </p:txBody>
      </p:sp>
      <p:pic>
        <p:nvPicPr>
          <p:cNvPr id="924" name="Google Shape;924;p48"/>
          <p:cNvPicPr preferRelativeResize="0"/>
          <p:nvPr/>
        </p:nvPicPr>
        <p:blipFill rotWithShape="1">
          <a:blip r:embed="rId4">
            <a:alphaModFix/>
          </a:blip>
          <a:srcRect b="0" l="0" r="0" t="0"/>
          <a:stretch/>
        </p:blipFill>
        <p:spPr>
          <a:xfrm>
            <a:off x="7524890" y="231755"/>
            <a:ext cx="4514268" cy="639449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9" name="Shape 929"/>
        <p:cNvGrpSpPr/>
        <p:nvPr/>
      </p:nvGrpSpPr>
      <p:grpSpPr>
        <a:xfrm>
          <a:off x="0" y="0"/>
          <a:ext cx="0" cy="0"/>
          <a:chOff x="0" y="0"/>
          <a:chExt cx="0" cy="0"/>
        </a:xfrm>
      </p:grpSpPr>
      <p:pic>
        <p:nvPicPr>
          <p:cNvPr id="930" name="Google Shape;930;p49"/>
          <p:cNvPicPr preferRelativeResize="0"/>
          <p:nvPr/>
        </p:nvPicPr>
        <p:blipFill>
          <a:blip r:embed="rId3">
            <a:alphaModFix/>
          </a:blip>
          <a:stretch>
            <a:fillRect/>
          </a:stretch>
        </p:blipFill>
        <p:spPr>
          <a:xfrm>
            <a:off x="0" y="12"/>
            <a:ext cx="12192001" cy="2720176"/>
          </a:xfrm>
          <a:prstGeom prst="rect">
            <a:avLst/>
          </a:prstGeom>
          <a:noFill/>
          <a:ln>
            <a:noFill/>
          </a:ln>
        </p:spPr>
      </p:pic>
      <p:sp>
        <p:nvSpPr>
          <p:cNvPr id="931" name="Google Shape;931;p49"/>
          <p:cNvSpPr/>
          <p:nvPr/>
        </p:nvSpPr>
        <p:spPr>
          <a:xfrm flipH="1">
            <a:off x="413817" y="1657643"/>
            <a:ext cx="6220200" cy="4308900"/>
          </a:xfrm>
          <a:prstGeom prst="rect">
            <a:avLst/>
          </a:prstGeom>
          <a:noFill/>
          <a:ln>
            <a:noFill/>
          </a:ln>
        </p:spPr>
        <p:txBody>
          <a:bodyPr anchorCtr="0" anchor="t" bIns="45700" lIns="91425" spcFirstLastPara="1" rIns="91425" wrap="square" tIns="45700">
            <a:spAutoFit/>
          </a:bodyPr>
          <a:lstStyle/>
          <a:p>
            <a:pPr indent="0" lvl="0" marL="0" marR="0" rtl="0" algn="l">
              <a:lnSpc>
                <a:spcPct val="110909"/>
              </a:lnSpc>
              <a:spcBef>
                <a:spcPts val="0"/>
              </a:spcBef>
              <a:spcAft>
                <a:spcPts val="0"/>
              </a:spcAft>
              <a:buNone/>
            </a:pPr>
            <a:r>
              <a:rPr lang="en-US" sz="2100">
                <a:solidFill>
                  <a:srgbClr val="262626"/>
                </a:solidFill>
                <a:latin typeface="Calibri"/>
                <a:ea typeface="Calibri"/>
                <a:cs typeface="Calibri"/>
                <a:sym typeface="Calibri"/>
              </a:rPr>
              <a:t>Sojern (2022). </a:t>
            </a:r>
            <a:r>
              <a:rPr i="1" lang="en-US" sz="2100">
                <a:solidFill>
                  <a:srgbClr val="262626"/>
                </a:solidFill>
                <a:latin typeface="Calibri"/>
                <a:ea typeface="Calibri"/>
                <a:cs typeface="Calibri"/>
                <a:sym typeface="Calibri"/>
              </a:rPr>
              <a:t>Cómo los hoteleros pueden convertir los datos en éxito de reservas directas: una perspectiva del Reino Unido e Irlanda. </a:t>
            </a:r>
            <a:r>
              <a:rPr lang="en-US" sz="2100">
                <a:solidFill>
                  <a:srgbClr val="262626"/>
                </a:solidFill>
                <a:latin typeface="Calibri"/>
                <a:ea typeface="Calibri"/>
                <a:cs typeface="Calibri"/>
                <a:sym typeface="Calibri"/>
              </a:rPr>
              <a:t>Seminario web.</a:t>
            </a:r>
            <a:endParaRPr sz="1300"/>
          </a:p>
          <a:p>
            <a:pPr indent="0" lvl="0" marL="0" marR="0" rtl="0" algn="l">
              <a:spcBef>
                <a:spcPts val="0"/>
              </a:spcBef>
              <a:spcAft>
                <a:spcPts val="0"/>
              </a:spcAft>
              <a:buNone/>
            </a:pPr>
            <a:r>
              <a:t/>
            </a:r>
            <a:endParaRPr sz="900">
              <a:solidFill>
                <a:srgbClr val="262626"/>
              </a:solidFill>
              <a:latin typeface="Calibri"/>
              <a:ea typeface="Calibri"/>
              <a:cs typeface="Calibri"/>
              <a:sym typeface="Calibri"/>
            </a:endParaRPr>
          </a:p>
          <a:p>
            <a:pPr indent="0" lvl="0" marL="0" marR="0" rtl="0" algn="l">
              <a:spcBef>
                <a:spcPts val="0"/>
              </a:spcBef>
              <a:spcAft>
                <a:spcPts val="0"/>
              </a:spcAft>
              <a:buNone/>
            </a:pPr>
            <a:r>
              <a:rPr lang="en-US" sz="1800">
                <a:solidFill>
                  <a:srgbClr val="262626"/>
                </a:solidFill>
                <a:latin typeface="Calibri"/>
                <a:ea typeface="Calibri"/>
                <a:cs typeface="Calibri"/>
                <a:sym typeface="Calibri"/>
              </a:rPr>
              <a:t>En este seminario web, un experto europeo en marketing digital muestra cómo los hoteles del Reino Unido e Irlanda utilizan datos sobre tendencias de búsqueda, ventanas de reserva y combinación de canales para ajustar precios y campañas. La sesión ilustra cómo se utiliza un pequeño conjunto de KPI para orientar decisiones reales y mantener a los equipos centrados en las señales que importan.</a:t>
            </a:r>
            <a:endParaRPr/>
          </a:p>
          <a:p>
            <a:pPr indent="0" lvl="0" marL="0" marR="0" rtl="0" algn="l">
              <a:spcBef>
                <a:spcPts val="0"/>
              </a:spcBef>
              <a:spcAft>
                <a:spcPts val="0"/>
              </a:spcAft>
              <a:buNone/>
            </a:pPr>
            <a:r>
              <a:t/>
            </a:r>
            <a:endParaRPr sz="900">
              <a:solidFill>
                <a:srgbClr val="262626"/>
              </a:solidFill>
              <a:latin typeface="Calibri"/>
              <a:ea typeface="Calibri"/>
              <a:cs typeface="Calibri"/>
              <a:sym typeface="Calibri"/>
            </a:endParaRPr>
          </a:p>
          <a:p>
            <a:pPr indent="0" lvl="0" marL="0" marR="0" rtl="0" algn="l">
              <a:spcBef>
                <a:spcPts val="0"/>
              </a:spcBef>
              <a:spcAft>
                <a:spcPts val="0"/>
              </a:spcAft>
              <a:buNone/>
            </a:pPr>
            <a:r>
              <a:rPr b="1" lang="en-US" sz="2000">
                <a:solidFill>
                  <a:srgbClr val="0289AE"/>
                </a:solidFill>
                <a:latin typeface="Calibri"/>
                <a:ea typeface="Calibri"/>
                <a:cs typeface="Calibri"/>
                <a:sym typeface="Calibri"/>
              </a:rPr>
              <a:t>Tarea de visualización: Mientras lo ve, tome nota</a:t>
            </a:r>
            <a:endParaRPr/>
          </a:p>
          <a:p>
            <a:pPr indent="-342900" lvl="0" marL="342900" marR="0" rtl="0" algn="l">
              <a:spcBef>
                <a:spcPts val="0"/>
              </a:spcBef>
              <a:spcAft>
                <a:spcPts val="0"/>
              </a:spcAft>
              <a:buClr>
                <a:srgbClr val="62A844"/>
              </a:buClr>
              <a:buSzPts val="1800"/>
              <a:buFont typeface="Calibri"/>
              <a:buAutoNum type="arabicPeriod"/>
            </a:pPr>
            <a:r>
              <a:rPr lang="en-US" sz="1800">
                <a:solidFill>
                  <a:srgbClr val="262626"/>
                </a:solidFill>
                <a:latin typeface="Calibri"/>
                <a:ea typeface="Calibri"/>
                <a:cs typeface="Calibri"/>
                <a:sym typeface="Calibri"/>
              </a:rPr>
              <a:t>una fuente de datos mencionada y</a:t>
            </a:r>
            <a:endParaRPr/>
          </a:p>
          <a:p>
            <a:pPr indent="-342900" lvl="0" marL="342900" marR="0" rtl="0" algn="l">
              <a:spcBef>
                <a:spcPts val="0"/>
              </a:spcBef>
              <a:spcAft>
                <a:spcPts val="0"/>
              </a:spcAft>
              <a:buClr>
                <a:srgbClr val="62A844"/>
              </a:buClr>
              <a:buSzPts val="1800"/>
              <a:buFont typeface="Calibri"/>
              <a:buAutoNum type="arabicPeriod"/>
            </a:pPr>
            <a:r>
              <a:rPr lang="en-US" sz="1800">
                <a:solidFill>
                  <a:srgbClr val="262626"/>
                </a:solidFill>
                <a:latin typeface="Calibri"/>
                <a:ea typeface="Calibri"/>
                <a:cs typeface="Calibri"/>
                <a:sym typeface="Calibri"/>
              </a:rPr>
              <a:t>una acción concreta que lleva a cabo un hotelero basándose en esos datos.</a:t>
            </a:r>
            <a:endParaRPr sz="1800">
              <a:solidFill>
                <a:srgbClr val="262626"/>
              </a:solidFill>
              <a:latin typeface="Calibri"/>
              <a:ea typeface="Calibri"/>
              <a:cs typeface="Calibri"/>
              <a:sym typeface="Calibri"/>
            </a:endParaRPr>
          </a:p>
          <a:p>
            <a:pPr indent="0" lvl="0" marL="0" marR="0" rtl="0" algn="l">
              <a:spcBef>
                <a:spcPts val="0"/>
              </a:spcBef>
              <a:spcAft>
                <a:spcPts val="0"/>
              </a:spcAft>
              <a:buNone/>
            </a:pPr>
            <a:r>
              <a:rPr i="1" lang="en-US" sz="1800">
                <a:solidFill>
                  <a:srgbClr val="262626"/>
                </a:solidFill>
                <a:latin typeface="Calibri"/>
                <a:ea typeface="Calibri"/>
                <a:cs typeface="Calibri"/>
                <a:sym typeface="Calibri"/>
              </a:rPr>
              <a:t>Prepárese para compartir cómo se relaciona esto con el trabajo sobre precios o escenarios de la Unidad 3.</a:t>
            </a:r>
            <a:endParaRPr/>
          </a:p>
        </p:txBody>
      </p:sp>
      <p:pic>
        <p:nvPicPr>
          <p:cNvPr id="932" name="Google Shape;932;p49"/>
          <p:cNvPicPr preferRelativeResize="0"/>
          <p:nvPr/>
        </p:nvPicPr>
        <p:blipFill rotWithShape="1">
          <a:blip r:embed="rId4">
            <a:alphaModFix/>
          </a:blip>
          <a:srcRect b="16922" l="-761" r="29196" t="12298"/>
          <a:stretch/>
        </p:blipFill>
        <p:spPr>
          <a:xfrm>
            <a:off x="5834250" y="710431"/>
            <a:ext cx="6347083" cy="4885527"/>
          </a:xfrm>
          <a:prstGeom prst="rect">
            <a:avLst/>
          </a:prstGeom>
          <a:noFill/>
          <a:ln>
            <a:noFill/>
          </a:ln>
        </p:spPr>
      </p:pic>
      <p:pic>
        <p:nvPicPr>
          <p:cNvPr id="933" name="Google Shape;933;p49">
            <a:hlinkClick r:id="rId5"/>
          </p:cNvPr>
          <p:cNvPicPr preferRelativeResize="0"/>
          <p:nvPr/>
        </p:nvPicPr>
        <p:blipFill rotWithShape="1">
          <a:blip r:embed="rId6">
            <a:alphaModFix/>
          </a:blip>
          <a:srcRect b="17207" l="39303" r="191" t="2549"/>
          <a:stretch/>
        </p:blipFill>
        <p:spPr>
          <a:xfrm>
            <a:off x="7350960" y="1084171"/>
            <a:ext cx="4825792" cy="3825322"/>
          </a:xfrm>
          <a:prstGeom prst="rect">
            <a:avLst/>
          </a:prstGeom>
          <a:noFill/>
          <a:ln>
            <a:noFill/>
          </a:ln>
        </p:spPr>
      </p:pic>
      <p:grpSp>
        <p:nvGrpSpPr>
          <p:cNvPr id="934" name="Google Shape;934;p49"/>
          <p:cNvGrpSpPr/>
          <p:nvPr/>
        </p:nvGrpSpPr>
        <p:grpSpPr>
          <a:xfrm rot="-454298">
            <a:off x="6563366" y="2244526"/>
            <a:ext cx="1457842" cy="1406604"/>
            <a:chOff x="7726499" y="4274827"/>
            <a:chExt cx="1457842" cy="1406604"/>
          </a:xfrm>
        </p:grpSpPr>
        <p:sp>
          <p:nvSpPr>
            <p:cNvPr id="935" name="Google Shape;935;p49"/>
            <p:cNvSpPr/>
            <p:nvPr/>
          </p:nvSpPr>
          <p:spPr>
            <a:xfrm>
              <a:off x="7777737" y="4274827"/>
              <a:ext cx="1406604" cy="1406604"/>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36" name="Google Shape;936;p49"/>
            <p:cNvSpPr txBox="1"/>
            <p:nvPr/>
          </p:nvSpPr>
          <p:spPr>
            <a:xfrm>
              <a:off x="7726499" y="4567633"/>
              <a:ext cx="1456200" cy="795000"/>
            </a:xfrm>
            <a:prstGeom prst="rect">
              <a:avLst/>
            </a:prstGeom>
            <a:noFill/>
            <a:ln>
              <a:noFill/>
            </a:ln>
          </p:spPr>
          <p:txBody>
            <a:bodyPr anchorCtr="0" anchor="t" bIns="45700" lIns="91425" spcFirstLastPara="1" rIns="91425" wrap="square" tIns="45700">
              <a:spAutoFit/>
            </a:bodyPr>
            <a:lstStyle/>
            <a:p>
              <a:pPr indent="0" lvl="0" marL="0" marR="0" rtl="0" algn="ctr">
                <a:lnSpc>
                  <a:spcPct val="107500"/>
                </a:lnSpc>
                <a:spcBef>
                  <a:spcPts val="0"/>
                </a:spcBef>
                <a:spcAft>
                  <a:spcPts val="0"/>
                </a:spcAft>
                <a:buNone/>
              </a:pPr>
              <a:r>
                <a:rPr b="1" lang="en-US" sz="2200">
                  <a:solidFill>
                    <a:schemeClr val="lt1"/>
                  </a:solidFill>
                  <a:latin typeface="Calibri"/>
                  <a:ea typeface="Calibri"/>
                  <a:cs typeface="Calibri"/>
                  <a:sym typeface="Calibri"/>
                </a:rPr>
                <a:t>HAGA CLIC PARA </a:t>
              </a:r>
              <a:r>
                <a:rPr b="1" lang="en-US" sz="2200" u="sng">
                  <a:solidFill>
                    <a:schemeClr val="lt1"/>
                  </a:solidFill>
                  <a:latin typeface="Calibri"/>
                  <a:ea typeface="Calibri"/>
                  <a:cs typeface="Calibri"/>
                  <a:sym typeface="Calibri"/>
                  <a:hlinkClick r:id="rId7">
                    <a:extLst>
                      <a:ext uri="{A12FA001-AC4F-418D-AE19-62706E023703}">
                        <ahyp:hlinkClr val="tx"/>
                      </a:ext>
                    </a:extLst>
                  </a:hlinkClick>
                </a:rPr>
                <a:t>VER</a:t>
              </a:r>
              <a:endParaRPr b="1" sz="2200">
                <a:solidFill>
                  <a:schemeClr val="lt1"/>
                </a:solidFill>
                <a:latin typeface="Calibri"/>
                <a:ea typeface="Calibri"/>
                <a:cs typeface="Calibri"/>
                <a:sym typeface="Calibri"/>
              </a:endParaRPr>
            </a:p>
          </p:txBody>
        </p:sp>
      </p:grpSp>
      <p:pic>
        <p:nvPicPr>
          <p:cNvPr id="937" name="Google Shape;937;p49"/>
          <p:cNvPicPr preferRelativeResize="0"/>
          <p:nvPr/>
        </p:nvPicPr>
        <p:blipFill>
          <a:blip r:embed="rId8">
            <a:alphaModFix/>
          </a:blip>
          <a:stretch>
            <a:fillRect/>
          </a:stretch>
        </p:blipFill>
        <p:spPr>
          <a:xfrm>
            <a:off x="306854" y="53325"/>
            <a:ext cx="6554301" cy="173950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1" name="Shape 941"/>
        <p:cNvGrpSpPr/>
        <p:nvPr/>
      </p:nvGrpSpPr>
      <p:grpSpPr>
        <a:xfrm>
          <a:off x="0" y="0"/>
          <a:ext cx="0" cy="0"/>
          <a:chOff x="0" y="0"/>
          <a:chExt cx="0" cy="0"/>
        </a:xfrm>
      </p:grpSpPr>
      <p:sp>
        <p:nvSpPr>
          <p:cNvPr id="942" name="Google Shape;942;p50"/>
          <p:cNvSpPr txBox="1"/>
          <p:nvPr/>
        </p:nvSpPr>
        <p:spPr>
          <a:xfrm>
            <a:off x="452754" y="1648200"/>
            <a:ext cx="53757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Resumen de la Unidad 3</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943" name="Google Shape;943;p50"/>
          <p:cNvCxnSpPr/>
          <p:nvPr/>
        </p:nvCxnSpPr>
        <p:spPr>
          <a:xfrm>
            <a:off x="0" y="2408299"/>
            <a:ext cx="3913094" cy="0"/>
          </a:xfrm>
          <a:prstGeom prst="straightConnector1">
            <a:avLst/>
          </a:prstGeom>
          <a:noFill/>
          <a:ln cap="flat" cmpd="sng" w="34925">
            <a:solidFill>
              <a:srgbClr val="62A844"/>
            </a:solidFill>
            <a:prstDash val="dot"/>
            <a:miter lim="8000"/>
            <a:headEnd len="sm" w="sm" type="none"/>
            <a:tailEnd len="sm" w="sm" type="none"/>
          </a:ln>
        </p:spPr>
      </p:cxnSp>
      <p:sp>
        <p:nvSpPr>
          <p:cNvPr id="944" name="Google Shape;944;p50"/>
          <p:cNvSpPr/>
          <p:nvPr/>
        </p:nvSpPr>
        <p:spPr>
          <a:xfrm flipH="1">
            <a:off x="334967" y="2417285"/>
            <a:ext cx="6057000" cy="4431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0289AE"/>
                </a:solidFill>
                <a:latin typeface="Calibri"/>
                <a:ea typeface="Calibri"/>
                <a:cs typeface="Calibri"/>
                <a:sym typeface="Calibri"/>
              </a:rPr>
              <a:t>LO QUE HA APRENDIDO:</a:t>
            </a:r>
            <a:br>
              <a:rPr b="1" lang="en-US" sz="1600">
                <a:solidFill>
                  <a:srgbClr val="262626"/>
                </a:solidFill>
                <a:latin typeface="Calibri"/>
                <a:ea typeface="Calibri"/>
                <a:cs typeface="Calibri"/>
                <a:sym typeface="Calibri"/>
              </a:rPr>
            </a:br>
            <a:endParaRPr sz="600">
              <a:solidFill>
                <a:srgbClr val="262626"/>
              </a:solidFill>
              <a:latin typeface="Calibri"/>
              <a:ea typeface="Calibri"/>
              <a:cs typeface="Calibri"/>
              <a:sym typeface="Calibri"/>
            </a:endParaRPr>
          </a:p>
          <a:p>
            <a:pPr indent="-273050" lvl="0" marL="285750" marR="0" rtl="0" algn="l">
              <a:lnSpc>
                <a:spcPct val="108888"/>
              </a:lnSpc>
              <a:spcBef>
                <a:spcPts val="0"/>
              </a:spcBef>
              <a:spcAft>
                <a:spcPts val="0"/>
              </a:spcAft>
              <a:buClr>
                <a:srgbClr val="62A844"/>
              </a:buClr>
              <a:buSzPts val="1600"/>
              <a:buFont typeface="Arial"/>
              <a:buChar char="•"/>
            </a:pPr>
            <a:r>
              <a:rPr b="1" lang="en-US" sz="1600">
                <a:solidFill>
                  <a:srgbClr val="262626"/>
                </a:solidFill>
                <a:latin typeface="Calibri"/>
                <a:ea typeface="Calibri"/>
                <a:cs typeface="Calibri"/>
                <a:sym typeface="Calibri"/>
              </a:rPr>
              <a:t>Interpretar patrones</a:t>
            </a:r>
            <a:r>
              <a:rPr lang="en-US" sz="1600">
                <a:solidFill>
                  <a:srgbClr val="262626"/>
                </a:solidFill>
                <a:latin typeface="Calibri"/>
                <a:ea typeface="Calibri"/>
                <a:cs typeface="Calibri"/>
                <a:sym typeface="Calibri"/>
              </a:rPr>
              <a:t>: interpretar series temporales de % de ocupación, ADR, RevPAR, gasto medio y desperdicio de alimentos por comensal</a:t>
            </a:r>
            <a:endParaRPr sz="1200"/>
          </a:p>
          <a:p>
            <a:pPr indent="-273050" lvl="0" marL="285750" marR="0" rtl="0" algn="l">
              <a:lnSpc>
                <a:spcPct val="108888"/>
              </a:lnSpc>
              <a:spcBef>
                <a:spcPts val="0"/>
              </a:spcBef>
              <a:spcAft>
                <a:spcPts val="0"/>
              </a:spcAft>
              <a:buClr>
                <a:srgbClr val="62A844"/>
              </a:buClr>
              <a:buSzPts val="1600"/>
              <a:buFont typeface="Arial"/>
              <a:buChar char="•"/>
            </a:pPr>
            <a:r>
              <a:rPr b="1" lang="en-US" sz="1600">
                <a:solidFill>
                  <a:srgbClr val="262626"/>
                </a:solidFill>
                <a:latin typeface="Calibri"/>
                <a:ea typeface="Calibri"/>
                <a:cs typeface="Calibri"/>
                <a:sym typeface="Calibri"/>
              </a:rPr>
              <a:t>Decisiones sobre precios</a:t>
            </a:r>
            <a:r>
              <a:rPr lang="en-US" sz="1600">
                <a:solidFill>
                  <a:srgbClr val="262626"/>
                </a:solidFill>
                <a:latin typeface="Calibri"/>
                <a:ea typeface="Calibri"/>
                <a:cs typeface="Calibri"/>
                <a:sym typeface="Calibri"/>
              </a:rPr>
              <a:t>: probar cambios en las tarifas y modelar el impacto en los ingresos</a:t>
            </a:r>
            <a:endParaRPr sz="1200"/>
          </a:p>
          <a:p>
            <a:pPr indent="-273050" lvl="0" marL="285750" marR="0" rtl="0" algn="l">
              <a:lnSpc>
                <a:spcPct val="108888"/>
              </a:lnSpc>
              <a:spcBef>
                <a:spcPts val="0"/>
              </a:spcBef>
              <a:spcAft>
                <a:spcPts val="0"/>
              </a:spcAft>
              <a:buClr>
                <a:srgbClr val="62A844"/>
              </a:buClr>
              <a:buSzPts val="1600"/>
              <a:buFont typeface="Arial"/>
              <a:buChar char="•"/>
            </a:pPr>
            <a:r>
              <a:rPr b="1" lang="en-US" sz="1600">
                <a:solidFill>
                  <a:srgbClr val="262626"/>
                </a:solidFill>
                <a:latin typeface="Calibri"/>
                <a:ea typeface="Calibri"/>
                <a:cs typeface="Calibri"/>
                <a:sym typeface="Calibri"/>
              </a:rPr>
              <a:t>Decisiones sobre personal</a:t>
            </a:r>
            <a:r>
              <a:rPr lang="en-US" sz="1600">
                <a:solidFill>
                  <a:srgbClr val="262626"/>
                </a:solidFill>
                <a:latin typeface="Calibri"/>
                <a:ea typeface="Calibri"/>
                <a:cs typeface="Calibri"/>
                <a:sym typeface="Calibri"/>
              </a:rPr>
              <a:t>: relacionar las habitaciones vendidas con las horas de trabajo y calcular el porcentaje de costes de personal</a:t>
            </a:r>
            <a:endParaRPr sz="1200"/>
          </a:p>
          <a:p>
            <a:pPr indent="-273050" lvl="0" marL="285750" marR="0" rtl="0" algn="l">
              <a:lnSpc>
                <a:spcPct val="108888"/>
              </a:lnSpc>
              <a:spcBef>
                <a:spcPts val="0"/>
              </a:spcBef>
              <a:spcAft>
                <a:spcPts val="0"/>
              </a:spcAft>
              <a:buClr>
                <a:srgbClr val="62A844"/>
              </a:buClr>
              <a:buSzPts val="1600"/>
              <a:buFont typeface="Arial"/>
              <a:buChar char="•"/>
            </a:pPr>
            <a:r>
              <a:rPr b="1" lang="en-US" sz="1600">
                <a:solidFill>
                  <a:srgbClr val="262626"/>
                </a:solidFill>
                <a:latin typeface="Calibri"/>
                <a:ea typeface="Calibri"/>
                <a:cs typeface="Calibri"/>
                <a:sym typeface="Calibri"/>
              </a:rPr>
              <a:t>Decisiones de sostenibilidad</a:t>
            </a:r>
            <a:r>
              <a:rPr lang="en-US" sz="1600">
                <a:solidFill>
                  <a:srgbClr val="262626"/>
                </a:solidFill>
                <a:latin typeface="Calibri"/>
                <a:ea typeface="Calibri"/>
                <a:cs typeface="Calibri"/>
                <a:sym typeface="Calibri"/>
              </a:rPr>
              <a:t>: realizar un seguimiento del desperdicio de alimentos por comensal y del consumo energético por habitación ocupada</a:t>
            </a:r>
            <a:endParaRPr sz="1200"/>
          </a:p>
          <a:p>
            <a:pPr indent="-273050" lvl="0" marL="285750" marR="0" rtl="0" algn="l">
              <a:lnSpc>
                <a:spcPct val="108888"/>
              </a:lnSpc>
              <a:spcBef>
                <a:spcPts val="0"/>
              </a:spcBef>
              <a:spcAft>
                <a:spcPts val="0"/>
              </a:spcAft>
              <a:buClr>
                <a:srgbClr val="62A844"/>
              </a:buClr>
              <a:buSzPts val="1600"/>
              <a:buFont typeface="Arial"/>
              <a:buChar char="•"/>
            </a:pPr>
            <a:r>
              <a:rPr b="1" lang="en-US" sz="1600">
                <a:solidFill>
                  <a:srgbClr val="262626"/>
                </a:solidFill>
                <a:latin typeface="Calibri"/>
                <a:ea typeface="Calibri"/>
                <a:cs typeface="Calibri"/>
                <a:sym typeface="Calibri"/>
              </a:rPr>
              <a:t>Análisis de escenarios</a:t>
            </a:r>
            <a:r>
              <a:rPr lang="en-US" sz="1600">
                <a:solidFill>
                  <a:srgbClr val="262626"/>
                </a:solidFill>
                <a:latin typeface="Calibri"/>
                <a:ea typeface="Calibri"/>
                <a:cs typeface="Calibri"/>
                <a:sym typeface="Calibri"/>
              </a:rPr>
              <a:t>: comparar opciones hipotéticas antes de realizar cambios</a:t>
            </a:r>
            <a:endParaRPr sz="1200"/>
          </a:p>
          <a:p>
            <a:pPr indent="-273050" lvl="0" marL="285750" marR="0" rtl="0" algn="l">
              <a:lnSpc>
                <a:spcPct val="108888"/>
              </a:lnSpc>
              <a:spcBef>
                <a:spcPts val="0"/>
              </a:spcBef>
              <a:spcAft>
                <a:spcPts val="0"/>
              </a:spcAft>
              <a:buClr>
                <a:srgbClr val="62A844"/>
              </a:buClr>
              <a:buSzPts val="1600"/>
              <a:buFont typeface="Arial"/>
              <a:buChar char="•"/>
            </a:pPr>
            <a:r>
              <a:rPr b="1" lang="en-US" sz="1600">
                <a:solidFill>
                  <a:srgbClr val="262626"/>
                </a:solidFill>
                <a:latin typeface="Calibri"/>
                <a:ea typeface="Calibri"/>
                <a:cs typeface="Calibri"/>
                <a:sym typeface="Calibri"/>
              </a:rPr>
              <a:t>Comunicar recomendaciones</a:t>
            </a:r>
            <a:r>
              <a:rPr lang="en-US" sz="1600">
                <a:solidFill>
                  <a:srgbClr val="262626"/>
                </a:solidFill>
                <a:latin typeface="Calibri"/>
                <a:ea typeface="Calibri"/>
                <a:cs typeface="Calibri"/>
                <a:sym typeface="Calibri"/>
              </a:rPr>
              <a:t>: convertir el análisis en mensajes breves y basados en datos</a:t>
            </a:r>
            <a:endParaRPr sz="1200"/>
          </a:p>
          <a:p>
            <a:pPr indent="-228600" lvl="0" marL="342900" marR="0" rtl="0" algn="l">
              <a:spcBef>
                <a:spcPts val="0"/>
              </a:spcBef>
              <a:spcAft>
                <a:spcPts val="0"/>
              </a:spcAft>
              <a:buClr>
                <a:srgbClr val="62A844"/>
              </a:buClr>
              <a:buSzPts val="1800"/>
              <a:buFont typeface="Arial"/>
              <a:buNone/>
            </a:pPr>
            <a:r>
              <a:t/>
            </a:r>
            <a:endParaRPr sz="1600">
              <a:solidFill>
                <a:srgbClr val="262626"/>
              </a:solidFill>
              <a:latin typeface="Calibri"/>
              <a:ea typeface="Calibri"/>
              <a:cs typeface="Calibri"/>
              <a:sym typeface="Calibri"/>
            </a:endParaRPr>
          </a:p>
          <a:p>
            <a:pPr indent="0" lvl="0" marL="0" marR="0" rtl="0" algn="l">
              <a:spcBef>
                <a:spcPts val="0"/>
              </a:spcBef>
              <a:spcAft>
                <a:spcPts val="0"/>
              </a:spcAft>
              <a:buNone/>
            </a:pPr>
            <a:br>
              <a:rPr b="1" lang="en-US" sz="1600">
                <a:solidFill>
                  <a:srgbClr val="262626"/>
                </a:solidFill>
                <a:latin typeface="Calibri"/>
                <a:ea typeface="Calibri"/>
                <a:cs typeface="Calibri"/>
                <a:sym typeface="Calibri"/>
              </a:rPr>
            </a:br>
            <a:endParaRPr sz="1600">
              <a:solidFill>
                <a:srgbClr val="262626"/>
              </a:solidFill>
              <a:latin typeface="Calibri"/>
              <a:ea typeface="Calibri"/>
              <a:cs typeface="Calibri"/>
              <a:sym typeface="Calibri"/>
            </a:endParaRPr>
          </a:p>
        </p:txBody>
      </p:sp>
      <p:sp>
        <p:nvSpPr>
          <p:cNvPr id="945" name="Google Shape;945;p50"/>
          <p:cNvSpPr/>
          <p:nvPr/>
        </p:nvSpPr>
        <p:spPr>
          <a:xfrm flipH="1">
            <a:off x="7301752" y="2763649"/>
            <a:ext cx="4007224" cy="190821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289AE"/>
                </a:solidFill>
                <a:latin typeface="Calibri"/>
                <a:ea typeface="Calibri"/>
                <a:cs typeface="Calibri"/>
                <a:sym typeface="Calibri"/>
              </a:rPr>
              <a:t>CONEXIÓN ECOSMART:</a:t>
            </a:r>
            <a:endParaRPr/>
          </a:p>
          <a:p>
            <a:pPr indent="0" lvl="0" marL="0" marR="0" rtl="0" algn="l">
              <a:spcBef>
                <a:spcPts val="0"/>
              </a:spcBef>
              <a:spcAft>
                <a:spcPts val="0"/>
              </a:spcAft>
              <a:buNone/>
            </a:pPr>
            <a:br>
              <a:rPr lang="en-US" sz="800">
                <a:solidFill>
                  <a:srgbClr val="262626"/>
                </a:solidFill>
                <a:latin typeface="Calibri"/>
                <a:ea typeface="Calibri"/>
                <a:cs typeface="Calibri"/>
                <a:sym typeface="Calibri"/>
              </a:rPr>
            </a:br>
            <a:r>
              <a:rPr lang="en-US" sz="1800">
                <a:solidFill>
                  <a:srgbClr val="262626"/>
                </a:solidFill>
                <a:latin typeface="Calibri"/>
                <a:ea typeface="Calibri"/>
                <a:cs typeface="Calibri"/>
                <a:sym typeface="Calibri"/>
              </a:rPr>
              <a:t>Estas habilidades le ayudan a utilizar herramientas digitales e indicadores clave de rendimiento (KPI) para describir el rendimiento y tomar decisiones sostenibles y bien fundamentadas (IFWC, 2022; STR, 2024; OMT, 2020).</a:t>
            </a:r>
            <a:endParaRPr/>
          </a:p>
        </p:txBody>
      </p:sp>
      <p:pic>
        <p:nvPicPr>
          <p:cNvPr id="946" name="Google Shape;946;p50"/>
          <p:cNvPicPr preferRelativeResize="0"/>
          <p:nvPr/>
        </p:nvPicPr>
        <p:blipFill>
          <a:blip r:embed="rId3">
            <a:alphaModFix/>
          </a:blip>
          <a:stretch>
            <a:fillRect/>
          </a:stretch>
        </p:blipFill>
        <p:spPr>
          <a:xfrm>
            <a:off x="6997725" y="0"/>
            <a:ext cx="5194275" cy="3303975"/>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1" name="Shape 951"/>
        <p:cNvGrpSpPr/>
        <p:nvPr/>
      </p:nvGrpSpPr>
      <p:grpSpPr>
        <a:xfrm>
          <a:off x="0" y="0"/>
          <a:ext cx="0" cy="0"/>
          <a:chOff x="0" y="0"/>
          <a:chExt cx="0" cy="0"/>
        </a:xfrm>
      </p:grpSpPr>
      <p:pic>
        <p:nvPicPr>
          <p:cNvPr id="952" name="Google Shape;952;p51"/>
          <p:cNvPicPr preferRelativeResize="0"/>
          <p:nvPr/>
        </p:nvPicPr>
        <p:blipFill>
          <a:blip r:embed="rId3">
            <a:alphaModFix/>
          </a:blip>
          <a:stretch>
            <a:fillRect/>
          </a:stretch>
        </p:blipFill>
        <p:spPr>
          <a:xfrm>
            <a:off x="0" y="-60150"/>
            <a:ext cx="12191999" cy="6918150"/>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7" name="Shape 957"/>
        <p:cNvGrpSpPr/>
        <p:nvPr/>
      </p:nvGrpSpPr>
      <p:grpSpPr>
        <a:xfrm>
          <a:off x="0" y="0"/>
          <a:ext cx="0" cy="0"/>
          <a:chOff x="0" y="0"/>
          <a:chExt cx="0" cy="0"/>
        </a:xfrm>
      </p:grpSpPr>
      <p:pic>
        <p:nvPicPr>
          <p:cNvPr id="958" name="Google Shape;958;p52"/>
          <p:cNvPicPr preferRelativeResize="0"/>
          <p:nvPr/>
        </p:nvPicPr>
        <p:blipFill>
          <a:blip r:embed="rId3">
            <a:alphaModFix/>
          </a:blip>
          <a:stretch>
            <a:fillRect/>
          </a:stretch>
        </p:blipFill>
        <p:spPr>
          <a:xfrm>
            <a:off x="0" y="4424488"/>
            <a:ext cx="12192000" cy="2438400"/>
          </a:xfrm>
          <a:prstGeom prst="rect">
            <a:avLst/>
          </a:prstGeom>
          <a:noFill/>
          <a:ln>
            <a:noFill/>
          </a:ln>
        </p:spPr>
      </p:pic>
      <p:sp>
        <p:nvSpPr>
          <p:cNvPr id="959" name="Google Shape;959;p52"/>
          <p:cNvSpPr txBox="1"/>
          <p:nvPr/>
        </p:nvSpPr>
        <p:spPr>
          <a:xfrm>
            <a:off x="429129" y="225317"/>
            <a:ext cx="64386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¿Qué es una cultura de datos en el sector hotelero?</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960" name="Google Shape;960;p52"/>
          <p:cNvCxnSpPr/>
          <p:nvPr/>
        </p:nvCxnSpPr>
        <p:spPr>
          <a:xfrm>
            <a:off x="0" y="1387131"/>
            <a:ext cx="6373906" cy="0"/>
          </a:xfrm>
          <a:prstGeom prst="straightConnector1">
            <a:avLst/>
          </a:prstGeom>
          <a:noFill/>
          <a:ln cap="flat" cmpd="sng" w="34925">
            <a:solidFill>
              <a:srgbClr val="62A844"/>
            </a:solidFill>
            <a:prstDash val="dot"/>
            <a:miter lim="8000"/>
            <a:headEnd len="sm" w="sm" type="none"/>
            <a:tailEnd len="sm" w="sm" type="none"/>
          </a:ln>
        </p:spPr>
      </p:cxnSp>
      <p:sp>
        <p:nvSpPr>
          <p:cNvPr id="961" name="Google Shape;961;p52"/>
          <p:cNvSpPr/>
          <p:nvPr/>
        </p:nvSpPr>
        <p:spPr>
          <a:xfrm flipH="1">
            <a:off x="429115" y="1593761"/>
            <a:ext cx="2794335" cy="1708545"/>
          </a:xfrm>
          <a:prstGeom prst="rect">
            <a:avLst/>
          </a:prstGeom>
          <a:noFill/>
          <a:ln>
            <a:noFill/>
          </a:ln>
        </p:spPr>
        <p:txBody>
          <a:bodyPr anchorCtr="0" anchor="t" bIns="45700" lIns="91425" spcFirstLastPara="1" rIns="91425" wrap="square" tIns="45700">
            <a:spAutoFit/>
          </a:bodyPr>
          <a:lstStyle/>
          <a:p>
            <a:pPr indent="0" lvl="0" marL="0" marR="0" rtl="0" algn="l">
              <a:lnSpc>
                <a:spcPct val="104999"/>
              </a:lnSpc>
              <a:spcBef>
                <a:spcPts val="0"/>
              </a:spcBef>
              <a:spcAft>
                <a:spcPts val="0"/>
              </a:spcAft>
              <a:buNone/>
            </a:pPr>
            <a:r>
              <a:rPr lang="en-US" sz="1900">
                <a:solidFill>
                  <a:srgbClr val="262626"/>
                </a:solidFill>
                <a:latin typeface="Calibri"/>
                <a:ea typeface="Calibri"/>
                <a:cs typeface="Calibri"/>
                <a:sym typeface="Calibri"/>
              </a:rPr>
              <a:t>Una cultura de datos es el conjunto de comportamientos, actitudes y rutinas compartidas que hacen que el uso de datos forme parte del trabajo diario de todos los puestos.</a:t>
            </a:r>
            <a:endParaRPr b="1" sz="1900">
              <a:solidFill>
                <a:srgbClr val="262626"/>
              </a:solidFill>
              <a:latin typeface="Calibri"/>
              <a:ea typeface="Calibri"/>
              <a:cs typeface="Calibri"/>
              <a:sym typeface="Calibri"/>
            </a:endParaRPr>
          </a:p>
        </p:txBody>
      </p:sp>
      <p:grpSp>
        <p:nvGrpSpPr>
          <p:cNvPr id="962" name="Google Shape;962;p52"/>
          <p:cNvGrpSpPr/>
          <p:nvPr/>
        </p:nvGrpSpPr>
        <p:grpSpPr>
          <a:xfrm>
            <a:off x="982442" y="5078708"/>
            <a:ext cx="1198372" cy="1197197"/>
            <a:chOff x="10376768" y="2334933"/>
            <a:chExt cx="920484" cy="919581"/>
          </a:xfrm>
        </p:grpSpPr>
        <p:sp>
          <p:nvSpPr>
            <p:cNvPr id="963" name="Google Shape;963;p52"/>
            <p:cNvSpPr/>
            <p:nvPr/>
          </p:nvSpPr>
          <p:spPr>
            <a:xfrm>
              <a:off x="11043419" y="2944675"/>
              <a:ext cx="88525" cy="88525"/>
            </a:xfrm>
            <a:custGeom>
              <a:rect b="b" l="l" r="r" t="t"/>
              <a:pathLst>
                <a:path extrusionOk="0" h="88525" w="88525">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64" name="Google Shape;964;p52"/>
            <p:cNvSpPr/>
            <p:nvPr/>
          </p:nvSpPr>
          <p:spPr>
            <a:xfrm>
              <a:off x="10376768" y="2334933"/>
              <a:ext cx="920484" cy="919581"/>
            </a:xfrm>
            <a:custGeom>
              <a:rect b="b" l="l" r="r" t="t"/>
              <a:pathLst>
                <a:path extrusionOk="0" h="919581" w="920484">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965" name="Google Shape;965;p52"/>
          <p:cNvSpPr/>
          <p:nvPr/>
        </p:nvSpPr>
        <p:spPr>
          <a:xfrm>
            <a:off x="2961233" y="4762343"/>
            <a:ext cx="8723906" cy="1762685"/>
          </a:xfrm>
          <a:prstGeom prst="roundRect">
            <a:avLst>
              <a:gd fmla="val 8566" name="adj"/>
            </a:avLst>
          </a:prstGeom>
          <a:solidFill>
            <a:schemeClr val="lt1"/>
          </a:solid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66" name="Google Shape;966;p52"/>
          <p:cNvSpPr/>
          <p:nvPr/>
        </p:nvSpPr>
        <p:spPr>
          <a:xfrm flipH="1">
            <a:off x="3073350" y="4567725"/>
            <a:ext cx="8500800" cy="2354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lt1"/>
                </a:solidFill>
                <a:highlight>
                  <a:srgbClr val="0289AE"/>
                </a:highlight>
                <a:latin typeface="Calibri"/>
                <a:ea typeface="Calibri"/>
                <a:cs typeface="Calibri"/>
                <a:sym typeface="Calibri"/>
              </a:rPr>
              <a:t>  ACTIVIDAD</a:t>
            </a:r>
            <a:r>
              <a:rPr b="1" lang="en-US" sz="2400">
                <a:solidFill>
                  <a:srgbClr val="0289AE"/>
                </a:solidFill>
                <a:highlight>
                  <a:srgbClr val="0289AE"/>
                </a:highlight>
                <a:latin typeface="Calibri"/>
                <a:ea typeface="Calibri"/>
                <a:cs typeface="Calibri"/>
                <a:sym typeface="Calibri"/>
              </a:rPr>
              <a:t>...:</a:t>
            </a:r>
            <a:endParaRPr/>
          </a:p>
          <a:p>
            <a:pPr indent="0" lvl="0" marL="0" marR="0" rtl="0" algn="l">
              <a:lnSpc>
                <a:spcPct val="104999"/>
              </a:lnSpc>
              <a:spcBef>
                <a:spcPts val="0"/>
              </a:spcBef>
              <a:spcAft>
                <a:spcPts val="0"/>
              </a:spcAft>
              <a:buNone/>
            </a:pPr>
            <a:br>
              <a:rPr lang="en-US" sz="800">
                <a:solidFill>
                  <a:schemeClr val="dk1"/>
                </a:solidFill>
                <a:latin typeface="Calibri"/>
                <a:ea typeface="Calibri"/>
                <a:cs typeface="Calibri"/>
                <a:sym typeface="Calibri"/>
              </a:rPr>
            </a:br>
            <a:r>
              <a:rPr lang="en-US" sz="2000">
                <a:solidFill>
                  <a:srgbClr val="262626"/>
                </a:solidFill>
                <a:latin typeface="Calibri"/>
                <a:ea typeface="Calibri"/>
                <a:cs typeface="Calibri"/>
                <a:sym typeface="Calibri"/>
              </a:rPr>
              <a:t>En 2 o 3 frases, describa cómo se suelen tomar las decisiones en su lugar de trabajo. ¿En qué medida se tienen en cuenta el porcentaje de ocupación, el gasto medio, el porcentaje de costes de personal o el desperdicio por comensal, y en qué medida se basan principalmente en la costumbre y la experiencia? </a:t>
            </a:r>
            <a:endParaRPr/>
          </a:p>
          <a:p>
            <a:pPr indent="0" lvl="0" marL="0" marR="0" rtl="0" algn="l">
              <a:lnSpc>
                <a:spcPct val="104999"/>
              </a:lnSpc>
              <a:spcBef>
                <a:spcPts val="0"/>
              </a:spcBef>
              <a:spcAft>
                <a:spcPts val="0"/>
              </a:spcAft>
              <a:buNone/>
            </a:pPr>
            <a:r>
              <a:t/>
            </a:r>
            <a:endParaRPr sz="2000">
              <a:solidFill>
                <a:srgbClr val="262626"/>
              </a:solidFill>
              <a:latin typeface="Calibri"/>
              <a:ea typeface="Calibri"/>
              <a:cs typeface="Calibri"/>
              <a:sym typeface="Calibri"/>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p:txBody>
      </p:sp>
      <p:sp>
        <p:nvSpPr>
          <p:cNvPr id="967" name="Google Shape;967;p52"/>
          <p:cNvSpPr/>
          <p:nvPr/>
        </p:nvSpPr>
        <p:spPr>
          <a:xfrm flipH="1">
            <a:off x="3470277" y="1593750"/>
            <a:ext cx="6655500" cy="3016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289AE"/>
                </a:solidFill>
                <a:latin typeface="Calibri"/>
                <a:ea typeface="Calibri"/>
                <a:cs typeface="Calibri"/>
                <a:sym typeface="Calibri"/>
              </a:rPr>
              <a:t>CÓMO SE MANIFIESTA EN LA PRÁCTICA:</a:t>
            </a:r>
            <a:endParaRPr/>
          </a:p>
          <a:p>
            <a:pPr indent="0" lvl="0" marL="0" marR="0" rtl="0" algn="l">
              <a:spcBef>
                <a:spcPts val="0"/>
              </a:spcBef>
              <a:spcAft>
                <a:spcPts val="0"/>
              </a:spcAft>
              <a:buNone/>
            </a:pPr>
            <a:r>
              <a:t/>
            </a:r>
            <a:endParaRPr sz="800">
              <a:solidFill>
                <a:srgbClr val="0289AE"/>
              </a:solidFill>
              <a:latin typeface="Calibri"/>
              <a:ea typeface="Calibri"/>
              <a:cs typeface="Calibri"/>
              <a:sym typeface="Calibri"/>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Los equipos revisan regularmente los KPI</a:t>
            </a:r>
            <a:r>
              <a:rPr lang="en-US" sz="1800">
                <a:solidFill>
                  <a:srgbClr val="262626"/>
                </a:solidFill>
                <a:latin typeface="Calibri"/>
                <a:ea typeface="Calibri"/>
                <a:cs typeface="Calibri"/>
                <a:sym typeface="Calibri"/>
              </a:rPr>
              <a:t>: ocupación, tarifa media diaria (ADR), desperdicio de comida por comensal</a:t>
            </a:r>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Se debaten las tendencias abiertamente</a:t>
            </a:r>
            <a:r>
              <a:rPr lang="en-US" sz="1800">
                <a:solidFill>
                  <a:srgbClr val="262626"/>
                </a:solidFill>
                <a:latin typeface="Calibri"/>
                <a:ea typeface="Calibri"/>
                <a:cs typeface="Calibri"/>
                <a:sym typeface="Calibri"/>
              </a:rPr>
              <a:t>: ¿qué funciona? ¿Qué no?</a:t>
            </a:r>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Se utilizan datos para tomar decisiones</a:t>
            </a:r>
            <a:r>
              <a:rPr lang="en-US" sz="1800">
                <a:solidFill>
                  <a:srgbClr val="262626"/>
                </a:solidFill>
                <a:latin typeface="Calibri"/>
                <a:ea typeface="Calibri"/>
                <a:cs typeface="Calibri"/>
                <a:sym typeface="Calibri"/>
              </a:rPr>
              <a:t>: precios, dotación de personal, medidas de sostenibilidad</a:t>
            </a:r>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Todo el mundo participa: todos los puestos, todos los turnos (Revfine, 2025)</a:t>
            </a:r>
            <a:endParaRPr sz="1800">
              <a:solidFill>
                <a:srgbClr val="262626"/>
              </a:solidFill>
              <a:latin typeface="Calibri"/>
              <a:ea typeface="Calibri"/>
              <a:cs typeface="Calibri"/>
              <a:sym typeface="Calibri"/>
            </a:endParaRPr>
          </a:p>
          <a:p>
            <a:pPr indent="-228600" lvl="0" marL="342900" marR="0" rtl="0" algn="l">
              <a:spcBef>
                <a:spcPts val="0"/>
              </a:spcBef>
              <a:spcAft>
                <a:spcPts val="0"/>
              </a:spcAft>
              <a:buClr>
                <a:srgbClr val="62A844"/>
              </a:buClr>
              <a:buSzPts val="1800"/>
              <a:buFont typeface="Arial"/>
              <a:buNone/>
            </a:pPr>
            <a:r>
              <a:t/>
            </a:r>
            <a:endParaRPr sz="1800">
              <a:solidFill>
                <a:srgbClr val="262626"/>
              </a:solidFill>
              <a:latin typeface="Calibri"/>
              <a:ea typeface="Calibri"/>
              <a:cs typeface="Calibri"/>
              <a:sym typeface="Calibri"/>
            </a:endParaRPr>
          </a:p>
          <a:p>
            <a:pPr indent="-171450" lvl="0" marL="285750" marR="0" rtl="0" algn="l">
              <a:spcBef>
                <a:spcPts val="0"/>
              </a:spcBef>
              <a:spcAft>
                <a:spcPts val="0"/>
              </a:spcAft>
              <a:buClr>
                <a:srgbClr val="62A844"/>
              </a:buClr>
              <a:buSzPts val="1800"/>
              <a:buFont typeface="Arial"/>
              <a:buNone/>
            </a:pPr>
            <a:r>
              <a:t/>
            </a:r>
            <a:endParaRPr sz="1800">
              <a:solidFill>
                <a:srgbClr val="262626"/>
              </a:solidFill>
              <a:latin typeface="Calibri"/>
              <a:ea typeface="Calibri"/>
              <a:cs typeface="Calibri"/>
              <a:sym typeface="Calibri"/>
            </a:endParaRPr>
          </a:p>
        </p:txBody>
      </p:sp>
      <p:pic>
        <p:nvPicPr>
          <p:cNvPr id="968" name="Google Shape;968;p52"/>
          <p:cNvPicPr preferRelativeResize="0"/>
          <p:nvPr/>
        </p:nvPicPr>
        <p:blipFill>
          <a:blip r:embed="rId4">
            <a:alphaModFix/>
          </a:blip>
          <a:stretch>
            <a:fillRect/>
          </a:stretch>
        </p:blipFill>
        <p:spPr>
          <a:xfrm>
            <a:off x="7723375" y="0"/>
            <a:ext cx="4468624" cy="2845125"/>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3" name="Shape 973"/>
        <p:cNvGrpSpPr/>
        <p:nvPr/>
      </p:nvGrpSpPr>
      <p:grpSpPr>
        <a:xfrm>
          <a:off x="0" y="0"/>
          <a:ext cx="0" cy="0"/>
          <a:chOff x="0" y="0"/>
          <a:chExt cx="0" cy="0"/>
        </a:xfrm>
      </p:grpSpPr>
      <p:pic>
        <p:nvPicPr>
          <p:cNvPr id="974" name="Google Shape;974;p53"/>
          <p:cNvPicPr preferRelativeResize="0"/>
          <p:nvPr/>
        </p:nvPicPr>
        <p:blipFill>
          <a:blip r:embed="rId3">
            <a:alphaModFix/>
          </a:blip>
          <a:stretch>
            <a:fillRect/>
          </a:stretch>
        </p:blipFill>
        <p:spPr>
          <a:xfrm>
            <a:off x="0" y="4419600"/>
            <a:ext cx="12192000" cy="2438400"/>
          </a:xfrm>
          <a:prstGeom prst="rect">
            <a:avLst/>
          </a:prstGeom>
          <a:noFill/>
          <a:ln>
            <a:noFill/>
          </a:ln>
        </p:spPr>
      </p:pic>
      <p:sp>
        <p:nvSpPr>
          <p:cNvPr id="975" name="Google Shape;975;p53"/>
          <p:cNvSpPr txBox="1"/>
          <p:nvPr/>
        </p:nvSpPr>
        <p:spPr>
          <a:xfrm>
            <a:off x="429130" y="264195"/>
            <a:ext cx="66774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200">
                <a:solidFill>
                  <a:srgbClr val="262626"/>
                </a:solidFill>
                <a:latin typeface="Calibri"/>
                <a:ea typeface="Calibri"/>
                <a:cs typeface="Calibri"/>
                <a:sym typeface="Calibri"/>
              </a:rPr>
              <a:t>Competencias ecológicas y digitales en la hostelería ecológica e inteligente</a:t>
            </a:r>
            <a:endParaRPr sz="1200"/>
          </a:p>
          <a:p>
            <a:pPr indent="0" lvl="0" marL="0" marR="0" rtl="0" algn="l">
              <a:lnSpc>
                <a:spcPct val="103529"/>
              </a:lnSpc>
              <a:spcBef>
                <a:spcPts val="0"/>
              </a:spcBef>
              <a:spcAft>
                <a:spcPts val="0"/>
              </a:spcAft>
              <a:buClr>
                <a:schemeClr val="dk1"/>
              </a:buClr>
              <a:buSzPts val="3400"/>
              <a:buFont typeface="Arial"/>
              <a:buNone/>
            </a:pPr>
            <a:r>
              <a:t/>
            </a:r>
            <a:endParaRPr b="1" sz="3200">
              <a:solidFill>
                <a:srgbClr val="262626"/>
              </a:solidFill>
              <a:latin typeface="Calibri"/>
              <a:ea typeface="Calibri"/>
              <a:cs typeface="Calibri"/>
              <a:sym typeface="Calibri"/>
            </a:endParaRPr>
          </a:p>
        </p:txBody>
      </p:sp>
      <p:cxnSp>
        <p:nvCxnSpPr>
          <p:cNvPr id="976" name="Google Shape;976;p53"/>
          <p:cNvCxnSpPr/>
          <p:nvPr/>
        </p:nvCxnSpPr>
        <p:spPr>
          <a:xfrm>
            <a:off x="0" y="1387131"/>
            <a:ext cx="6373906" cy="0"/>
          </a:xfrm>
          <a:prstGeom prst="straightConnector1">
            <a:avLst/>
          </a:prstGeom>
          <a:noFill/>
          <a:ln cap="flat" cmpd="sng" w="34925">
            <a:solidFill>
              <a:srgbClr val="62A844"/>
            </a:solidFill>
            <a:prstDash val="dot"/>
            <a:miter lim="8000"/>
            <a:headEnd len="sm" w="sm" type="none"/>
            <a:tailEnd len="sm" w="sm" type="none"/>
          </a:ln>
        </p:spPr>
      </p:cxnSp>
      <p:sp>
        <p:nvSpPr>
          <p:cNvPr id="977" name="Google Shape;977;p53"/>
          <p:cNvSpPr/>
          <p:nvPr/>
        </p:nvSpPr>
        <p:spPr>
          <a:xfrm flipH="1">
            <a:off x="429184" y="1379934"/>
            <a:ext cx="9336900" cy="631200"/>
          </a:xfrm>
          <a:prstGeom prst="rect">
            <a:avLst/>
          </a:prstGeom>
          <a:noFill/>
          <a:ln>
            <a:noFill/>
          </a:ln>
        </p:spPr>
        <p:txBody>
          <a:bodyPr anchorCtr="0" anchor="t" bIns="45700" lIns="91425" spcFirstLastPara="1" rIns="91425" wrap="square" tIns="45700">
            <a:spAutoFit/>
          </a:bodyPr>
          <a:lstStyle/>
          <a:p>
            <a:pPr indent="0" lvl="0" marL="0" marR="0" rtl="0" algn="l">
              <a:lnSpc>
                <a:spcPct val="95454"/>
              </a:lnSpc>
              <a:spcBef>
                <a:spcPts val="0"/>
              </a:spcBef>
              <a:spcAft>
                <a:spcPts val="0"/>
              </a:spcAft>
              <a:buNone/>
            </a:pPr>
            <a:r>
              <a:rPr lang="en-US" sz="2200">
                <a:solidFill>
                  <a:srgbClr val="262626"/>
                </a:solidFill>
                <a:latin typeface="Calibri"/>
                <a:ea typeface="Calibri"/>
                <a:cs typeface="Calibri"/>
                <a:sym typeface="Calibri"/>
              </a:rPr>
              <a:t>Las competencias ecológicas y digitales están </a:t>
            </a:r>
            <a:r>
              <a:rPr b="1" lang="en-US" sz="2200">
                <a:solidFill>
                  <a:srgbClr val="262626"/>
                </a:solidFill>
                <a:latin typeface="Calibri"/>
                <a:ea typeface="Calibri"/>
                <a:cs typeface="Calibri"/>
                <a:sym typeface="Calibri"/>
              </a:rPr>
              <a:t>estrechamente relacionadas </a:t>
            </a:r>
            <a:r>
              <a:rPr lang="en-US" sz="2200">
                <a:solidFill>
                  <a:srgbClr val="262626"/>
                </a:solidFill>
                <a:latin typeface="Calibri"/>
                <a:ea typeface="Calibri"/>
                <a:cs typeface="Calibri"/>
                <a:sym typeface="Calibri"/>
              </a:rPr>
              <a:t>en el ámbito laboral de la hostelería moderna.</a:t>
            </a:r>
            <a:endParaRPr/>
          </a:p>
          <a:p>
            <a:pPr indent="0" lvl="0" marL="0" marR="0" rtl="0" algn="l">
              <a:lnSpc>
                <a:spcPct val="104999"/>
              </a:lnSpc>
              <a:spcBef>
                <a:spcPts val="0"/>
              </a:spcBef>
              <a:spcAft>
                <a:spcPts val="0"/>
              </a:spcAft>
              <a:buNone/>
            </a:pPr>
            <a:r>
              <a:t/>
            </a:r>
            <a:endParaRPr b="1" sz="2000">
              <a:solidFill>
                <a:srgbClr val="262626"/>
              </a:solidFill>
              <a:latin typeface="Calibri"/>
              <a:ea typeface="Calibri"/>
              <a:cs typeface="Calibri"/>
              <a:sym typeface="Calibri"/>
            </a:endParaRPr>
          </a:p>
        </p:txBody>
      </p:sp>
      <p:grpSp>
        <p:nvGrpSpPr>
          <p:cNvPr id="978" name="Google Shape;978;p53"/>
          <p:cNvGrpSpPr/>
          <p:nvPr/>
        </p:nvGrpSpPr>
        <p:grpSpPr>
          <a:xfrm>
            <a:off x="982442" y="5078708"/>
            <a:ext cx="1198372" cy="1197197"/>
            <a:chOff x="10376768" y="2334933"/>
            <a:chExt cx="920484" cy="919581"/>
          </a:xfrm>
        </p:grpSpPr>
        <p:sp>
          <p:nvSpPr>
            <p:cNvPr id="979" name="Google Shape;979;p53"/>
            <p:cNvSpPr/>
            <p:nvPr/>
          </p:nvSpPr>
          <p:spPr>
            <a:xfrm>
              <a:off x="11043419" y="2944675"/>
              <a:ext cx="88525" cy="88525"/>
            </a:xfrm>
            <a:custGeom>
              <a:rect b="b" l="l" r="r" t="t"/>
              <a:pathLst>
                <a:path extrusionOk="0" h="88525" w="88525">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980" name="Google Shape;980;p53"/>
            <p:cNvSpPr/>
            <p:nvPr/>
          </p:nvSpPr>
          <p:spPr>
            <a:xfrm>
              <a:off x="10376768" y="2334933"/>
              <a:ext cx="920484" cy="919581"/>
            </a:xfrm>
            <a:custGeom>
              <a:rect b="b" l="l" r="r" t="t"/>
              <a:pathLst>
                <a:path extrusionOk="0" h="919581" w="920484">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981" name="Google Shape;981;p53"/>
          <p:cNvSpPr/>
          <p:nvPr/>
        </p:nvSpPr>
        <p:spPr>
          <a:xfrm>
            <a:off x="2961233" y="4762343"/>
            <a:ext cx="8723906" cy="1570159"/>
          </a:xfrm>
          <a:prstGeom prst="roundRect">
            <a:avLst>
              <a:gd fmla="val 8566" name="adj"/>
            </a:avLst>
          </a:prstGeom>
          <a:solidFill>
            <a:schemeClr val="lt1"/>
          </a:solid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82" name="Google Shape;982;p53"/>
          <p:cNvSpPr/>
          <p:nvPr/>
        </p:nvSpPr>
        <p:spPr>
          <a:xfrm flipH="1">
            <a:off x="3065550" y="4567725"/>
            <a:ext cx="8508600" cy="1815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lt1"/>
                </a:solidFill>
                <a:highlight>
                  <a:srgbClr val="0289AE"/>
                </a:highlight>
                <a:latin typeface="Calibri"/>
                <a:ea typeface="Calibri"/>
                <a:cs typeface="Calibri"/>
                <a:sym typeface="Calibri"/>
              </a:rPr>
              <a:t>  ACTIVIDAD</a:t>
            </a:r>
            <a:r>
              <a:rPr b="1" lang="en-US" sz="2400">
                <a:solidFill>
                  <a:srgbClr val="0289AE"/>
                </a:solidFill>
                <a:highlight>
                  <a:srgbClr val="0289AE"/>
                </a:highlight>
                <a:latin typeface="Calibri"/>
                <a:ea typeface="Calibri"/>
                <a:cs typeface="Calibri"/>
                <a:sym typeface="Calibri"/>
              </a:rPr>
              <a:t>...:</a:t>
            </a:r>
            <a:br>
              <a:rPr lang="en-US" sz="800">
                <a:solidFill>
                  <a:schemeClr val="dk1"/>
                </a:solidFill>
                <a:latin typeface="Calibri"/>
                <a:ea typeface="Calibri"/>
                <a:cs typeface="Calibri"/>
                <a:sym typeface="Calibri"/>
              </a:rPr>
            </a:br>
            <a:r>
              <a:rPr lang="en-US" sz="2000">
                <a:solidFill>
                  <a:srgbClr val="262626"/>
                </a:solidFill>
                <a:latin typeface="Calibri"/>
                <a:ea typeface="Calibri"/>
                <a:cs typeface="Calibri"/>
                <a:sym typeface="Calibri"/>
              </a:rPr>
              <a:t>Enumere tres competencias relacionadas con los datos que ya existen en su equipo (por ejemplo, el uso de hojas de cálculo, la lectura de paneles de control de KPI, el registro de residuos) y tres competencias que deben reforzarse para apoyar los objetivos de Eco Smart en su lugar de trabajo.</a:t>
            </a:r>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p:txBody>
      </p:sp>
      <p:sp>
        <p:nvSpPr>
          <p:cNvPr id="983" name="Google Shape;983;p53"/>
          <p:cNvSpPr/>
          <p:nvPr/>
        </p:nvSpPr>
        <p:spPr>
          <a:xfrm flipH="1">
            <a:off x="420653" y="2040455"/>
            <a:ext cx="5058136" cy="19389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289AE"/>
                </a:solidFill>
                <a:latin typeface="Calibri"/>
                <a:ea typeface="Calibri"/>
                <a:cs typeface="Calibri"/>
                <a:sym typeface="Calibri"/>
              </a:rPr>
              <a:t>LO QUE DICE LA UNESCO-UNEVOC: </a:t>
            </a:r>
            <a:r>
              <a:rPr lang="en-US" sz="2000">
                <a:solidFill>
                  <a:srgbClr val="262626"/>
                </a:solidFill>
                <a:latin typeface="Calibri"/>
                <a:ea typeface="Calibri"/>
                <a:cs typeface="Calibri"/>
                <a:sym typeface="Calibri"/>
              </a:rPr>
              <a:t>El personal de todos los niveles necesita cada vez más:</a:t>
            </a:r>
            <a:endParaRPr b="1" sz="2000">
              <a:solidFill>
                <a:srgbClr val="0289AE"/>
              </a:solidFill>
              <a:latin typeface="Calibri"/>
              <a:ea typeface="Calibri"/>
              <a:cs typeface="Calibri"/>
              <a:sym typeface="Calibri"/>
            </a:endParaRPr>
          </a:p>
          <a:p>
            <a:pPr indent="0" lvl="0" marL="0" marR="0" rtl="0" algn="l">
              <a:spcBef>
                <a:spcPts val="0"/>
              </a:spcBef>
              <a:spcAft>
                <a:spcPts val="0"/>
              </a:spcAft>
              <a:buNone/>
            </a:pPr>
            <a:r>
              <a:t/>
            </a:r>
            <a:endParaRPr sz="800">
              <a:solidFill>
                <a:srgbClr val="0289AE"/>
              </a:solidFill>
              <a:latin typeface="Calibri"/>
              <a:ea typeface="Calibri"/>
              <a:cs typeface="Calibri"/>
              <a:sym typeface="Calibri"/>
            </a:endParaRPr>
          </a:p>
          <a:p>
            <a:pPr indent="-342900" lvl="0" marL="34290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Gestionar datos operativos</a:t>
            </a:r>
            <a:endParaRPr/>
          </a:p>
          <a:p>
            <a:pPr indent="-342900" lvl="0" marL="34290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Utilizar herramientas digitales básicas</a:t>
            </a:r>
            <a:endParaRPr/>
          </a:p>
          <a:p>
            <a:pPr indent="-342900" lvl="0" marL="342900" marR="0" rtl="0" algn="l">
              <a:spcBef>
                <a:spcPts val="0"/>
              </a:spcBef>
              <a:spcAft>
                <a:spcPts val="0"/>
              </a:spcAft>
              <a:buClr>
                <a:srgbClr val="62A844"/>
              </a:buClr>
              <a:buSzPts val="1800"/>
              <a:buFont typeface="Arial"/>
              <a:buChar char="•"/>
            </a:pPr>
            <a:r>
              <a:rPr lang="en-US" sz="1800">
                <a:solidFill>
                  <a:srgbClr val="262626"/>
                </a:solidFill>
                <a:latin typeface="Calibri"/>
                <a:ea typeface="Calibri"/>
                <a:cs typeface="Calibri"/>
                <a:sym typeface="Calibri"/>
              </a:rPr>
              <a:t>Comprender indicadores como el consumo de </a:t>
            </a:r>
            <a:r>
              <a:rPr b="1" lang="en-US" sz="1800">
                <a:solidFill>
                  <a:srgbClr val="262626"/>
                </a:solidFill>
                <a:latin typeface="Calibri"/>
                <a:ea typeface="Calibri"/>
                <a:cs typeface="Calibri"/>
                <a:sym typeface="Calibri"/>
              </a:rPr>
              <a:t>energía por habitación ocupada </a:t>
            </a:r>
            <a:r>
              <a:rPr lang="en-US" sz="1800">
                <a:solidFill>
                  <a:srgbClr val="262626"/>
                </a:solidFill>
                <a:latin typeface="Calibri"/>
                <a:ea typeface="Calibri"/>
                <a:cs typeface="Calibri"/>
                <a:sym typeface="Calibri"/>
              </a:rPr>
              <a:t>o </a:t>
            </a:r>
            <a:r>
              <a:rPr b="1" lang="en-US" sz="1800">
                <a:solidFill>
                  <a:srgbClr val="262626"/>
                </a:solidFill>
                <a:latin typeface="Calibri"/>
                <a:ea typeface="Calibri"/>
                <a:cs typeface="Calibri"/>
                <a:sym typeface="Calibri"/>
              </a:rPr>
              <a:t>los gramos de desperdicio de alimentos por comensal</a:t>
            </a:r>
            <a:endParaRPr sz="1800">
              <a:solidFill>
                <a:srgbClr val="262626"/>
              </a:solidFill>
              <a:latin typeface="Calibri"/>
              <a:ea typeface="Calibri"/>
              <a:cs typeface="Calibri"/>
              <a:sym typeface="Calibri"/>
            </a:endParaRPr>
          </a:p>
        </p:txBody>
      </p:sp>
      <p:sp>
        <p:nvSpPr>
          <p:cNvPr id="984" name="Google Shape;984;p53"/>
          <p:cNvSpPr/>
          <p:nvPr/>
        </p:nvSpPr>
        <p:spPr>
          <a:xfrm flipH="1">
            <a:off x="5755830" y="2040455"/>
            <a:ext cx="3640998" cy="218521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289AE"/>
                </a:solidFill>
                <a:latin typeface="Calibri"/>
                <a:ea typeface="Calibri"/>
                <a:cs typeface="Calibri"/>
                <a:sym typeface="Calibri"/>
              </a:rPr>
              <a:t>POR QUÉ ES IMPORTANTE:</a:t>
            </a:r>
            <a:endParaRPr/>
          </a:p>
          <a:p>
            <a:pPr indent="0" lvl="0" marL="0" marR="0" rtl="0" algn="l">
              <a:spcBef>
                <a:spcPts val="0"/>
              </a:spcBef>
              <a:spcAft>
                <a:spcPts val="0"/>
              </a:spcAft>
              <a:buNone/>
            </a:pPr>
            <a:r>
              <a:t/>
            </a:r>
            <a:endParaRPr sz="800">
              <a:solidFill>
                <a:srgbClr val="0289AE"/>
              </a:solidFill>
              <a:latin typeface="Calibri"/>
              <a:ea typeface="Calibri"/>
              <a:cs typeface="Calibri"/>
              <a:sym typeface="Calibri"/>
            </a:endParaRPr>
          </a:p>
          <a:p>
            <a:pPr indent="0" lvl="0" marL="0" marR="0" rtl="0" algn="l">
              <a:spcBef>
                <a:spcPts val="0"/>
              </a:spcBef>
              <a:spcAft>
                <a:spcPts val="0"/>
              </a:spcAft>
              <a:buNone/>
            </a:pPr>
            <a:r>
              <a:rPr lang="en-US" sz="1800">
                <a:solidFill>
                  <a:srgbClr val="262626"/>
                </a:solidFill>
                <a:latin typeface="Calibri"/>
                <a:ea typeface="Calibri"/>
                <a:cs typeface="Calibri"/>
                <a:sym typeface="Calibri"/>
              </a:rPr>
              <a:t>Estas habilidades respaldan la </a:t>
            </a:r>
            <a:r>
              <a:rPr b="1" lang="en-US" sz="1800">
                <a:solidFill>
                  <a:srgbClr val="262626"/>
                </a:solidFill>
                <a:latin typeface="Calibri"/>
                <a:ea typeface="Calibri"/>
                <a:cs typeface="Calibri"/>
                <a:sym typeface="Calibri"/>
              </a:rPr>
              <a:t>doble </a:t>
            </a:r>
            <a:r>
              <a:rPr lang="en-US" sz="1800">
                <a:solidFill>
                  <a:srgbClr val="262626"/>
                </a:solidFill>
                <a:latin typeface="Calibri"/>
                <a:ea typeface="Calibri"/>
                <a:cs typeface="Calibri"/>
                <a:sym typeface="Calibri"/>
              </a:rPr>
              <a:t>transición</a:t>
            </a:r>
            <a:r>
              <a:rPr b="1" lang="en-US" sz="1800">
                <a:solidFill>
                  <a:srgbClr val="262626"/>
                </a:solidFill>
                <a:latin typeface="Calibri"/>
                <a:ea typeface="Calibri"/>
                <a:cs typeface="Calibri"/>
                <a:sym typeface="Calibri"/>
              </a:rPr>
              <a:t> ecológica y digital</a:t>
            </a:r>
            <a:r>
              <a:rPr lang="en-US" sz="1800">
                <a:solidFill>
                  <a:srgbClr val="262626"/>
                </a:solidFill>
                <a:latin typeface="Calibri"/>
                <a:ea typeface="Calibri"/>
                <a:cs typeface="Calibri"/>
                <a:sym typeface="Calibri"/>
              </a:rPr>
              <a:t>, y forman parte de </a:t>
            </a:r>
            <a:r>
              <a:rPr b="1" lang="en-US" sz="1800">
                <a:solidFill>
                  <a:srgbClr val="262626"/>
                </a:solidFill>
                <a:latin typeface="Calibri"/>
                <a:ea typeface="Calibri"/>
                <a:cs typeface="Calibri"/>
                <a:sym typeface="Calibri"/>
              </a:rPr>
              <a:t>las competencias profesionales básicas</a:t>
            </a:r>
            <a:r>
              <a:rPr lang="en-US" sz="1800">
                <a:solidFill>
                  <a:srgbClr val="262626"/>
                </a:solidFill>
                <a:latin typeface="Calibri"/>
                <a:ea typeface="Calibri"/>
                <a:cs typeface="Calibri"/>
                <a:sym typeface="Calibri"/>
              </a:rPr>
              <a:t>, no son una tarea adicional para especialistas (UNESCO-UNEVOC, 2024).</a:t>
            </a:r>
            <a:endParaRPr/>
          </a:p>
          <a:p>
            <a:pPr indent="-171450" lvl="0" marL="285750" marR="0" rtl="0" algn="l">
              <a:spcBef>
                <a:spcPts val="0"/>
              </a:spcBef>
              <a:spcAft>
                <a:spcPts val="0"/>
              </a:spcAft>
              <a:buClr>
                <a:srgbClr val="62A844"/>
              </a:buClr>
              <a:buSzPts val="1800"/>
              <a:buFont typeface="Arial"/>
              <a:buNone/>
            </a:pPr>
            <a:r>
              <a:t/>
            </a:r>
            <a:endParaRPr sz="1800">
              <a:solidFill>
                <a:srgbClr val="262626"/>
              </a:solidFill>
              <a:latin typeface="Calibri"/>
              <a:ea typeface="Calibri"/>
              <a:cs typeface="Calibri"/>
              <a:sym typeface="Calibri"/>
            </a:endParaRPr>
          </a:p>
        </p:txBody>
      </p:sp>
      <p:pic>
        <p:nvPicPr>
          <p:cNvPr id="985" name="Google Shape;985;p53"/>
          <p:cNvPicPr preferRelativeResize="0"/>
          <p:nvPr/>
        </p:nvPicPr>
        <p:blipFill>
          <a:blip r:embed="rId4">
            <a:alphaModFix/>
          </a:blip>
          <a:stretch>
            <a:fillRect/>
          </a:stretch>
        </p:blipFill>
        <p:spPr>
          <a:xfrm>
            <a:off x="8002864" y="0"/>
            <a:ext cx="4206075" cy="3530275"/>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0" name="Shape 990"/>
        <p:cNvGrpSpPr/>
        <p:nvPr/>
      </p:nvGrpSpPr>
      <p:grpSpPr>
        <a:xfrm>
          <a:off x="0" y="0"/>
          <a:ext cx="0" cy="0"/>
          <a:chOff x="0" y="0"/>
          <a:chExt cx="0" cy="0"/>
        </a:xfrm>
      </p:grpSpPr>
      <p:pic>
        <p:nvPicPr>
          <p:cNvPr id="991" name="Google Shape;991;p54"/>
          <p:cNvPicPr preferRelativeResize="0"/>
          <p:nvPr/>
        </p:nvPicPr>
        <p:blipFill>
          <a:blip r:embed="rId3">
            <a:alphaModFix/>
          </a:blip>
          <a:stretch>
            <a:fillRect/>
          </a:stretch>
        </p:blipFill>
        <p:spPr>
          <a:xfrm>
            <a:off x="0" y="3925812"/>
            <a:ext cx="12192000" cy="2932176"/>
          </a:xfrm>
          <a:prstGeom prst="rect">
            <a:avLst/>
          </a:prstGeom>
          <a:noFill/>
          <a:ln>
            <a:noFill/>
          </a:ln>
        </p:spPr>
      </p:pic>
      <p:sp>
        <p:nvSpPr>
          <p:cNvPr id="992" name="Google Shape;992;p54"/>
          <p:cNvSpPr txBox="1"/>
          <p:nvPr/>
        </p:nvSpPr>
        <p:spPr>
          <a:xfrm>
            <a:off x="429130" y="244756"/>
            <a:ext cx="66774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Mapeo de los flujos de datos en una empresa del sector hotelero</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993" name="Google Shape;993;p54"/>
          <p:cNvCxnSpPr/>
          <p:nvPr/>
        </p:nvCxnSpPr>
        <p:spPr>
          <a:xfrm>
            <a:off x="0" y="1387131"/>
            <a:ext cx="6373906" cy="0"/>
          </a:xfrm>
          <a:prstGeom prst="straightConnector1">
            <a:avLst/>
          </a:prstGeom>
          <a:noFill/>
          <a:ln cap="flat" cmpd="sng" w="34925">
            <a:solidFill>
              <a:srgbClr val="62A844"/>
            </a:solidFill>
            <a:prstDash val="dot"/>
            <a:miter lim="8000"/>
            <a:headEnd len="sm" w="sm" type="none"/>
            <a:tailEnd len="sm" w="sm" type="none"/>
          </a:ln>
        </p:spPr>
      </p:cxnSp>
      <p:sp>
        <p:nvSpPr>
          <p:cNvPr id="994" name="Google Shape;994;p54"/>
          <p:cNvSpPr/>
          <p:nvPr/>
        </p:nvSpPr>
        <p:spPr>
          <a:xfrm flipH="1">
            <a:off x="293180" y="1593761"/>
            <a:ext cx="2794200" cy="1439100"/>
          </a:xfrm>
          <a:prstGeom prst="rect">
            <a:avLst/>
          </a:prstGeom>
          <a:noFill/>
          <a:ln>
            <a:noFill/>
          </a:ln>
        </p:spPr>
        <p:txBody>
          <a:bodyPr anchorCtr="0" anchor="t" bIns="45700" lIns="91425" spcFirstLastPara="1" rIns="91425" wrap="square" tIns="45700">
            <a:spAutoFit/>
          </a:bodyPr>
          <a:lstStyle/>
          <a:p>
            <a:pPr indent="0" lvl="0" marL="0" marR="0" rtl="0" algn="l">
              <a:lnSpc>
                <a:spcPct val="95454"/>
              </a:lnSpc>
              <a:spcBef>
                <a:spcPts val="0"/>
              </a:spcBef>
              <a:spcAft>
                <a:spcPts val="0"/>
              </a:spcAft>
              <a:buNone/>
            </a:pPr>
            <a:r>
              <a:rPr lang="en-US" sz="2200">
                <a:solidFill>
                  <a:srgbClr val="262626"/>
                </a:solidFill>
                <a:latin typeface="Calibri"/>
                <a:ea typeface="Calibri"/>
                <a:cs typeface="Calibri"/>
                <a:sym typeface="Calibri"/>
              </a:rPr>
              <a:t>En un hotel o restaurante típico, los datos circulan entre varios sistemas y equipos clave</a:t>
            </a:r>
            <a:endParaRPr/>
          </a:p>
          <a:p>
            <a:pPr indent="0" lvl="0" marL="0" marR="0" rtl="0" algn="l">
              <a:lnSpc>
                <a:spcPct val="104999"/>
              </a:lnSpc>
              <a:spcBef>
                <a:spcPts val="0"/>
              </a:spcBef>
              <a:spcAft>
                <a:spcPts val="0"/>
              </a:spcAft>
              <a:buNone/>
            </a:pPr>
            <a:r>
              <a:t/>
            </a:r>
            <a:endParaRPr b="1" sz="2000">
              <a:solidFill>
                <a:srgbClr val="262626"/>
              </a:solidFill>
              <a:latin typeface="Calibri"/>
              <a:ea typeface="Calibri"/>
              <a:cs typeface="Calibri"/>
              <a:sym typeface="Calibri"/>
            </a:endParaRPr>
          </a:p>
        </p:txBody>
      </p:sp>
      <p:sp>
        <p:nvSpPr>
          <p:cNvPr id="995" name="Google Shape;995;p54"/>
          <p:cNvSpPr/>
          <p:nvPr/>
        </p:nvSpPr>
        <p:spPr>
          <a:xfrm>
            <a:off x="2519651" y="4273400"/>
            <a:ext cx="9165600" cy="2298900"/>
          </a:xfrm>
          <a:prstGeom prst="roundRect">
            <a:avLst>
              <a:gd fmla="val 8566" name="adj"/>
            </a:avLst>
          </a:prstGeom>
          <a:solidFill>
            <a:schemeClr val="lt1"/>
          </a:solid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96" name="Google Shape;996;p54"/>
          <p:cNvSpPr/>
          <p:nvPr/>
        </p:nvSpPr>
        <p:spPr>
          <a:xfrm flipH="1">
            <a:off x="2961225" y="1581750"/>
            <a:ext cx="8936100" cy="1908300"/>
          </a:xfrm>
          <a:prstGeom prst="rect">
            <a:avLst/>
          </a:prstGeom>
          <a:noFill/>
          <a:ln>
            <a:noFill/>
          </a:ln>
        </p:spPr>
        <p:txBody>
          <a:bodyPr anchorCtr="0" anchor="t" bIns="45700" lIns="91425" spcFirstLastPara="1" rIns="91425" wrap="square" tIns="45700">
            <a:spAutoFit/>
          </a:bodyPr>
          <a:lstStyle/>
          <a:p>
            <a:pPr indent="0" lvl="0" marL="0" marR="0" rtl="0" algn="l">
              <a:lnSpc>
                <a:spcPct val="108888"/>
              </a:lnSpc>
              <a:spcBef>
                <a:spcPts val="0"/>
              </a:spcBef>
              <a:spcAft>
                <a:spcPts val="0"/>
              </a:spcAft>
              <a:buNone/>
            </a:pPr>
            <a:r>
              <a:rPr lang="en-US" sz="1700">
                <a:solidFill>
                  <a:srgbClr val="262626"/>
                </a:solidFill>
                <a:latin typeface="Calibri"/>
                <a:ea typeface="Calibri"/>
                <a:cs typeface="Calibri"/>
                <a:sym typeface="Calibri"/>
              </a:rPr>
              <a:t>Los datos de reservas y estancias fluyen desde el PMS hacia el personal de ingresos y de recepción; los datos de transacciones fluyen desde el TPV hacia los responsables de finanzas y de restauración; los sistemas de turnos y de RR. HH. registran las horas de trabajo; y los registros manuales o contadores recogen datos sobre energía, agua y residuos alimentarios que se incorporan a los informes de sostenibilidad.  Los análisis del sector muestran que la integración del PMS, el TPV y otros sistemas es esencial para crear una visión fiable y compartida del rendimiento entre departamentos. (Mews, 2025; AltexSoft, 2023).</a:t>
            </a:r>
            <a:endParaRPr sz="1700"/>
          </a:p>
          <a:p>
            <a:pPr indent="0" lvl="0" marL="0" marR="0" rtl="0" algn="l">
              <a:spcBef>
                <a:spcPts val="0"/>
              </a:spcBef>
              <a:spcAft>
                <a:spcPts val="0"/>
              </a:spcAft>
              <a:buNone/>
            </a:pPr>
            <a:r>
              <a:t/>
            </a:r>
            <a:endParaRPr sz="1700">
              <a:solidFill>
                <a:srgbClr val="262626"/>
              </a:solidFill>
              <a:latin typeface="Calibri"/>
              <a:ea typeface="Calibri"/>
              <a:cs typeface="Calibri"/>
              <a:sym typeface="Calibri"/>
            </a:endParaRPr>
          </a:p>
        </p:txBody>
      </p:sp>
      <p:sp>
        <p:nvSpPr>
          <p:cNvPr id="997" name="Google Shape;997;p54"/>
          <p:cNvSpPr/>
          <p:nvPr/>
        </p:nvSpPr>
        <p:spPr>
          <a:xfrm flipH="1">
            <a:off x="2679450" y="4037085"/>
            <a:ext cx="9005700" cy="3616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lt1"/>
                </a:solidFill>
                <a:highlight>
                  <a:srgbClr val="0289AE"/>
                </a:highlight>
                <a:latin typeface="Calibri"/>
                <a:ea typeface="Calibri"/>
                <a:cs typeface="Calibri"/>
                <a:sym typeface="Calibri"/>
              </a:rPr>
              <a:t>  ACTIVIDAD</a:t>
            </a:r>
            <a:r>
              <a:rPr b="1" lang="en-US" sz="2400">
                <a:solidFill>
                  <a:srgbClr val="0289AE"/>
                </a:solidFill>
                <a:highlight>
                  <a:srgbClr val="0289AE"/>
                </a:highlight>
                <a:latin typeface="Calibri"/>
                <a:ea typeface="Calibri"/>
                <a:cs typeface="Calibri"/>
                <a:sym typeface="Calibri"/>
              </a:rPr>
              <a:t>...:</a:t>
            </a:r>
            <a:endParaRPr/>
          </a:p>
          <a:p>
            <a:pPr indent="0" lvl="0" marL="0" marR="0" rtl="0" algn="l">
              <a:lnSpc>
                <a:spcPct val="104999"/>
              </a:lnSpc>
              <a:spcBef>
                <a:spcPts val="0"/>
              </a:spcBef>
              <a:spcAft>
                <a:spcPts val="0"/>
              </a:spcAft>
              <a:buNone/>
            </a:pPr>
            <a:br>
              <a:rPr b="1" lang="en-US" sz="800">
                <a:solidFill>
                  <a:schemeClr val="dk1"/>
                </a:solidFill>
                <a:latin typeface="Calibri"/>
                <a:ea typeface="Calibri"/>
                <a:cs typeface="Calibri"/>
                <a:sym typeface="Calibri"/>
              </a:rPr>
            </a:br>
            <a:r>
              <a:rPr b="1" lang="en-US" sz="1900">
                <a:solidFill>
                  <a:srgbClr val="262626"/>
                </a:solidFill>
                <a:latin typeface="Calibri"/>
                <a:ea typeface="Calibri"/>
                <a:cs typeface="Calibri"/>
                <a:sym typeface="Calibri"/>
              </a:rPr>
              <a:t>Elija un hotel, un restaurante o una cafetería. Dibuje un diagrama sencillo que muestre:</a:t>
            </a:r>
            <a:endParaRPr sz="1300"/>
          </a:p>
          <a:p>
            <a:pPr indent="-336550" lvl="0" marL="342900" marR="0" rtl="0" algn="l">
              <a:lnSpc>
                <a:spcPct val="104999"/>
              </a:lnSpc>
              <a:spcBef>
                <a:spcPts val="0"/>
              </a:spcBef>
              <a:spcAft>
                <a:spcPts val="0"/>
              </a:spcAft>
              <a:buClr>
                <a:srgbClr val="62A844"/>
              </a:buClr>
              <a:buSzPts val="1900"/>
              <a:buFont typeface="Arial"/>
              <a:buChar char="•"/>
            </a:pPr>
            <a:r>
              <a:rPr lang="en-US" sz="1900">
                <a:solidFill>
                  <a:srgbClr val="262626"/>
                </a:solidFill>
                <a:latin typeface="Calibri"/>
                <a:ea typeface="Calibri"/>
                <a:cs typeface="Calibri"/>
                <a:sym typeface="Calibri"/>
              </a:rPr>
              <a:t>dónde se generan los datos (recepción, restaurante, bar, cocina, limpieza),</a:t>
            </a:r>
            <a:endParaRPr sz="1300"/>
          </a:p>
          <a:p>
            <a:pPr indent="-336550" lvl="0" marL="342900" marR="0" rtl="0" algn="l">
              <a:lnSpc>
                <a:spcPct val="104999"/>
              </a:lnSpc>
              <a:spcBef>
                <a:spcPts val="0"/>
              </a:spcBef>
              <a:spcAft>
                <a:spcPts val="0"/>
              </a:spcAft>
              <a:buClr>
                <a:srgbClr val="62A844"/>
              </a:buClr>
              <a:buSzPts val="1900"/>
              <a:buFont typeface="Arial"/>
              <a:buChar char="•"/>
            </a:pPr>
            <a:r>
              <a:rPr lang="en-US" sz="1900">
                <a:solidFill>
                  <a:srgbClr val="262626"/>
                </a:solidFill>
                <a:latin typeface="Calibri"/>
                <a:ea typeface="Calibri"/>
                <a:cs typeface="Calibri"/>
                <a:sym typeface="Calibri"/>
              </a:rPr>
              <a:t>a qué sistemas se introducen (PMS, POS, turnos/RR. HH., registros de residuos),</a:t>
            </a:r>
            <a:endParaRPr sz="1300"/>
          </a:p>
          <a:p>
            <a:pPr indent="-336550" lvl="0" marL="342900" marR="0" rtl="0" algn="l">
              <a:lnSpc>
                <a:spcPct val="104999"/>
              </a:lnSpc>
              <a:spcBef>
                <a:spcPts val="0"/>
              </a:spcBef>
              <a:spcAft>
                <a:spcPts val="0"/>
              </a:spcAft>
              <a:buClr>
                <a:srgbClr val="62A844"/>
              </a:buClr>
              <a:buSzPts val="1900"/>
              <a:buFont typeface="Arial"/>
              <a:buChar char="•"/>
            </a:pPr>
            <a:r>
              <a:rPr lang="en-US" sz="1900">
                <a:solidFill>
                  <a:srgbClr val="262626"/>
                </a:solidFill>
                <a:latin typeface="Calibri"/>
                <a:ea typeface="Calibri"/>
                <a:cs typeface="Calibri"/>
                <a:sym typeface="Calibri"/>
              </a:rPr>
              <a:t>quién utiliza los KPI resultantes.</a:t>
            </a:r>
            <a:endParaRPr sz="1300"/>
          </a:p>
          <a:p>
            <a:pPr indent="-292100" lvl="0" marL="342900" marR="0" rtl="0" algn="l">
              <a:spcBef>
                <a:spcPts val="0"/>
              </a:spcBef>
              <a:spcAft>
                <a:spcPts val="0"/>
              </a:spcAft>
              <a:buClr>
                <a:srgbClr val="62A844"/>
              </a:buClr>
              <a:buSzPts val="800"/>
              <a:buFont typeface="Arial"/>
              <a:buNone/>
            </a:pPr>
            <a:r>
              <a:t/>
            </a:r>
            <a:endParaRPr sz="700">
              <a:solidFill>
                <a:srgbClr val="262626"/>
              </a:solidFill>
              <a:latin typeface="Calibri"/>
              <a:ea typeface="Calibri"/>
              <a:cs typeface="Calibri"/>
              <a:sym typeface="Calibri"/>
            </a:endParaRPr>
          </a:p>
          <a:p>
            <a:pPr indent="0" lvl="0" marL="0" marR="0" rtl="0" algn="l">
              <a:lnSpc>
                <a:spcPct val="104999"/>
              </a:lnSpc>
              <a:spcBef>
                <a:spcPts val="0"/>
              </a:spcBef>
              <a:spcAft>
                <a:spcPts val="0"/>
              </a:spcAft>
              <a:buNone/>
            </a:pPr>
            <a:r>
              <a:rPr i="1" lang="en-US" sz="1900">
                <a:solidFill>
                  <a:srgbClr val="262626"/>
                </a:solidFill>
                <a:latin typeface="Calibri"/>
                <a:ea typeface="Calibri"/>
                <a:cs typeface="Calibri"/>
                <a:sym typeface="Calibri"/>
              </a:rPr>
              <a:t>Marque uno o dos signos de interrogación donde falten datos o aún no se hayan compartido.</a:t>
            </a:r>
            <a:endParaRPr sz="1300"/>
          </a:p>
          <a:p>
            <a:pPr indent="-215900" lvl="0" marL="342900" marR="0" rtl="0" algn="l">
              <a:lnSpc>
                <a:spcPct val="104999"/>
              </a:lnSpc>
              <a:spcBef>
                <a:spcPts val="0"/>
              </a:spcBef>
              <a:spcAft>
                <a:spcPts val="0"/>
              </a:spcAft>
              <a:buClr>
                <a:srgbClr val="62A844"/>
              </a:buClr>
              <a:buSzPts val="2000"/>
              <a:buFont typeface="Arial"/>
              <a:buNone/>
            </a:pPr>
            <a:r>
              <a:t/>
            </a:r>
            <a:endParaRPr sz="2000">
              <a:solidFill>
                <a:srgbClr val="262626"/>
              </a:solidFill>
              <a:latin typeface="Calibri"/>
              <a:ea typeface="Calibri"/>
              <a:cs typeface="Calibri"/>
              <a:sym typeface="Calibri"/>
            </a:endParaRPr>
          </a:p>
          <a:p>
            <a:pPr indent="-215900" lvl="0" marL="342900" marR="0" rtl="0" algn="l">
              <a:lnSpc>
                <a:spcPct val="104999"/>
              </a:lnSpc>
              <a:spcBef>
                <a:spcPts val="0"/>
              </a:spcBef>
              <a:spcAft>
                <a:spcPts val="0"/>
              </a:spcAft>
              <a:buClr>
                <a:srgbClr val="62A844"/>
              </a:buClr>
              <a:buSzPts val="2000"/>
              <a:buFont typeface="Arial"/>
              <a:buNone/>
            </a:pPr>
            <a:r>
              <a:t/>
            </a:r>
            <a:endParaRPr sz="2000">
              <a:solidFill>
                <a:srgbClr val="262626"/>
              </a:solidFill>
              <a:latin typeface="Calibri"/>
              <a:ea typeface="Calibri"/>
              <a:cs typeface="Calibri"/>
              <a:sym typeface="Calibri"/>
            </a:endParaRPr>
          </a:p>
          <a:p>
            <a:pPr indent="0" lvl="0" marL="0" marR="0" rtl="0" algn="l">
              <a:lnSpc>
                <a:spcPct val="104999"/>
              </a:lnSpc>
              <a:spcBef>
                <a:spcPts val="0"/>
              </a:spcBef>
              <a:spcAft>
                <a:spcPts val="0"/>
              </a:spcAft>
              <a:buNone/>
            </a:pPr>
            <a:r>
              <a:t/>
            </a:r>
            <a:endParaRPr sz="2000">
              <a:solidFill>
                <a:srgbClr val="262626"/>
              </a:solidFill>
              <a:latin typeface="Calibri"/>
              <a:ea typeface="Calibri"/>
              <a:cs typeface="Calibri"/>
              <a:sym typeface="Calibri"/>
            </a:endParaRPr>
          </a:p>
          <a:p>
            <a:pPr indent="0" lvl="0" marL="0" marR="0" rtl="0" algn="l">
              <a:lnSpc>
                <a:spcPct val="104999"/>
              </a:lnSpc>
              <a:spcBef>
                <a:spcPts val="0"/>
              </a:spcBef>
              <a:spcAft>
                <a:spcPts val="0"/>
              </a:spcAft>
              <a:buNone/>
            </a:pPr>
            <a:r>
              <a:t/>
            </a:r>
            <a:endParaRPr sz="2000">
              <a:solidFill>
                <a:srgbClr val="262626"/>
              </a:solidFill>
              <a:latin typeface="Calibri"/>
              <a:ea typeface="Calibri"/>
              <a:cs typeface="Calibri"/>
              <a:sym typeface="Calibri"/>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p:txBody>
      </p:sp>
      <p:sp>
        <p:nvSpPr>
          <p:cNvPr id="998" name="Google Shape;998;p54"/>
          <p:cNvSpPr/>
          <p:nvPr/>
        </p:nvSpPr>
        <p:spPr>
          <a:xfrm>
            <a:off x="6481850" y="3645004"/>
            <a:ext cx="5658900" cy="2562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200">
              <a:solidFill>
                <a:schemeClr val="lt1"/>
              </a:solidFill>
              <a:latin typeface="Calibri"/>
              <a:ea typeface="Calibri"/>
              <a:cs typeface="Calibri"/>
              <a:sym typeface="Calibri"/>
            </a:endParaRPr>
          </a:p>
        </p:txBody>
      </p:sp>
      <p:sp>
        <p:nvSpPr>
          <p:cNvPr id="999" name="Google Shape;999;p54"/>
          <p:cNvSpPr txBox="1"/>
          <p:nvPr/>
        </p:nvSpPr>
        <p:spPr>
          <a:xfrm>
            <a:off x="6579405" y="3669475"/>
            <a:ext cx="1119900" cy="1848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200">
                <a:solidFill>
                  <a:srgbClr val="0289AE"/>
                </a:solidFill>
                <a:latin typeface="Calibri"/>
                <a:ea typeface="Calibri"/>
                <a:cs typeface="Calibri"/>
                <a:sym typeface="Calibri"/>
              </a:rPr>
              <a:t>Véase también ›</a:t>
            </a:r>
            <a:endParaRPr sz="1200"/>
          </a:p>
        </p:txBody>
      </p:sp>
      <p:sp>
        <p:nvSpPr>
          <p:cNvPr id="1000" name="Google Shape;1000;p54"/>
          <p:cNvSpPr txBox="1"/>
          <p:nvPr/>
        </p:nvSpPr>
        <p:spPr>
          <a:xfrm>
            <a:off x="7765655" y="3669484"/>
            <a:ext cx="668100" cy="1848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lang="en-US" sz="1200">
                <a:solidFill>
                  <a:srgbClr val="262626"/>
                </a:solidFill>
                <a:latin typeface="Calibri"/>
                <a:ea typeface="Calibri"/>
                <a:cs typeface="Calibri"/>
                <a:sym typeface="Calibri"/>
              </a:rPr>
              <a:t>C1 M1</a:t>
            </a:r>
            <a:endParaRPr b="1" i="0" sz="1200">
              <a:solidFill>
                <a:srgbClr val="262626"/>
              </a:solidFill>
              <a:latin typeface="Calibri"/>
              <a:ea typeface="Calibri"/>
              <a:cs typeface="Calibri"/>
              <a:sym typeface="Calibri"/>
            </a:endParaRPr>
          </a:p>
        </p:txBody>
      </p:sp>
      <p:sp>
        <p:nvSpPr>
          <p:cNvPr id="1001" name="Google Shape;1001;p54"/>
          <p:cNvSpPr txBox="1"/>
          <p:nvPr/>
        </p:nvSpPr>
        <p:spPr>
          <a:xfrm>
            <a:off x="8328467" y="3669484"/>
            <a:ext cx="3812400" cy="1848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0" lang="en-US" sz="1200">
                <a:solidFill>
                  <a:srgbClr val="262626"/>
                </a:solidFill>
                <a:latin typeface="Calibri"/>
                <a:ea typeface="Calibri"/>
                <a:cs typeface="Calibri"/>
                <a:sym typeface="Calibri"/>
              </a:rPr>
              <a:t>- Integración de la sostenibilidad en las operaciones diarias</a:t>
            </a:r>
            <a:endParaRPr sz="1200"/>
          </a:p>
        </p:txBody>
      </p:sp>
      <p:pic>
        <p:nvPicPr>
          <p:cNvPr id="1002" name="Google Shape;1002;p54"/>
          <p:cNvPicPr preferRelativeResize="0"/>
          <p:nvPr/>
        </p:nvPicPr>
        <p:blipFill>
          <a:blip r:embed="rId4">
            <a:alphaModFix/>
          </a:blip>
          <a:stretch>
            <a:fillRect/>
          </a:stretch>
        </p:blipFill>
        <p:spPr>
          <a:xfrm>
            <a:off x="6653150" y="0"/>
            <a:ext cx="5538850" cy="3683276"/>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7" name="Shape 1007"/>
        <p:cNvGrpSpPr/>
        <p:nvPr/>
      </p:nvGrpSpPr>
      <p:grpSpPr>
        <a:xfrm>
          <a:off x="0" y="0"/>
          <a:ext cx="0" cy="0"/>
          <a:chOff x="0" y="0"/>
          <a:chExt cx="0" cy="0"/>
        </a:xfrm>
      </p:grpSpPr>
      <p:sp>
        <p:nvSpPr>
          <p:cNvPr id="1008" name="Google Shape;1008;p55"/>
          <p:cNvSpPr/>
          <p:nvPr/>
        </p:nvSpPr>
        <p:spPr>
          <a:xfrm>
            <a:off x="8229" y="4066647"/>
            <a:ext cx="12183900" cy="2791500"/>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09" name="Google Shape;1009;p55"/>
          <p:cNvSpPr txBox="1"/>
          <p:nvPr/>
        </p:nvSpPr>
        <p:spPr>
          <a:xfrm>
            <a:off x="429126" y="11591"/>
            <a:ext cx="81696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300">
                <a:solidFill>
                  <a:srgbClr val="262626"/>
                </a:solidFill>
                <a:latin typeface="Calibri"/>
                <a:ea typeface="Calibri"/>
                <a:cs typeface="Calibri"/>
                <a:sym typeface="Calibri"/>
              </a:rPr>
              <a:t>Obstáculos y factores que facilitan el uso de los datos</a:t>
            </a:r>
            <a:endParaRPr sz="1300"/>
          </a:p>
          <a:p>
            <a:pPr indent="0" lvl="0" marL="0" marR="0" rtl="0" algn="l">
              <a:lnSpc>
                <a:spcPct val="103529"/>
              </a:lnSpc>
              <a:spcBef>
                <a:spcPts val="0"/>
              </a:spcBef>
              <a:spcAft>
                <a:spcPts val="0"/>
              </a:spcAft>
              <a:buClr>
                <a:schemeClr val="dk1"/>
              </a:buClr>
              <a:buSzPts val="3400"/>
              <a:buFont typeface="Arial"/>
              <a:buNone/>
            </a:pPr>
            <a:r>
              <a:t/>
            </a:r>
            <a:endParaRPr b="1" sz="3300">
              <a:solidFill>
                <a:srgbClr val="262626"/>
              </a:solidFill>
              <a:latin typeface="Calibri"/>
              <a:ea typeface="Calibri"/>
              <a:cs typeface="Calibri"/>
              <a:sym typeface="Calibri"/>
            </a:endParaRPr>
          </a:p>
        </p:txBody>
      </p:sp>
      <p:cxnSp>
        <p:nvCxnSpPr>
          <p:cNvPr id="1010" name="Google Shape;1010;p55"/>
          <p:cNvCxnSpPr/>
          <p:nvPr/>
        </p:nvCxnSpPr>
        <p:spPr>
          <a:xfrm>
            <a:off x="0" y="1049307"/>
            <a:ext cx="7548943" cy="0"/>
          </a:xfrm>
          <a:prstGeom prst="straightConnector1">
            <a:avLst/>
          </a:prstGeom>
          <a:noFill/>
          <a:ln cap="flat" cmpd="sng" w="34925">
            <a:solidFill>
              <a:srgbClr val="62A844"/>
            </a:solidFill>
            <a:prstDash val="dot"/>
            <a:miter lim="8000"/>
            <a:headEnd len="sm" w="sm" type="none"/>
            <a:tailEnd len="sm" w="sm" type="none"/>
          </a:ln>
        </p:spPr>
      </p:cxnSp>
      <p:sp>
        <p:nvSpPr>
          <p:cNvPr id="1011" name="Google Shape;1011;p55"/>
          <p:cNvSpPr/>
          <p:nvPr/>
        </p:nvSpPr>
        <p:spPr>
          <a:xfrm flipH="1">
            <a:off x="429200" y="1182350"/>
            <a:ext cx="4541700" cy="273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700">
                <a:solidFill>
                  <a:srgbClr val="0289AE"/>
                </a:solidFill>
                <a:latin typeface="Calibri"/>
                <a:ea typeface="Calibri"/>
                <a:cs typeface="Calibri"/>
                <a:sym typeface="Calibri"/>
              </a:rPr>
              <a:t>OBSTÁCULOS COMUNES:</a:t>
            </a:r>
            <a:endParaRPr sz="1700"/>
          </a:p>
          <a:p>
            <a:pPr indent="-336550" lvl="0" marL="342900" marR="0" rtl="0" algn="l">
              <a:spcBef>
                <a:spcPts val="0"/>
              </a:spcBef>
              <a:spcAft>
                <a:spcPts val="0"/>
              </a:spcAft>
              <a:buClr>
                <a:srgbClr val="62A844"/>
              </a:buClr>
              <a:buSzPts val="1700"/>
              <a:buFont typeface="Arial"/>
              <a:buChar char="•"/>
            </a:pPr>
            <a:r>
              <a:rPr b="1" lang="en-US" sz="1700">
                <a:solidFill>
                  <a:srgbClr val="262626"/>
                </a:solidFill>
                <a:latin typeface="Calibri"/>
                <a:ea typeface="Calibri"/>
                <a:cs typeface="Calibri"/>
                <a:sym typeface="Calibri"/>
              </a:rPr>
              <a:t>Tiempo limitado</a:t>
            </a:r>
            <a:r>
              <a:rPr lang="en-US" sz="1700">
                <a:solidFill>
                  <a:srgbClr val="262626"/>
                </a:solidFill>
                <a:latin typeface="Calibri"/>
                <a:ea typeface="Calibri"/>
                <a:cs typeface="Calibri"/>
                <a:sym typeface="Calibri"/>
              </a:rPr>
              <a:t>: demasiado ocupados con las operaciones diarias como para analizar datos</a:t>
            </a:r>
            <a:endParaRPr sz="1700"/>
          </a:p>
          <a:p>
            <a:pPr indent="-336550" lvl="0" marL="342900" marR="0" rtl="0" algn="l">
              <a:spcBef>
                <a:spcPts val="0"/>
              </a:spcBef>
              <a:spcAft>
                <a:spcPts val="0"/>
              </a:spcAft>
              <a:buClr>
                <a:srgbClr val="62A844"/>
              </a:buClr>
              <a:buSzPts val="1700"/>
              <a:buFont typeface="Arial"/>
              <a:buChar char="•"/>
            </a:pPr>
            <a:r>
              <a:rPr b="1" lang="en-US" sz="1700">
                <a:solidFill>
                  <a:srgbClr val="262626"/>
                </a:solidFill>
                <a:latin typeface="Calibri"/>
                <a:ea typeface="Calibri"/>
                <a:cs typeface="Calibri"/>
                <a:sym typeface="Calibri"/>
              </a:rPr>
              <a:t>Niveles desiguales de conocimientos sobre datos</a:t>
            </a:r>
            <a:r>
              <a:rPr lang="en-US" sz="1700">
                <a:solidFill>
                  <a:srgbClr val="262626"/>
                </a:solidFill>
                <a:latin typeface="Calibri"/>
                <a:ea typeface="Calibri"/>
                <a:cs typeface="Calibri"/>
                <a:sym typeface="Calibri"/>
              </a:rPr>
              <a:t>: algunos empleados se sienten seguros, otros no</a:t>
            </a:r>
            <a:endParaRPr sz="1700"/>
          </a:p>
          <a:p>
            <a:pPr indent="-336550" lvl="0" marL="342900" marR="0" rtl="0" algn="l">
              <a:spcBef>
                <a:spcPts val="0"/>
              </a:spcBef>
              <a:spcAft>
                <a:spcPts val="0"/>
              </a:spcAft>
              <a:buClr>
                <a:srgbClr val="62A844"/>
              </a:buClr>
              <a:buSzPts val="1700"/>
              <a:buFont typeface="Arial"/>
              <a:buChar char="•"/>
            </a:pPr>
            <a:r>
              <a:rPr b="1" lang="en-US" sz="1700">
                <a:solidFill>
                  <a:srgbClr val="262626"/>
                </a:solidFill>
                <a:latin typeface="Calibri"/>
                <a:ea typeface="Calibri"/>
                <a:cs typeface="Calibri"/>
                <a:sym typeface="Calibri"/>
              </a:rPr>
              <a:t>Responsabilidad poco clara</a:t>
            </a:r>
            <a:r>
              <a:rPr lang="en-US" sz="1700">
                <a:solidFill>
                  <a:srgbClr val="262626"/>
                </a:solidFill>
                <a:latin typeface="Calibri"/>
                <a:ea typeface="Calibri"/>
                <a:cs typeface="Calibri"/>
                <a:sym typeface="Calibri"/>
              </a:rPr>
              <a:t>: no hay una persona responsable de los informes</a:t>
            </a:r>
            <a:endParaRPr sz="1700"/>
          </a:p>
          <a:p>
            <a:pPr indent="-336550" lvl="0" marL="342900" marR="0" rtl="0" algn="l">
              <a:spcBef>
                <a:spcPts val="0"/>
              </a:spcBef>
              <a:spcAft>
                <a:spcPts val="0"/>
              </a:spcAft>
              <a:buClr>
                <a:srgbClr val="62A844"/>
              </a:buClr>
              <a:buSzPts val="1700"/>
              <a:buFont typeface="Arial"/>
              <a:buChar char="•"/>
            </a:pPr>
            <a:r>
              <a:rPr b="1" lang="en-US" sz="1700">
                <a:solidFill>
                  <a:srgbClr val="262626"/>
                </a:solidFill>
                <a:latin typeface="Calibri"/>
                <a:ea typeface="Calibri"/>
                <a:cs typeface="Calibri"/>
                <a:sym typeface="Calibri"/>
              </a:rPr>
              <a:t>Falta de confianza</a:t>
            </a:r>
            <a:r>
              <a:rPr lang="en-US" sz="1700">
                <a:solidFill>
                  <a:srgbClr val="262626"/>
                </a:solidFill>
                <a:latin typeface="Calibri"/>
                <a:ea typeface="Calibri"/>
                <a:cs typeface="Calibri"/>
                <a:sym typeface="Calibri"/>
              </a:rPr>
              <a:t>: es difícil rastrear el origen de las cifras</a:t>
            </a:r>
            <a:endParaRPr b="1" sz="1700">
              <a:solidFill>
                <a:srgbClr val="262626"/>
              </a:solidFill>
              <a:latin typeface="Calibri"/>
              <a:ea typeface="Calibri"/>
              <a:cs typeface="Calibri"/>
              <a:sym typeface="Calibri"/>
            </a:endParaRPr>
          </a:p>
        </p:txBody>
      </p:sp>
      <p:grpSp>
        <p:nvGrpSpPr>
          <p:cNvPr id="1012" name="Google Shape;1012;p55"/>
          <p:cNvGrpSpPr/>
          <p:nvPr/>
        </p:nvGrpSpPr>
        <p:grpSpPr>
          <a:xfrm>
            <a:off x="982442" y="5078708"/>
            <a:ext cx="1198372" cy="1197197"/>
            <a:chOff x="10376768" y="2334933"/>
            <a:chExt cx="920484" cy="919581"/>
          </a:xfrm>
        </p:grpSpPr>
        <p:sp>
          <p:nvSpPr>
            <p:cNvPr id="1013" name="Google Shape;1013;p55"/>
            <p:cNvSpPr/>
            <p:nvPr/>
          </p:nvSpPr>
          <p:spPr>
            <a:xfrm>
              <a:off x="11043419" y="2944675"/>
              <a:ext cx="88525" cy="88525"/>
            </a:xfrm>
            <a:custGeom>
              <a:rect b="b" l="l" r="r" t="t"/>
              <a:pathLst>
                <a:path extrusionOk="0" h="88525" w="88525">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14" name="Google Shape;1014;p55"/>
            <p:cNvSpPr/>
            <p:nvPr/>
          </p:nvSpPr>
          <p:spPr>
            <a:xfrm>
              <a:off x="10376768" y="2334933"/>
              <a:ext cx="920484" cy="919581"/>
            </a:xfrm>
            <a:custGeom>
              <a:rect b="b" l="l" r="r" t="t"/>
              <a:pathLst>
                <a:path extrusionOk="0" h="919581" w="920484">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015" name="Google Shape;1015;p55"/>
          <p:cNvSpPr/>
          <p:nvPr/>
        </p:nvSpPr>
        <p:spPr>
          <a:xfrm>
            <a:off x="2961233" y="4431134"/>
            <a:ext cx="8723906" cy="2159882"/>
          </a:xfrm>
          <a:prstGeom prst="roundRect">
            <a:avLst>
              <a:gd fmla="val 8566" name="adj"/>
            </a:avLst>
          </a:prstGeom>
          <a:solidFill>
            <a:schemeClr val="lt1"/>
          </a:solid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16" name="Google Shape;1016;p55"/>
          <p:cNvSpPr/>
          <p:nvPr/>
        </p:nvSpPr>
        <p:spPr>
          <a:xfrm flipH="1">
            <a:off x="5085348" y="1182362"/>
            <a:ext cx="6811978" cy="190821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700">
                <a:solidFill>
                  <a:srgbClr val="0289AE"/>
                </a:solidFill>
                <a:latin typeface="Calibri"/>
                <a:ea typeface="Calibri"/>
                <a:cs typeface="Calibri"/>
                <a:sym typeface="Calibri"/>
              </a:rPr>
              <a:t>FACTORES CLAVE:</a:t>
            </a:r>
            <a:endParaRPr sz="1700"/>
          </a:p>
          <a:p>
            <a:pPr indent="-336550" lvl="0" marL="342900" marR="0" rtl="0" algn="l">
              <a:spcBef>
                <a:spcPts val="0"/>
              </a:spcBef>
              <a:spcAft>
                <a:spcPts val="0"/>
              </a:spcAft>
              <a:buClr>
                <a:srgbClr val="62A844"/>
              </a:buClr>
              <a:buSzPts val="1700"/>
              <a:buFont typeface="Arial"/>
              <a:buChar char="•"/>
            </a:pPr>
            <a:r>
              <a:rPr b="1" lang="en-US" sz="1700">
                <a:solidFill>
                  <a:srgbClr val="262626"/>
                </a:solidFill>
                <a:latin typeface="Calibri"/>
                <a:ea typeface="Calibri"/>
                <a:cs typeface="Calibri"/>
                <a:sym typeface="Calibri"/>
              </a:rPr>
              <a:t>Apoyo visible de la dirección</a:t>
            </a:r>
            <a:r>
              <a:rPr lang="en-US" sz="1700">
                <a:solidFill>
                  <a:srgbClr val="262626"/>
                </a:solidFill>
                <a:latin typeface="Calibri"/>
                <a:ea typeface="Calibri"/>
                <a:cs typeface="Calibri"/>
                <a:sym typeface="Calibri"/>
              </a:rPr>
              <a:t>: los directivos dan ejemplo en el uso de los datos</a:t>
            </a:r>
            <a:endParaRPr sz="1700"/>
          </a:p>
          <a:p>
            <a:pPr indent="-336550" lvl="0" marL="342900" marR="0" rtl="0" algn="l">
              <a:spcBef>
                <a:spcPts val="0"/>
              </a:spcBef>
              <a:spcAft>
                <a:spcPts val="0"/>
              </a:spcAft>
              <a:buClr>
                <a:srgbClr val="62A844"/>
              </a:buClr>
              <a:buSzPts val="1700"/>
              <a:buFont typeface="Arial"/>
              <a:buChar char="•"/>
            </a:pPr>
            <a:r>
              <a:rPr b="1" lang="en-US" sz="1700">
                <a:solidFill>
                  <a:srgbClr val="262626"/>
                </a:solidFill>
                <a:latin typeface="Calibri"/>
                <a:ea typeface="Calibri"/>
                <a:cs typeface="Calibri"/>
                <a:sym typeface="Calibri"/>
              </a:rPr>
              <a:t>Cuadros de mando sencillos y compartidos</a:t>
            </a:r>
            <a:r>
              <a:rPr lang="en-US" sz="1700">
                <a:solidFill>
                  <a:srgbClr val="262626"/>
                </a:solidFill>
                <a:latin typeface="Calibri"/>
                <a:ea typeface="Calibri"/>
                <a:cs typeface="Calibri"/>
                <a:sym typeface="Calibri"/>
              </a:rPr>
              <a:t>: fáciles de acceder y comprender</a:t>
            </a:r>
            <a:endParaRPr sz="1700"/>
          </a:p>
          <a:p>
            <a:pPr indent="-336550" lvl="0" marL="342900" marR="0" rtl="0" algn="l">
              <a:spcBef>
                <a:spcPts val="0"/>
              </a:spcBef>
              <a:spcAft>
                <a:spcPts val="0"/>
              </a:spcAft>
              <a:buClr>
                <a:srgbClr val="62A844"/>
              </a:buClr>
              <a:buSzPts val="1700"/>
              <a:buFont typeface="Arial"/>
              <a:buChar char="•"/>
            </a:pPr>
            <a:r>
              <a:rPr b="1" lang="en-US" sz="1700">
                <a:solidFill>
                  <a:srgbClr val="262626"/>
                </a:solidFill>
                <a:latin typeface="Calibri"/>
                <a:ea typeface="Calibri"/>
                <a:cs typeface="Calibri"/>
                <a:sym typeface="Calibri"/>
              </a:rPr>
              <a:t>Reuniones periódicas entre departamentos</a:t>
            </a:r>
            <a:r>
              <a:rPr lang="en-US" sz="1700">
                <a:solidFill>
                  <a:srgbClr val="262626"/>
                </a:solidFill>
                <a:latin typeface="Calibri"/>
                <a:ea typeface="Calibri"/>
                <a:cs typeface="Calibri"/>
                <a:sym typeface="Calibri"/>
              </a:rPr>
              <a:t>: debatir juntos los KPI</a:t>
            </a:r>
            <a:endParaRPr sz="1700"/>
          </a:p>
          <a:p>
            <a:pPr indent="-336550" lvl="0" marL="342900" marR="0" rtl="0" algn="l">
              <a:spcBef>
                <a:spcPts val="0"/>
              </a:spcBef>
              <a:spcAft>
                <a:spcPts val="0"/>
              </a:spcAft>
              <a:buClr>
                <a:srgbClr val="62A844"/>
              </a:buClr>
              <a:buSzPts val="1700"/>
              <a:buFont typeface="Arial"/>
              <a:buChar char="•"/>
            </a:pPr>
            <a:r>
              <a:rPr b="1" lang="en-US" sz="1700">
                <a:solidFill>
                  <a:srgbClr val="262626"/>
                </a:solidFill>
                <a:latin typeface="Calibri"/>
                <a:ea typeface="Calibri"/>
                <a:cs typeface="Calibri"/>
                <a:sym typeface="Calibri"/>
              </a:rPr>
              <a:t>Rutinas claras</a:t>
            </a:r>
            <a:r>
              <a:rPr lang="en-US" sz="1700">
                <a:solidFill>
                  <a:srgbClr val="262626"/>
                </a:solidFill>
                <a:latin typeface="Calibri"/>
                <a:ea typeface="Calibri"/>
                <a:cs typeface="Calibri"/>
                <a:sym typeface="Calibri"/>
              </a:rPr>
              <a:t>: reuniones diarias, revisiones semanales (</a:t>
            </a:r>
            <a:r>
              <a:rPr i="1" lang="en-US" sz="1700">
                <a:solidFill>
                  <a:srgbClr val="262626"/>
                </a:solidFill>
                <a:latin typeface="Calibri"/>
                <a:ea typeface="Calibri"/>
                <a:cs typeface="Calibri"/>
                <a:sym typeface="Calibri"/>
              </a:rPr>
              <a:t>Revfine, 2025; HospitalityNet, 2023)</a:t>
            </a:r>
            <a:endParaRPr sz="1700">
              <a:solidFill>
                <a:srgbClr val="262626"/>
              </a:solidFill>
              <a:latin typeface="Calibri"/>
              <a:ea typeface="Calibri"/>
              <a:cs typeface="Calibri"/>
              <a:sym typeface="Calibri"/>
            </a:endParaRPr>
          </a:p>
        </p:txBody>
      </p:sp>
      <p:sp>
        <p:nvSpPr>
          <p:cNvPr id="1017" name="Google Shape;1017;p55"/>
          <p:cNvSpPr/>
          <p:nvPr/>
        </p:nvSpPr>
        <p:spPr>
          <a:xfrm flipH="1">
            <a:off x="3064800" y="4236525"/>
            <a:ext cx="8452800" cy="2354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lt1"/>
                </a:solidFill>
                <a:highlight>
                  <a:srgbClr val="0289AE"/>
                </a:highlight>
                <a:latin typeface="Calibri"/>
                <a:ea typeface="Calibri"/>
                <a:cs typeface="Calibri"/>
                <a:sym typeface="Calibri"/>
              </a:rPr>
              <a:t>  ACTIVIDAD</a:t>
            </a:r>
            <a:r>
              <a:rPr b="1" lang="en-US" sz="2400">
                <a:solidFill>
                  <a:srgbClr val="0289AE"/>
                </a:solidFill>
                <a:highlight>
                  <a:srgbClr val="0289AE"/>
                </a:highlight>
                <a:latin typeface="Calibri"/>
                <a:ea typeface="Calibri"/>
                <a:cs typeface="Calibri"/>
                <a:sym typeface="Calibri"/>
              </a:rPr>
              <a:t>...:</a:t>
            </a:r>
            <a:endParaRPr/>
          </a:p>
          <a:p>
            <a:pPr indent="0" lvl="0" marL="0" marR="0" rtl="0" algn="l">
              <a:lnSpc>
                <a:spcPct val="104999"/>
              </a:lnSpc>
              <a:spcBef>
                <a:spcPts val="0"/>
              </a:spcBef>
              <a:spcAft>
                <a:spcPts val="0"/>
              </a:spcAft>
              <a:buNone/>
            </a:pPr>
            <a:br>
              <a:rPr b="1" lang="en-US" sz="800">
                <a:solidFill>
                  <a:schemeClr val="dk1"/>
                </a:solidFill>
                <a:latin typeface="Calibri"/>
                <a:ea typeface="Calibri"/>
                <a:cs typeface="Calibri"/>
                <a:sym typeface="Calibri"/>
              </a:rPr>
            </a:br>
            <a:r>
              <a:rPr lang="en-US" sz="1900">
                <a:solidFill>
                  <a:srgbClr val="262626"/>
                </a:solidFill>
                <a:latin typeface="Calibri"/>
                <a:ea typeface="Calibri"/>
                <a:cs typeface="Calibri"/>
                <a:sym typeface="Calibri"/>
              </a:rPr>
              <a:t>Identifique dos obstáculos que dificultan el uso de datos en su lugar de trabajo (por ejemplo, falta de tiempo para revisar informes, KPI poco claros, sistemas complejos) y dos puntos fuertes existentes (por ejemplo, una reunión semanal, un compañero motivado, una rutina clara de registro de residuos). Escriba una frase sobre cómo podrías reducir uno de los obstáculos o aprovechar uno de los puntos fuertes</a:t>
            </a:r>
            <a:endParaRPr sz="1300"/>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p:txBody>
      </p:sp>
      <p:sp>
        <p:nvSpPr>
          <p:cNvPr id="1018" name="Google Shape;1018;p55"/>
          <p:cNvSpPr/>
          <p:nvPr/>
        </p:nvSpPr>
        <p:spPr>
          <a:xfrm>
            <a:off x="6628675" y="3675502"/>
            <a:ext cx="5098200" cy="262800"/>
          </a:xfrm>
          <a:prstGeom prst="roundRect">
            <a:avLst>
              <a:gd fmla="val 50000" name="adj"/>
            </a:avLst>
          </a:prstGeom>
          <a:solidFill>
            <a:srgbClr val="F5F5F5"/>
          </a:solidFill>
          <a:ln cap="flat" cmpd="sng" w="9525">
            <a:solidFill>
              <a:srgbClr val="97BC6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400">
              <a:solidFill>
                <a:schemeClr val="lt1"/>
              </a:solidFill>
              <a:latin typeface="Calibri"/>
              <a:ea typeface="Calibri"/>
              <a:cs typeface="Calibri"/>
              <a:sym typeface="Calibri"/>
            </a:endParaRPr>
          </a:p>
        </p:txBody>
      </p:sp>
      <p:sp>
        <p:nvSpPr>
          <p:cNvPr id="1019" name="Google Shape;1019;p55"/>
          <p:cNvSpPr txBox="1"/>
          <p:nvPr/>
        </p:nvSpPr>
        <p:spPr>
          <a:xfrm>
            <a:off x="6959049" y="3680802"/>
            <a:ext cx="1345800" cy="2154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0289AE"/>
                </a:solidFill>
                <a:latin typeface="Calibri"/>
                <a:ea typeface="Calibri"/>
                <a:cs typeface="Calibri"/>
                <a:sym typeface="Calibri"/>
              </a:rPr>
              <a:t>Véase también ›</a:t>
            </a:r>
            <a:endParaRPr/>
          </a:p>
        </p:txBody>
      </p:sp>
      <p:sp>
        <p:nvSpPr>
          <p:cNvPr id="1020" name="Google Shape;1020;p55"/>
          <p:cNvSpPr txBox="1"/>
          <p:nvPr/>
        </p:nvSpPr>
        <p:spPr>
          <a:xfrm>
            <a:off x="8256002" y="3686910"/>
            <a:ext cx="612000" cy="2154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n-US" sz="1400">
                <a:solidFill>
                  <a:srgbClr val="262626"/>
                </a:solidFill>
                <a:latin typeface="Calibri"/>
                <a:ea typeface="Calibri"/>
                <a:cs typeface="Calibri"/>
                <a:sym typeface="Calibri"/>
              </a:rPr>
              <a:t>C3 </a:t>
            </a:r>
            <a:r>
              <a:rPr b="1" lang="en-US" sz="1400">
                <a:solidFill>
                  <a:srgbClr val="262626"/>
                </a:solidFill>
                <a:latin typeface="Calibri"/>
                <a:ea typeface="Calibri"/>
                <a:cs typeface="Calibri"/>
                <a:sym typeface="Calibri"/>
              </a:rPr>
              <a:t>M1</a:t>
            </a:r>
            <a:endParaRPr b="1" i="0" sz="1400">
              <a:solidFill>
                <a:srgbClr val="262626"/>
              </a:solidFill>
              <a:latin typeface="Calibri"/>
              <a:ea typeface="Calibri"/>
              <a:cs typeface="Calibri"/>
              <a:sym typeface="Calibri"/>
            </a:endParaRPr>
          </a:p>
        </p:txBody>
      </p:sp>
      <p:sp>
        <p:nvSpPr>
          <p:cNvPr id="1021" name="Google Shape;1021;p55"/>
          <p:cNvSpPr txBox="1"/>
          <p:nvPr/>
        </p:nvSpPr>
        <p:spPr>
          <a:xfrm>
            <a:off x="8850001" y="3686910"/>
            <a:ext cx="3492000" cy="2154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0" i="0" lang="en-US" sz="1400">
                <a:solidFill>
                  <a:srgbClr val="262626"/>
                </a:solidFill>
                <a:latin typeface="Calibri"/>
                <a:ea typeface="Calibri"/>
                <a:cs typeface="Calibri"/>
                <a:sym typeface="Calibri"/>
              </a:rPr>
              <a:t>- Liderar el cambio ecológico y digital</a:t>
            </a:r>
            <a:endParaRPr/>
          </a:p>
        </p:txBody>
      </p:sp>
      <p:pic>
        <p:nvPicPr>
          <p:cNvPr id="1022" name="Google Shape;1022;p55"/>
          <p:cNvPicPr preferRelativeResize="0"/>
          <p:nvPr/>
        </p:nvPicPr>
        <p:blipFill>
          <a:blip r:embed="rId3">
            <a:alphaModFix/>
          </a:blip>
          <a:stretch>
            <a:fillRect/>
          </a:stretch>
        </p:blipFill>
        <p:spPr>
          <a:xfrm>
            <a:off x="33576" y="4401999"/>
            <a:ext cx="5018676" cy="2431525"/>
          </a:xfrm>
          <a:prstGeom prst="rect">
            <a:avLst/>
          </a:prstGeom>
          <a:noFill/>
          <a:ln>
            <a:noFill/>
          </a:ln>
        </p:spPr>
      </p:pic>
      <p:pic>
        <p:nvPicPr>
          <p:cNvPr id="1023" name="Google Shape;1023;p55"/>
          <p:cNvPicPr preferRelativeResize="0"/>
          <p:nvPr/>
        </p:nvPicPr>
        <p:blipFill>
          <a:blip r:embed="rId4">
            <a:alphaModFix/>
          </a:blip>
          <a:stretch>
            <a:fillRect/>
          </a:stretch>
        </p:blipFill>
        <p:spPr>
          <a:xfrm>
            <a:off x="6873075" y="-33200"/>
            <a:ext cx="5318925" cy="357260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8" name="Shape 1028"/>
        <p:cNvGrpSpPr/>
        <p:nvPr/>
      </p:nvGrpSpPr>
      <p:grpSpPr>
        <a:xfrm>
          <a:off x="0" y="0"/>
          <a:ext cx="0" cy="0"/>
          <a:chOff x="0" y="0"/>
          <a:chExt cx="0" cy="0"/>
        </a:xfrm>
      </p:grpSpPr>
      <p:pic>
        <p:nvPicPr>
          <p:cNvPr id="1029" name="Google Shape;1029;p56"/>
          <p:cNvPicPr preferRelativeResize="0"/>
          <p:nvPr/>
        </p:nvPicPr>
        <p:blipFill>
          <a:blip r:embed="rId3">
            <a:alphaModFix/>
          </a:blip>
          <a:stretch>
            <a:fillRect/>
          </a:stretch>
        </p:blipFill>
        <p:spPr>
          <a:xfrm>
            <a:off x="7472925" y="0"/>
            <a:ext cx="4719074" cy="3960850"/>
          </a:xfrm>
          <a:prstGeom prst="rect">
            <a:avLst/>
          </a:prstGeom>
          <a:noFill/>
          <a:ln>
            <a:noFill/>
          </a:ln>
        </p:spPr>
      </p:pic>
      <p:sp>
        <p:nvSpPr>
          <p:cNvPr id="1030" name="Google Shape;1030;p56"/>
          <p:cNvSpPr/>
          <p:nvPr/>
        </p:nvSpPr>
        <p:spPr>
          <a:xfrm>
            <a:off x="8229" y="4236842"/>
            <a:ext cx="12183771" cy="2621158"/>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31" name="Google Shape;1031;p56"/>
          <p:cNvSpPr txBox="1"/>
          <p:nvPr/>
        </p:nvSpPr>
        <p:spPr>
          <a:xfrm>
            <a:off x="429126" y="341950"/>
            <a:ext cx="84696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Rutinas y funciones sencillas para los KPI</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032" name="Google Shape;1032;p56"/>
          <p:cNvCxnSpPr/>
          <p:nvPr/>
        </p:nvCxnSpPr>
        <p:spPr>
          <a:xfrm>
            <a:off x="0" y="1049307"/>
            <a:ext cx="7548943" cy="0"/>
          </a:xfrm>
          <a:prstGeom prst="straightConnector1">
            <a:avLst/>
          </a:prstGeom>
          <a:noFill/>
          <a:ln cap="flat" cmpd="sng" w="34925">
            <a:solidFill>
              <a:srgbClr val="62A844"/>
            </a:solidFill>
            <a:prstDash val="dot"/>
            <a:miter lim="8000"/>
            <a:headEnd len="sm" w="sm" type="none"/>
            <a:tailEnd len="sm" w="sm" type="none"/>
          </a:ln>
        </p:spPr>
      </p:cxnSp>
      <p:sp>
        <p:nvSpPr>
          <p:cNvPr id="1033" name="Google Shape;1033;p56"/>
          <p:cNvSpPr/>
          <p:nvPr/>
        </p:nvSpPr>
        <p:spPr>
          <a:xfrm flipH="1">
            <a:off x="429214" y="1446045"/>
            <a:ext cx="5932800" cy="2185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700">
                <a:solidFill>
                  <a:srgbClr val="0289AE"/>
                </a:solidFill>
                <a:latin typeface="Calibri"/>
                <a:ea typeface="Calibri"/>
                <a:cs typeface="Calibri"/>
                <a:sym typeface="Calibri"/>
              </a:rPr>
              <a:t>IDEAS DE RUTINAS:</a:t>
            </a:r>
            <a:endParaRPr sz="1700"/>
          </a:p>
          <a:p>
            <a:pPr indent="0" lvl="0" marL="0" marR="0" rtl="0" algn="l">
              <a:spcBef>
                <a:spcPts val="0"/>
              </a:spcBef>
              <a:spcAft>
                <a:spcPts val="0"/>
              </a:spcAft>
              <a:buNone/>
            </a:pPr>
            <a:r>
              <a:t/>
            </a:r>
            <a:endParaRPr sz="1700">
              <a:solidFill>
                <a:srgbClr val="0289AE"/>
              </a:solidFill>
              <a:latin typeface="Calibri"/>
              <a:ea typeface="Calibri"/>
              <a:cs typeface="Calibri"/>
              <a:sym typeface="Calibri"/>
            </a:endParaRPr>
          </a:p>
          <a:p>
            <a:pPr indent="-279400" lvl="0" marL="285750" marR="0" rtl="0" algn="l">
              <a:spcBef>
                <a:spcPts val="0"/>
              </a:spcBef>
              <a:spcAft>
                <a:spcPts val="0"/>
              </a:spcAft>
              <a:buClr>
                <a:srgbClr val="62A844"/>
              </a:buClr>
              <a:buSzPts val="1700"/>
              <a:buFont typeface="Arial"/>
              <a:buChar char="•"/>
            </a:pPr>
            <a:r>
              <a:rPr b="1" lang="en-US" sz="1700">
                <a:solidFill>
                  <a:srgbClr val="262626"/>
                </a:solidFill>
                <a:latin typeface="Calibri"/>
                <a:ea typeface="Calibri"/>
                <a:cs typeface="Calibri"/>
                <a:sym typeface="Calibri"/>
              </a:rPr>
              <a:t>Reunión diaria (5-10 min)</a:t>
            </a:r>
            <a:r>
              <a:rPr lang="en-US" sz="1700">
                <a:solidFill>
                  <a:srgbClr val="262626"/>
                </a:solidFill>
                <a:latin typeface="Calibri"/>
                <a:ea typeface="Calibri"/>
                <a:cs typeface="Calibri"/>
                <a:sym typeface="Calibri"/>
              </a:rPr>
              <a:t>: repasar </a:t>
            </a:r>
            <a:r>
              <a:rPr b="1" lang="en-US" sz="1700">
                <a:solidFill>
                  <a:srgbClr val="262626"/>
                </a:solidFill>
                <a:latin typeface="Calibri"/>
                <a:ea typeface="Calibri"/>
                <a:cs typeface="Calibri"/>
                <a:sym typeface="Calibri"/>
              </a:rPr>
              <a:t>los 3 KPI clave </a:t>
            </a:r>
            <a:r>
              <a:rPr lang="en-US" sz="1700">
                <a:solidFill>
                  <a:srgbClr val="262626"/>
                </a:solidFill>
                <a:latin typeface="Calibri"/>
                <a:ea typeface="Calibri"/>
                <a:cs typeface="Calibri"/>
                <a:sym typeface="Calibri"/>
              </a:rPr>
              <a:t>de ayer: ocupación, tarifa media diaria (ADR) y desperdicio por comensal</a:t>
            </a:r>
            <a:endParaRPr sz="1700"/>
          </a:p>
          <a:p>
            <a:pPr indent="-279400" lvl="0" marL="285750" marR="0" rtl="0" algn="l">
              <a:spcBef>
                <a:spcPts val="0"/>
              </a:spcBef>
              <a:spcAft>
                <a:spcPts val="0"/>
              </a:spcAft>
              <a:buClr>
                <a:srgbClr val="62A844"/>
              </a:buClr>
              <a:buSzPts val="1700"/>
              <a:buFont typeface="Arial"/>
              <a:buChar char="•"/>
            </a:pPr>
            <a:r>
              <a:rPr b="1" lang="en-US" sz="1700">
                <a:solidFill>
                  <a:srgbClr val="262626"/>
                </a:solidFill>
                <a:latin typeface="Calibri"/>
                <a:ea typeface="Calibri"/>
                <a:cs typeface="Calibri"/>
                <a:sym typeface="Calibri"/>
              </a:rPr>
              <a:t>Revisión semanal de residuos (15 min)</a:t>
            </a:r>
            <a:r>
              <a:rPr lang="en-US" sz="1700">
                <a:solidFill>
                  <a:srgbClr val="262626"/>
                </a:solidFill>
                <a:latin typeface="Calibri"/>
                <a:ea typeface="Calibri"/>
                <a:cs typeface="Calibri"/>
                <a:sym typeface="Calibri"/>
              </a:rPr>
              <a:t>: el equipo de cocina revisa los datos de residuos alimentarios y planifica ajustes</a:t>
            </a:r>
            <a:endParaRPr sz="1700"/>
          </a:p>
          <a:p>
            <a:pPr indent="-279400" lvl="0" marL="285750" marR="0" rtl="0" algn="l">
              <a:spcBef>
                <a:spcPts val="0"/>
              </a:spcBef>
              <a:spcAft>
                <a:spcPts val="0"/>
              </a:spcAft>
              <a:buClr>
                <a:srgbClr val="62A844"/>
              </a:buClr>
              <a:buSzPts val="1700"/>
              <a:buFont typeface="Arial"/>
              <a:buChar char="•"/>
            </a:pPr>
            <a:r>
              <a:rPr b="1" lang="en-US" sz="1700">
                <a:solidFill>
                  <a:srgbClr val="262626"/>
                </a:solidFill>
                <a:latin typeface="Calibri"/>
                <a:ea typeface="Calibri"/>
                <a:cs typeface="Calibri"/>
                <a:sym typeface="Calibri"/>
              </a:rPr>
              <a:t>Reunión interdepartamental mensual (30 min)</a:t>
            </a:r>
            <a:r>
              <a:rPr lang="en-US" sz="1700">
                <a:solidFill>
                  <a:srgbClr val="262626"/>
                </a:solidFill>
                <a:latin typeface="Calibri"/>
                <a:ea typeface="Calibri"/>
                <a:cs typeface="Calibri"/>
                <a:sym typeface="Calibri"/>
              </a:rPr>
              <a:t>: analizar conjuntamente los indicadores de ocupación, ingresos y sostenibilidad</a:t>
            </a:r>
            <a:endParaRPr sz="1700"/>
          </a:p>
        </p:txBody>
      </p:sp>
      <p:grpSp>
        <p:nvGrpSpPr>
          <p:cNvPr id="1034" name="Google Shape;1034;p56"/>
          <p:cNvGrpSpPr/>
          <p:nvPr/>
        </p:nvGrpSpPr>
        <p:grpSpPr>
          <a:xfrm>
            <a:off x="982442" y="5078708"/>
            <a:ext cx="1198372" cy="1197197"/>
            <a:chOff x="10376768" y="2334933"/>
            <a:chExt cx="920484" cy="919581"/>
          </a:xfrm>
        </p:grpSpPr>
        <p:sp>
          <p:nvSpPr>
            <p:cNvPr id="1035" name="Google Shape;1035;p56"/>
            <p:cNvSpPr/>
            <p:nvPr/>
          </p:nvSpPr>
          <p:spPr>
            <a:xfrm>
              <a:off x="11043419" y="2944675"/>
              <a:ext cx="88525" cy="88525"/>
            </a:xfrm>
            <a:custGeom>
              <a:rect b="b" l="l" r="r" t="t"/>
              <a:pathLst>
                <a:path extrusionOk="0" h="88525" w="88525">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36" name="Google Shape;1036;p56"/>
            <p:cNvSpPr/>
            <p:nvPr/>
          </p:nvSpPr>
          <p:spPr>
            <a:xfrm>
              <a:off x="10376768" y="2334933"/>
              <a:ext cx="920484" cy="919581"/>
            </a:xfrm>
            <a:custGeom>
              <a:rect b="b" l="l" r="r" t="t"/>
              <a:pathLst>
                <a:path extrusionOk="0" h="919581" w="920484">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037" name="Google Shape;1037;p56"/>
          <p:cNvSpPr/>
          <p:nvPr/>
        </p:nvSpPr>
        <p:spPr>
          <a:xfrm>
            <a:off x="2779779" y="4696801"/>
            <a:ext cx="9064863" cy="1861637"/>
          </a:xfrm>
          <a:prstGeom prst="roundRect">
            <a:avLst>
              <a:gd fmla="val 8566" name="adj"/>
            </a:avLst>
          </a:prstGeom>
          <a:solidFill>
            <a:schemeClr val="lt1"/>
          </a:solid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38" name="Google Shape;1038;p56"/>
          <p:cNvSpPr/>
          <p:nvPr/>
        </p:nvSpPr>
        <p:spPr>
          <a:xfrm flipH="1">
            <a:off x="7422862" y="1446045"/>
            <a:ext cx="4024500" cy="1631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289AE"/>
                </a:solidFill>
                <a:latin typeface="Calibri"/>
                <a:ea typeface="Calibri"/>
                <a:cs typeface="Calibri"/>
                <a:sym typeface="Calibri"/>
              </a:rPr>
              <a:t>FUNCIONES CLARAS:</a:t>
            </a:r>
            <a:endParaRPr/>
          </a:p>
          <a:p>
            <a:pPr indent="0" lvl="0" marL="0" marR="0" rtl="0" algn="l">
              <a:spcBef>
                <a:spcPts val="0"/>
              </a:spcBef>
              <a:spcAft>
                <a:spcPts val="0"/>
              </a:spcAft>
              <a:buNone/>
            </a:pPr>
            <a:r>
              <a:t/>
            </a:r>
            <a:endParaRPr b="1" sz="800">
              <a:solidFill>
                <a:srgbClr val="0289AE"/>
              </a:solidFill>
              <a:latin typeface="Calibri"/>
              <a:ea typeface="Calibri"/>
              <a:cs typeface="Calibri"/>
              <a:sym typeface="Calibri"/>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Responsable de datos</a:t>
            </a:r>
            <a:r>
              <a:rPr lang="en-US" sz="1800">
                <a:solidFill>
                  <a:srgbClr val="262626"/>
                </a:solidFill>
                <a:latin typeface="Calibri"/>
                <a:ea typeface="Calibri"/>
                <a:cs typeface="Calibri"/>
                <a:sym typeface="Calibri"/>
              </a:rPr>
              <a:t>: persona encargada de actualizar la hoja de KPI</a:t>
            </a:r>
            <a:endParaRPr/>
          </a:p>
          <a:p>
            <a:pPr indent="-285750" lvl="0" marL="28575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Comunicador</a:t>
            </a:r>
            <a:r>
              <a:rPr lang="en-US" sz="1800">
                <a:solidFill>
                  <a:srgbClr val="262626"/>
                </a:solidFill>
                <a:latin typeface="Calibri"/>
                <a:ea typeface="Calibri"/>
                <a:cs typeface="Calibri"/>
                <a:sym typeface="Calibri"/>
              </a:rPr>
              <a:t>: persona encargada de transmitir los mensajes principales al equipo</a:t>
            </a:r>
            <a:endParaRPr/>
          </a:p>
        </p:txBody>
      </p:sp>
      <p:sp>
        <p:nvSpPr>
          <p:cNvPr id="1039" name="Google Shape;1039;p56"/>
          <p:cNvSpPr/>
          <p:nvPr/>
        </p:nvSpPr>
        <p:spPr>
          <a:xfrm flipH="1">
            <a:off x="3041997" y="4502191"/>
            <a:ext cx="8647316" cy="235449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lt1"/>
                </a:solidFill>
                <a:highlight>
                  <a:srgbClr val="0289AE"/>
                </a:highlight>
                <a:latin typeface="Calibri"/>
                <a:ea typeface="Calibri"/>
                <a:cs typeface="Calibri"/>
                <a:sym typeface="Calibri"/>
              </a:rPr>
              <a:t>  ACTIVIDAD</a:t>
            </a:r>
            <a:r>
              <a:rPr b="1" lang="en-US" sz="2400">
                <a:solidFill>
                  <a:srgbClr val="0289AE"/>
                </a:solidFill>
                <a:highlight>
                  <a:srgbClr val="0289AE"/>
                </a:highlight>
                <a:latin typeface="Calibri"/>
                <a:ea typeface="Calibri"/>
                <a:cs typeface="Calibri"/>
                <a:sym typeface="Calibri"/>
              </a:rPr>
              <a:t>...:</a:t>
            </a:r>
            <a:endParaRPr/>
          </a:p>
          <a:p>
            <a:pPr indent="0" lvl="0" marL="0" marR="0" rtl="0" algn="l">
              <a:lnSpc>
                <a:spcPct val="104999"/>
              </a:lnSpc>
              <a:spcBef>
                <a:spcPts val="0"/>
              </a:spcBef>
              <a:spcAft>
                <a:spcPts val="0"/>
              </a:spcAft>
              <a:buNone/>
            </a:pPr>
            <a:r>
              <a:rPr lang="en-US" sz="1900">
                <a:solidFill>
                  <a:srgbClr val="262626"/>
                </a:solidFill>
                <a:latin typeface="Calibri"/>
                <a:ea typeface="Calibri"/>
                <a:cs typeface="Calibri"/>
                <a:sym typeface="Calibri"/>
              </a:rPr>
              <a:t>Diseñe una rutina de KPI realista para su contexto. Por ejemplo: «Todos los lunes por la mañana, el gerente de turno y el jefe de departamento revisan durante 15 minutos el porcentaje de ocupación, el RevPAR y el desperdicio de alimentos por comensal de la semana anterior». Anote quién participa, qué 2-3 KPI se revisan y cuánto tiempo debe durar la rutina.</a:t>
            </a:r>
            <a:endParaRPr sz="1300"/>
          </a:p>
          <a:p>
            <a:pPr indent="0" lvl="0" marL="0" marR="0" rtl="0" algn="l">
              <a:lnSpc>
                <a:spcPct val="104999"/>
              </a:lnSpc>
              <a:spcBef>
                <a:spcPts val="0"/>
              </a:spcBef>
              <a:spcAft>
                <a:spcPts val="0"/>
              </a:spcAft>
              <a:buNone/>
            </a:pPr>
            <a:r>
              <a:t/>
            </a:r>
            <a:endParaRPr sz="2000">
              <a:solidFill>
                <a:srgbClr val="262626"/>
              </a:solidFill>
              <a:latin typeface="Calibri"/>
              <a:ea typeface="Calibri"/>
              <a:cs typeface="Calibri"/>
              <a:sym typeface="Calibri"/>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p:txBody>
      </p:sp>
      <p:sp>
        <p:nvSpPr>
          <p:cNvPr id="1040" name="Google Shape;1040;p56"/>
          <p:cNvSpPr txBox="1"/>
          <p:nvPr/>
        </p:nvSpPr>
        <p:spPr>
          <a:xfrm>
            <a:off x="429110" y="1060272"/>
            <a:ext cx="11788800" cy="400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rgbClr val="262626"/>
                </a:solidFill>
                <a:latin typeface="Calibri"/>
                <a:ea typeface="Calibri"/>
                <a:cs typeface="Calibri"/>
                <a:sym typeface="Calibri"/>
              </a:rPr>
              <a:t>Una cultura de datos sólida se construye a través de rutinas</a:t>
            </a:r>
            <a:r>
              <a:rPr b="1" lang="en-US" sz="2000">
                <a:solidFill>
                  <a:srgbClr val="262626"/>
                </a:solidFill>
                <a:latin typeface="Calibri"/>
                <a:ea typeface="Calibri"/>
                <a:cs typeface="Calibri"/>
                <a:sym typeface="Calibri"/>
              </a:rPr>
              <a:t> sencillas y repetidas</a:t>
            </a:r>
            <a:r>
              <a:rPr lang="en-US" sz="2000">
                <a:solidFill>
                  <a:srgbClr val="262626"/>
                </a:solidFill>
                <a:latin typeface="Calibri"/>
                <a:ea typeface="Calibri"/>
                <a:cs typeface="Calibri"/>
                <a:sym typeface="Calibri"/>
              </a:rPr>
              <a:t>, no de proyectos puntuales.</a:t>
            </a:r>
            <a:endParaRPr sz="1200"/>
          </a:p>
        </p:txBody>
      </p:sp>
      <p:pic>
        <p:nvPicPr>
          <p:cNvPr id="1041" name="Google Shape;1041;p56"/>
          <p:cNvPicPr preferRelativeResize="0"/>
          <p:nvPr/>
        </p:nvPicPr>
        <p:blipFill>
          <a:blip r:embed="rId4">
            <a:alphaModFix/>
          </a:blip>
          <a:stretch>
            <a:fillRect/>
          </a:stretch>
        </p:blipFill>
        <p:spPr>
          <a:xfrm>
            <a:off x="8224" y="4573399"/>
            <a:ext cx="4617776" cy="2237825"/>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6" name="Shape 1046"/>
        <p:cNvGrpSpPr/>
        <p:nvPr/>
      </p:nvGrpSpPr>
      <p:grpSpPr>
        <a:xfrm>
          <a:off x="0" y="0"/>
          <a:ext cx="0" cy="0"/>
          <a:chOff x="0" y="0"/>
          <a:chExt cx="0" cy="0"/>
        </a:xfrm>
      </p:grpSpPr>
      <p:sp>
        <p:nvSpPr>
          <p:cNvPr id="1047" name="Google Shape;1047;p57"/>
          <p:cNvSpPr txBox="1"/>
          <p:nvPr/>
        </p:nvSpPr>
        <p:spPr>
          <a:xfrm>
            <a:off x="429130" y="301590"/>
            <a:ext cx="64437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Planificación de acciones de datos Eco Smart</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sp>
        <p:nvSpPr>
          <p:cNvPr id="1048" name="Google Shape;1048;p57"/>
          <p:cNvSpPr/>
          <p:nvPr/>
        </p:nvSpPr>
        <p:spPr>
          <a:xfrm>
            <a:off x="8229" y="3669498"/>
            <a:ext cx="12183771" cy="3188501"/>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1049" name="Google Shape;1049;p57"/>
          <p:cNvCxnSpPr/>
          <p:nvPr/>
        </p:nvCxnSpPr>
        <p:spPr>
          <a:xfrm>
            <a:off x="0" y="1442906"/>
            <a:ext cx="5081286" cy="0"/>
          </a:xfrm>
          <a:prstGeom prst="straightConnector1">
            <a:avLst/>
          </a:prstGeom>
          <a:noFill/>
          <a:ln cap="flat" cmpd="sng" w="34925">
            <a:solidFill>
              <a:srgbClr val="62A844"/>
            </a:solidFill>
            <a:prstDash val="dot"/>
            <a:miter lim="8000"/>
            <a:headEnd len="sm" w="sm" type="none"/>
            <a:tailEnd len="sm" w="sm" type="none"/>
          </a:ln>
        </p:spPr>
      </p:cxnSp>
      <p:grpSp>
        <p:nvGrpSpPr>
          <p:cNvPr id="1050" name="Google Shape;1050;p57"/>
          <p:cNvGrpSpPr/>
          <p:nvPr/>
        </p:nvGrpSpPr>
        <p:grpSpPr>
          <a:xfrm>
            <a:off x="982442" y="5078708"/>
            <a:ext cx="1198372" cy="1197197"/>
            <a:chOff x="10376768" y="2334933"/>
            <a:chExt cx="920484" cy="919581"/>
          </a:xfrm>
        </p:grpSpPr>
        <p:sp>
          <p:nvSpPr>
            <p:cNvPr id="1051" name="Google Shape;1051;p57"/>
            <p:cNvSpPr/>
            <p:nvPr/>
          </p:nvSpPr>
          <p:spPr>
            <a:xfrm>
              <a:off x="11043419" y="2944675"/>
              <a:ext cx="88525" cy="88525"/>
            </a:xfrm>
            <a:custGeom>
              <a:rect b="b" l="l" r="r" t="t"/>
              <a:pathLst>
                <a:path extrusionOk="0" h="88525" w="88525">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1052" name="Google Shape;1052;p57"/>
            <p:cNvSpPr/>
            <p:nvPr/>
          </p:nvSpPr>
          <p:spPr>
            <a:xfrm>
              <a:off x="10376768" y="2334933"/>
              <a:ext cx="920484" cy="919581"/>
            </a:xfrm>
            <a:custGeom>
              <a:rect b="b" l="l" r="r" t="t"/>
              <a:pathLst>
                <a:path extrusionOk="0" h="919581" w="920484">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grpSp>
      <p:sp>
        <p:nvSpPr>
          <p:cNvPr id="1053" name="Google Shape;1053;p57"/>
          <p:cNvSpPr/>
          <p:nvPr/>
        </p:nvSpPr>
        <p:spPr>
          <a:xfrm>
            <a:off x="2779779" y="4058552"/>
            <a:ext cx="9064863" cy="2557982"/>
          </a:xfrm>
          <a:prstGeom prst="roundRect">
            <a:avLst>
              <a:gd fmla="val 8566" name="adj"/>
            </a:avLst>
          </a:prstGeom>
          <a:solidFill>
            <a:schemeClr val="lt1"/>
          </a:solidFill>
          <a:ln cap="flat" cmpd="sng" w="28575">
            <a:solidFill>
              <a:srgbClr val="62A844"/>
            </a:solidFill>
            <a:prstDash val="dot"/>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54" name="Google Shape;1054;p57"/>
          <p:cNvSpPr/>
          <p:nvPr/>
        </p:nvSpPr>
        <p:spPr>
          <a:xfrm flipH="1">
            <a:off x="3041997" y="3863942"/>
            <a:ext cx="8647316" cy="310084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lt1"/>
                </a:solidFill>
                <a:highlight>
                  <a:srgbClr val="0289AE"/>
                </a:highlight>
                <a:latin typeface="Calibri"/>
                <a:ea typeface="Calibri"/>
                <a:cs typeface="Calibri"/>
                <a:sym typeface="Calibri"/>
              </a:rPr>
              <a:t>  ACTIVIDAD</a:t>
            </a:r>
            <a:r>
              <a:rPr b="1" lang="en-US" sz="2400">
                <a:solidFill>
                  <a:srgbClr val="0289AE"/>
                </a:solidFill>
                <a:highlight>
                  <a:srgbClr val="0289AE"/>
                </a:highlight>
                <a:latin typeface="Calibri"/>
                <a:ea typeface="Calibri"/>
                <a:cs typeface="Calibri"/>
                <a:sym typeface="Calibri"/>
              </a:rPr>
              <a:t>...:</a:t>
            </a:r>
            <a:endParaRPr/>
          </a:p>
          <a:p>
            <a:pPr indent="0" lvl="0" marL="0" marR="0" rtl="0" algn="just">
              <a:spcBef>
                <a:spcPts val="0"/>
              </a:spcBef>
              <a:spcAft>
                <a:spcPts val="0"/>
              </a:spcAft>
              <a:buClr>
                <a:schemeClr val="dk1"/>
              </a:buClr>
              <a:buSzPts val="800"/>
              <a:buFont typeface="Calibri"/>
              <a:buNone/>
            </a:pPr>
            <a:br>
              <a:rPr b="1" lang="en-US" sz="800">
                <a:solidFill>
                  <a:schemeClr val="dk1"/>
                </a:solidFill>
                <a:latin typeface="Calibri"/>
                <a:ea typeface="Calibri"/>
                <a:cs typeface="Calibri"/>
                <a:sym typeface="Calibri"/>
              </a:rPr>
            </a:br>
            <a:r>
              <a:rPr b="1" lang="en-US" sz="2000">
                <a:solidFill>
                  <a:srgbClr val="262626"/>
                </a:solidFill>
                <a:latin typeface="Calibri"/>
                <a:ea typeface="Calibri"/>
                <a:cs typeface="Calibri"/>
                <a:sym typeface="Calibri"/>
              </a:rPr>
              <a:t>Redacte un breve plan de acción de datos Eco Smart con tres elementos:</a:t>
            </a:r>
            <a:endParaRPr/>
          </a:p>
          <a:p>
            <a:pPr indent="0" lvl="0" marL="0" marR="0" rtl="0" algn="just">
              <a:spcBef>
                <a:spcPts val="0"/>
              </a:spcBef>
              <a:spcAft>
                <a:spcPts val="0"/>
              </a:spcAft>
              <a:buClr>
                <a:schemeClr val="dk1"/>
              </a:buClr>
              <a:buSzPts val="800"/>
              <a:buFont typeface="Calibri"/>
              <a:buNone/>
            </a:pPr>
            <a:r>
              <a:t/>
            </a:r>
            <a:endParaRPr b="1" sz="800">
              <a:solidFill>
                <a:srgbClr val="262626"/>
              </a:solidFill>
              <a:latin typeface="Calibri"/>
              <a:ea typeface="Calibri"/>
              <a:cs typeface="Calibri"/>
              <a:sym typeface="Calibri"/>
            </a:endParaRPr>
          </a:p>
          <a:p>
            <a:pPr indent="-342900" lvl="0" marL="342900" marR="0" rtl="0" algn="just">
              <a:spcBef>
                <a:spcPts val="0"/>
              </a:spcBef>
              <a:spcAft>
                <a:spcPts val="0"/>
              </a:spcAft>
              <a:buClr>
                <a:srgbClr val="62A844"/>
              </a:buClr>
              <a:buSzPts val="2000"/>
              <a:buFont typeface="Arial"/>
              <a:buChar char="•"/>
            </a:pPr>
            <a:r>
              <a:rPr lang="en-US" sz="2000">
                <a:solidFill>
                  <a:srgbClr val="262626"/>
                </a:solidFill>
                <a:latin typeface="Calibri"/>
                <a:ea typeface="Calibri"/>
                <a:cs typeface="Calibri"/>
                <a:sym typeface="Calibri"/>
              </a:rPr>
              <a:t>Un KPI principal (por ejemplo, desperdicio de alimentos por comensal, % de costes de personal o % de ocupación y ADR por día de la semana).</a:t>
            </a:r>
            <a:endParaRPr/>
          </a:p>
          <a:p>
            <a:pPr indent="-342900" lvl="0" marL="342900" marR="0" rtl="0" algn="just">
              <a:spcBef>
                <a:spcPts val="0"/>
              </a:spcBef>
              <a:spcAft>
                <a:spcPts val="0"/>
              </a:spcAft>
              <a:buClr>
                <a:srgbClr val="62A844"/>
              </a:buClr>
              <a:buSzPts val="2000"/>
              <a:buFont typeface="Arial"/>
              <a:buChar char="•"/>
            </a:pPr>
            <a:r>
              <a:rPr lang="en-US" sz="2000">
                <a:solidFill>
                  <a:srgbClr val="262626"/>
                </a:solidFill>
                <a:latin typeface="Calibri"/>
                <a:ea typeface="Calibri"/>
                <a:cs typeface="Calibri"/>
                <a:sym typeface="Calibri"/>
              </a:rPr>
              <a:t>Una rutina nueva o mejorada vinculada a este KPI.</a:t>
            </a:r>
            <a:endParaRPr/>
          </a:p>
          <a:p>
            <a:pPr indent="-342900" lvl="0" marL="342900" marR="0" rtl="0" algn="just">
              <a:spcBef>
                <a:spcPts val="0"/>
              </a:spcBef>
              <a:spcAft>
                <a:spcPts val="0"/>
              </a:spcAft>
              <a:buClr>
                <a:srgbClr val="62A844"/>
              </a:buClr>
              <a:buSzPts val="2000"/>
              <a:buFont typeface="Arial"/>
              <a:buChar char="•"/>
            </a:pPr>
            <a:r>
              <a:rPr lang="en-US" sz="2000">
                <a:solidFill>
                  <a:srgbClr val="262626"/>
                </a:solidFill>
                <a:latin typeface="Calibri"/>
                <a:ea typeface="Calibri"/>
                <a:cs typeface="Calibri"/>
                <a:sym typeface="Calibri"/>
              </a:rPr>
              <a:t>Un punto de revisión (por ejemplo, tras 4 semanas) en el que se comprobarán los datos y se decidirá si continuar, ajustar o ampliar la rutina</a:t>
            </a:r>
            <a:r>
              <a:rPr lang="en-US" sz="2000">
                <a:solidFill>
                  <a:schemeClr val="dk1"/>
                </a:solidFill>
                <a:latin typeface="Calibri"/>
                <a:ea typeface="Calibri"/>
                <a:cs typeface="Calibri"/>
                <a:sym typeface="Calibri"/>
              </a:rPr>
              <a:t>.</a:t>
            </a:r>
            <a:endParaRPr/>
          </a:p>
          <a:p>
            <a:pPr indent="-215900" lvl="0" marL="342900" marR="0" rtl="0" algn="l">
              <a:lnSpc>
                <a:spcPct val="104999"/>
              </a:lnSpc>
              <a:spcBef>
                <a:spcPts val="0"/>
              </a:spcBef>
              <a:spcAft>
                <a:spcPts val="0"/>
              </a:spcAft>
              <a:buClr>
                <a:srgbClr val="62A844"/>
              </a:buClr>
              <a:buSzPts val="2000"/>
              <a:buFont typeface="Arial"/>
              <a:buNone/>
            </a:pPr>
            <a:r>
              <a:t/>
            </a:r>
            <a:endParaRPr sz="2000">
              <a:solidFill>
                <a:srgbClr val="262626"/>
              </a:solidFill>
              <a:latin typeface="Calibri"/>
              <a:ea typeface="Calibri"/>
              <a:cs typeface="Calibri"/>
              <a:sym typeface="Calibri"/>
            </a:endParaRPr>
          </a:p>
          <a:p>
            <a:pPr indent="0" lvl="0" marL="0" marR="0" rtl="0" algn="l">
              <a:spcBef>
                <a:spcPts val="0"/>
              </a:spcBef>
              <a:spcAft>
                <a:spcPts val="0"/>
              </a:spcAft>
              <a:buNone/>
            </a:pPr>
            <a:r>
              <a:t/>
            </a:r>
            <a:endParaRPr sz="1800">
              <a:solidFill>
                <a:srgbClr val="262626"/>
              </a:solidFill>
              <a:latin typeface="Calibri"/>
              <a:ea typeface="Calibri"/>
              <a:cs typeface="Calibri"/>
              <a:sym typeface="Calibri"/>
            </a:endParaRPr>
          </a:p>
        </p:txBody>
      </p:sp>
      <p:pic>
        <p:nvPicPr>
          <p:cNvPr id="1055" name="Google Shape;1055;p57"/>
          <p:cNvPicPr preferRelativeResize="0"/>
          <p:nvPr/>
        </p:nvPicPr>
        <p:blipFill>
          <a:blip r:embed="rId3">
            <a:alphaModFix/>
          </a:blip>
          <a:stretch>
            <a:fillRect/>
          </a:stretch>
        </p:blipFill>
        <p:spPr>
          <a:xfrm>
            <a:off x="35200" y="4239750"/>
            <a:ext cx="4782625" cy="2557975"/>
          </a:xfrm>
          <a:prstGeom prst="rect">
            <a:avLst/>
          </a:prstGeom>
          <a:noFill/>
          <a:ln>
            <a:noFill/>
          </a:ln>
        </p:spPr>
      </p:pic>
      <p:sp>
        <p:nvSpPr>
          <p:cNvPr id="1056" name="Google Shape;1056;p57"/>
          <p:cNvSpPr txBox="1"/>
          <p:nvPr/>
        </p:nvSpPr>
        <p:spPr>
          <a:xfrm>
            <a:off x="429110" y="1524917"/>
            <a:ext cx="7731000" cy="2170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262626"/>
              </a:buClr>
              <a:buSzPts val="2200"/>
              <a:buFont typeface="Calibri"/>
              <a:buNone/>
            </a:pPr>
            <a:r>
              <a:rPr lang="en-US" sz="2100">
                <a:solidFill>
                  <a:srgbClr val="262626"/>
                </a:solidFill>
                <a:latin typeface="Calibri"/>
                <a:ea typeface="Calibri"/>
                <a:cs typeface="Calibri"/>
                <a:sym typeface="Calibri"/>
              </a:rPr>
              <a:t>Los informes europeos sobre datos y competencias turísticas destacan el valor de las pequeñas acciones prácticas que se consolidan con el tiempo. </a:t>
            </a:r>
            <a:br>
              <a:rPr lang="en-US" sz="1800">
                <a:solidFill>
                  <a:srgbClr val="262626"/>
                </a:solidFill>
                <a:latin typeface="Calibri"/>
                <a:ea typeface="Calibri"/>
                <a:cs typeface="Calibri"/>
                <a:sym typeface="Calibri"/>
              </a:rPr>
            </a:br>
            <a:br>
              <a:rPr lang="en-US" sz="1800">
                <a:solidFill>
                  <a:srgbClr val="262626"/>
                </a:solidFill>
                <a:latin typeface="Calibri"/>
                <a:ea typeface="Calibri"/>
                <a:cs typeface="Calibri"/>
                <a:sym typeface="Calibri"/>
              </a:rPr>
            </a:br>
            <a:r>
              <a:rPr lang="en-US" sz="1800">
                <a:solidFill>
                  <a:srgbClr val="262626"/>
                </a:solidFill>
                <a:latin typeface="Calibri"/>
                <a:ea typeface="Calibri"/>
                <a:cs typeface="Calibri"/>
                <a:sym typeface="Calibri"/>
              </a:rPr>
              <a:t>En Eco Smart Hospitality, esto podría significar empezar con uno o dos KPI prioritarios y un equipo dispuesto a experimentar. Un plan de acción le ayuda a decidir por dónde empezar, quién participa y cuándo revisarás los progresos.</a:t>
            </a:r>
            <a:endParaRPr/>
          </a:p>
        </p:txBody>
      </p:sp>
      <p:pic>
        <p:nvPicPr>
          <p:cNvPr id="1057" name="Google Shape;1057;p57"/>
          <p:cNvPicPr preferRelativeResize="0"/>
          <p:nvPr/>
        </p:nvPicPr>
        <p:blipFill>
          <a:blip r:embed="rId4">
            <a:alphaModFix/>
          </a:blip>
          <a:stretch>
            <a:fillRect/>
          </a:stretch>
        </p:blipFill>
        <p:spPr>
          <a:xfrm>
            <a:off x="7934255" y="-25025"/>
            <a:ext cx="4257749" cy="3573650"/>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1" name="Shape 1061"/>
        <p:cNvGrpSpPr/>
        <p:nvPr/>
      </p:nvGrpSpPr>
      <p:grpSpPr>
        <a:xfrm>
          <a:off x="0" y="0"/>
          <a:ext cx="0" cy="0"/>
          <a:chOff x="0" y="0"/>
          <a:chExt cx="0" cy="0"/>
        </a:xfrm>
      </p:grpSpPr>
      <p:sp>
        <p:nvSpPr>
          <p:cNvPr id="1062" name="Google Shape;1062;p58"/>
          <p:cNvSpPr txBox="1"/>
          <p:nvPr/>
        </p:nvSpPr>
        <p:spPr>
          <a:xfrm>
            <a:off x="429129" y="1648200"/>
            <a:ext cx="5567700" cy="1115400"/>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rgbClr val="262626"/>
              </a:buClr>
              <a:buSzPts val="3400"/>
              <a:buFont typeface="Arial"/>
              <a:buNone/>
            </a:pPr>
            <a:r>
              <a:rPr b="1" lang="en-US" sz="3400">
                <a:solidFill>
                  <a:srgbClr val="262626"/>
                </a:solidFill>
                <a:latin typeface="Calibri"/>
                <a:ea typeface="Calibri"/>
                <a:cs typeface="Calibri"/>
                <a:sym typeface="Calibri"/>
              </a:rPr>
              <a:t>Resumen de la Unidad 4</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rgbClr val="262626"/>
              </a:solidFill>
              <a:latin typeface="Calibri"/>
              <a:ea typeface="Calibri"/>
              <a:cs typeface="Calibri"/>
              <a:sym typeface="Calibri"/>
            </a:endParaRPr>
          </a:p>
        </p:txBody>
      </p:sp>
      <p:cxnSp>
        <p:nvCxnSpPr>
          <p:cNvPr id="1063" name="Google Shape;1063;p58"/>
          <p:cNvCxnSpPr/>
          <p:nvPr/>
        </p:nvCxnSpPr>
        <p:spPr>
          <a:xfrm>
            <a:off x="0" y="2408299"/>
            <a:ext cx="3913094" cy="0"/>
          </a:xfrm>
          <a:prstGeom prst="straightConnector1">
            <a:avLst/>
          </a:prstGeom>
          <a:noFill/>
          <a:ln cap="flat" cmpd="sng" w="34925">
            <a:solidFill>
              <a:srgbClr val="62A844"/>
            </a:solidFill>
            <a:prstDash val="dot"/>
            <a:miter lim="8000"/>
            <a:headEnd len="sm" w="sm" type="none"/>
            <a:tailEnd len="sm" w="sm" type="none"/>
          </a:ln>
        </p:spPr>
      </p:cxnSp>
      <p:sp>
        <p:nvSpPr>
          <p:cNvPr id="1064" name="Google Shape;1064;p58"/>
          <p:cNvSpPr/>
          <p:nvPr/>
        </p:nvSpPr>
        <p:spPr>
          <a:xfrm flipH="1">
            <a:off x="586924" y="2620603"/>
            <a:ext cx="6392100" cy="3847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289AE"/>
                </a:solidFill>
                <a:latin typeface="Calibri"/>
                <a:ea typeface="Calibri"/>
                <a:cs typeface="Calibri"/>
                <a:sym typeface="Calibri"/>
              </a:rPr>
              <a:t>LO QUE HA APRENDIDO:</a:t>
            </a:r>
            <a:br>
              <a:rPr b="1" lang="en-US" sz="1800">
                <a:solidFill>
                  <a:srgbClr val="262626"/>
                </a:solidFill>
                <a:latin typeface="Calibri"/>
                <a:ea typeface="Calibri"/>
                <a:cs typeface="Calibri"/>
                <a:sym typeface="Calibri"/>
              </a:rPr>
            </a:br>
            <a:endParaRPr sz="800">
              <a:solidFill>
                <a:srgbClr val="262626"/>
              </a:solidFill>
              <a:latin typeface="Calibri"/>
              <a:ea typeface="Calibri"/>
              <a:cs typeface="Calibri"/>
              <a:sym typeface="Calibri"/>
            </a:endParaRPr>
          </a:p>
          <a:p>
            <a:pPr indent="-342900" lvl="0" marL="34290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Definición de la cultura de datos</a:t>
            </a:r>
            <a:r>
              <a:rPr lang="en-US" sz="1800">
                <a:solidFill>
                  <a:srgbClr val="262626"/>
                </a:solidFill>
                <a:latin typeface="Calibri"/>
                <a:ea typeface="Calibri"/>
                <a:cs typeface="Calibri"/>
                <a:sym typeface="Calibri"/>
              </a:rPr>
              <a:t>: comportamientos y rutinas compartidos que integran los datos en el trabajo diario</a:t>
            </a:r>
            <a:endParaRPr/>
          </a:p>
          <a:p>
            <a:pPr indent="-342900" lvl="0" marL="34290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Competencias ecológicas y digitales</a:t>
            </a:r>
            <a:r>
              <a:rPr lang="en-US" sz="1800">
                <a:solidFill>
                  <a:srgbClr val="262626"/>
                </a:solidFill>
                <a:latin typeface="Calibri"/>
                <a:ea typeface="Calibri"/>
                <a:cs typeface="Calibri"/>
                <a:sym typeface="Calibri"/>
              </a:rPr>
              <a:t>: las competencias interrelacionadas necesarias para la doble transición</a:t>
            </a:r>
            <a:endParaRPr/>
          </a:p>
          <a:p>
            <a:pPr indent="-342900" lvl="0" marL="34290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Mapeo de los flujos de datos</a:t>
            </a:r>
            <a:r>
              <a:rPr lang="en-US" sz="1800">
                <a:solidFill>
                  <a:srgbClr val="262626"/>
                </a:solidFill>
                <a:latin typeface="Calibri"/>
                <a:ea typeface="Calibri"/>
                <a:cs typeface="Calibri"/>
                <a:sym typeface="Calibri"/>
              </a:rPr>
              <a:t>: comprender de dónde proceden los datos y quién los utiliza</a:t>
            </a:r>
            <a:endParaRPr/>
          </a:p>
          <a:p>
            <a:pPr indent="-342900" lvl="0" marL="34290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Barreras y facilitadores</a:t>
            </a:r>
            <a:r>
              <a:rPr lang="en-US" sz="1800">
                <a:solidFill>
                  <a:srgbClr val="262626"/>
                </a:solidFill>
                <a:latin typeface="Calibri"/>
                <a:ea typeface="Calibri"/>
                <a:cs typeface="Calibri"/>
                <a:sym typeface="Calibri"/>
              </a:rPr>
              <a:t>: qué impide el uso de los datos y qué contribuye a su crecimiento</a:t>
            </a:r>
            <a:endParaRPr/>
          </a:p>
          <a:p>
            <a:pPr indent="-342900" lvl="0" marL="34290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Rutinas sencillas</a:t>
            </a:r>
            <a:r>
              <a:rPr lang="en-US" sz="1800">
                <a:solidFill>
                  <a:srgbClr val="262626"/>
                </a:solidFill>
                <a:latin typeface="Calibri"/>
                <a:ea typeface="Calibri"/>
                <a:cs typeface="Calibri"/>
                <a:sym typeface="Calibri"/>
              </a:rPr>
              <a:t>: reuniones diarias, revisiones semanales, funciones claras</a:t>
            </a:r>
            <a:endParaRPr/>
          </a:p>
          <a:p>
            <a:pPr indent="-342900" lvl="0" marL="342900" marR="0" rtl="0" algn="l">
              <a:spcBef>
                <a:spcPts val="0"/>
              </a:spcBef>
              <a:spcAft>
                <a:spcPts val="0"/>
              </a:spcAft>
              <a:buClr>
                <a:srgbClr val="62A844"/>
              </a:buClr>
              <a:buSzPts val="1800"/>
              <a:buFont typeface="Arial"/>
              <a:buChar char="•"/>
            </a:pPr>
            <a:r>
              <a:rPr b="1" lang="en-US" sz="1800">
                <a:solidFill>
                  <a:srgbClr val="262626"/>
                </a:solidFill>
                <a:latin typeface="Calibri"/>
                <a:ea typeface="Calibri"/>
                <a:cs typeface="Calibri"/>
                <a:sym typeface="Calibri"/>
              </a:rPr>
              <a:t>Tu plan de acción</a:t>
            </a:r>
            <a:r>
              <a:rPr lang="en-US" sz="1800">
                <a:solidFill>
                  <a:srgbClr val="262626"/>
                </a:solidFill>
                <a:latin typeface="Calibri"/>
                <a:ea typeface="Calibri"/>
                <a:cs typeface="Calibri"/>
                <a:sym typeface="Calibri"/>
              </a:rPr>
              <a:t>: pasos prácticos para reforzar el uso de datos en su lugar de trabajo</a:t>
            </a:r>
            <a:endParaRPr/>
          </a:p>
          <a:p>
            <a:pPr indent="0" lvl="0" marL="0" marR="0" rtl="0" algn="l">
              <a:spcBef>
                <a:spcPts val="0"/>
              </a:spcBef>
              <a:spcAft>
                <a:spcPts val="0"/>
              </a:spcAft>
              <a:buNone/>
            </a:pPr>
            <a:br>
              <a:rPr b="1" lang="en-US" sz="1800">
                <a:solidFill>
                  <a:srgbClr val="262626"/>
                </a:solidFill>
                <a:latin typeface="Calibri"/>
                <a:ea typeface="Calibri"/>
                <a:cs typeface="Calibri"/>
                <a:sym typeface="Calibri"/>
              </a:rPr>
            </a:br>
            <a:endParaRPr sz="1800">
              <a:solidFill>
                <a:srgbClr val="262626"/>
              </a:solidFill>
              <a:latin typeface="Calibri"/>
              <a:ea typeface="Calibri"/>
              <a:cs typeface="Calibri"/>
              <a:sym typeface="Calibri"/>
            </a:endParaRPr>
          </a:p>
        </p:txBody>
      </p:sp>
      <p:sp>
        <p:nvSpPr>
          <p:cNvPr id="1065" name="Google Shape;1065;p58"/>
          <p:cNvSpPr/>
          <p:nvPr/>
        </p:nvSpPr>
        <p:spPr>
          <a:xfrm flipH="1">
            <a:off x="7301876" y="2620603"/>
            <a:ext cx="4007100" cy="2462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rgbClr val="0289AE"/>
                </a:solidFill>
                <a:latin typeface="Calibri"/>
                <a:ea typeface="Calibri"/>
                <a:cs typeface="Calibri"/>
                <a:sym typeface="Calibri"/>
              </a:rPr>
              <a:t>CONEXIÓN ECOSMART:</a:t>
            </a:r>
            <a:endParaRPr/>
          </a:p>
          <a:p>
            <a:pPr indent="0" lvl="0" marL="0" marR="0" rtl="0" algn="l">
              <a:spcBef>
                <a:spcPts val="0"/>
              </a:spcBef>
              <a:spcAft>
                <a:spcPts val="0"/>
              </a:spcAft>
              <a:buNone/>
            </a:pPr>
            <a:br>
              <a:rPr lang="en-US" sz="800">
                <a:solidFill>
                  <a:srgbClr val="262626"/>
                </a:solidFill>
                <a:latin typeface="Calibri"/>
                <a:ea typeface="Calibri"/>
                <a:cs typeface="Calibri"/>
                <a:sym typeface="Calibri"/>
              </a:rPr>
            </a:br>
            <a:r>
              <a:rPr i="1" lang="en-US" sz="1800">
                <a:solidFill>
                  <a:srgbClr val="262626"/>
                </a:solidFill>
                <a:latin typeface="Calibri"/>
                <a:ea typeface="Calibri"/>
                <a:cs typeface="Calibri"/>
                <a:sym typeface="Calibri"/>
              </a:rPr>
              <a:t>Junto con las unidades 1-3, ahora dispone de un </a:t>
            </a:r>
            <a:r>
              <a:rPr b="1" i="1" lang="en-US" sz="1800">
                <a:solidFill>
                  <a:srgbClr val="262626"/>
                </a:solidFill>
                <a:latin typeface="Calibri"/>
                <a:ea typeface="Calibri"/>
                <a:cs typeface="Calibri"/>
                <a:sym typeface="Calibri"/>
              </a:rPr>
              <a:t>itinerario completo</a:t>
            </a:r>
            <a:r>
              <a:rPr i="1" lang="en-US" sz="1800">
                <a:solidFill>
                  <a:srgbClr val="262626"/>
                </a:solidFill>
                <a:latin typeface="Calibri"/>
                <a:ea typeface="Calibri"/>
                <a:cs typeface="Calibri"/>
                <a:sym typeface="Calibri"/>
              </a:rPr>
              <a:t>: comprender los datos y los KPI, trabajar con ellos en hojas de cálculo, aplicarlos a la toma de decisiones e integrarlos en la cultura de su equipo (</a:t>
            </a:r>
            <a:r>
              <a:rPr lang="en-US" sz="1800">
                <a:solidFill>
                  <a:srgbClr val="262626"/>
                </a:solidFill>
                <a:latin typeface="Calibri"/>
                <a:ea typeface="Calibri"/>
                <a:cs typeface="Calibri"/>
                <a:sym typeface="Calibri"/>
              </a:rPr>
              <a:t>UNESCO-UNEVOC, 2024; Revfine, 2025)</a:t>
            </a:r>
            <a:endParaRPr/>
          </a:p>
        </p:txBody>
      </p:sp>
      <p:pic>
        <p:nvPicPr>
          <p:cNvPr id="1066" name="Google Shape;1066;p58"/>
          <p:cNvPicPr preferRelativeResize="0"/>
          <p:nvPr/>
        </p:nvPicPr>
        <p:blipFill>
          <a:blip r:embed="rId3">
            <a:alphaModFix/>
          </a:blip>
          <a:stretch>
            <a:fillRect/>
          </a:stretch>
        </p:blipFill>
        <p:spPr>
          <a:xfrm>
            <a:off x="6906525" y="0"/>
            <a:ext cx="5278976" cy="2973600"/>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1" name="Shape 1071"/>
        <p:cNvGrpSpPr/>
        <p:nvPr/>
      </p:nvGrpSpPr>
      <p:grpSpPr>
        <a:xfrm>
          <a:off x="0" y="0"/>
          <a:ext cx="0" cy="0"/>
          <a:chOff x="0" y="0"/>
          <a:chExt cx="0" cy="0"/>
        </a:xfrm>
      </p:grpSpPr>
      <p:sp>
        <p:nvSpPr>
          <p:cNvPr id="1072" name="Google Shape;1072;p59"/>
          <p:cNvSpPr/>
          <p:nvPr/>
        </p:nvSpPr>
        <p:spPr>
          <a:xfrm rot="10800000">
            <a:off x="0" y="9127"/>
            <a:ext cx="12185500" cy="1527692"/>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Calibri"/>
              <a:ea typeface="Calibri"/>
              <a:cs typeface="Calibri"/>
              <a:sym typeface="Calibri"/>
            </a:endParaRPr>
          </a:p>
        </p:txBody>
      </p:sp>
      <p:pic>
        <p:nvPicPr>
          <p:cNvPr id="1073" name="Google Shape;1073;p59"/>
          <p:cNvPicPr preferRelativeResize="0"/>
          <p:nvPr/>
        </p:nvPicPr>
        <p:blipFill>
          <a:blip r:embed="rId3">
            <a:alphaModFix/>
          </a:blip>
          <a:stretch>
            <a:fillRect/>
          </a:stretch>
        </p:blipFill>
        <p:spPr>
          <a:xfrm>
            <a:off x="7823394" y="10"/>
            <a:ext cx="4362113" cy="2457140"/>
          </a:xfrm>
          <a:prstGeom prst="rect">
            <a:avLst/>
          </a:prstGeom>
          <a:noFill/>
          <a:ln>
            <a:noFill/>
          </a:ln>
        </p:spPr>
      </p:pic>
      <p:sp>
        <p:nvSpPr>
          <p:cNvPr id="1074" name="Google Shape;1074;p59"/>
          <p:cNvSpPr txBox="1"/>
          <p:nvPr/>
        </p:nvSpPr>
        <p:spPr>
          <a:xfrm>
            <a:off x="429115" y="421381"/>
            <a:ext cx="5666885" cy="1115438"/>
          </a:xfrm>
          <a:prstGeom prst="rect">
            <a:avLst/>
          </a:prstGeom>
          <a:noFill/>
          <a:ln>
            <a:noFill/>
          </a:ln>
        </p:spPr>
        <p:txBody>
          <a:bodyPr anchorCtr="0" anchor="t" bIns="45700" lIns="91425" spcFirstLastPara="1" rIns="91425" wrap="square" tIns="45700">
            <a:noAutofit/>
          </a:bodyPr>
          <a:lstStyle/>
          <a:p>
            <a:pPr indent="0" lvl="0" marL="0" marR="0" rtl="0" algn="l">
              <a:lnSpc>
                <a:spcPct val="103529"/>
              </a:lnSpc>
              <a:spcBef>
                <a:spcPts val="0"/>
              </a:spcBef>
              <a:spcAft>
                <a:spcPts val="0"/>
              </a:spcAft>
              <a:buClr>
                <a:schemeClr val="lt1"/>
              </a:buClr>
              <a:buSzPts val="3400"/>
              <a:buFont typeface="Arial"/>
              <a:buNone/>
            </a:pPr>
            <a:r>
              <a:rPr b="1" lang="en-US" sz="3400">
                <a:solidFill>
                  <a:schemeClr val="lt1"/>
                </a:solidFill>
                <a:latin typeface="Calibri"/>
                <a:ea typeface="Calibri"/>
                <a:cs typeface="Calibri"/>
                <a:sym typeface="Calibri"/>
              </a:rPr>
              <a:t>Lecturas recomendadas: Cómo crear una cultura basada en los datos en los hoteles</a:t>
            </a:r>
            <a:endParaRPr/>
          </a:p>
          <a:p>
            <a:pPr indent="0" lvl="0" marL="0" marR="0" rtl="0" algn="l">
              <a:lnSpc>
                <a:spcPct val="103529"/>
              </a:lnSpc>
              <a:spcBef>
                <a:spcPts val="0"/>
              </a:spcBef>
              <a:spcAft>
                <a:spcPts val="0"/>
              </a:spcAft>
              <a:buClr>
                <a:schemeClr val="dk1"/>
              </a:buClr>
              <a:buSzPts val="3400"/>
              <a:buFont typeface="Arial"/>
              <a:buNone/>
            </a:pPr>
            <a:r>
              <a:t/>
            </a:r>
            <a:endParaRPr b="1" sz="3400">
              <a:solidFill>
                <a:schemeClr val="lt1"/>
              </a:solidFill>
              <a:latin typeface="Calibri"/>
              <a:ea typeface="Calibri"/>
              <a:cs typeface="Calibri"/>
              <a:sym typeface="Calibri"/>
            </a:endParaRPr>
          </a:p>
        </p:txBody>
      </p:sp>
      <p:sp>
        <p:nvSpPr>
          <p:cNvPr id="1075" name="Google Shape;1075;p59"/>
          <p:cNvSpPr/>
          <p:nvPr/>
        </p:nvSpPr>
        <p:spPr>
          <a:xfrm flipH="1">
            <a:off x="327475" y="1607511"/>
            <a:ext cx="6160800" cy="4503900"/>
          </a:xfrm>
          <a:prstGeom prst="rect">
            <a:avLst/>
          </a:prstGeom>
          <a:noFill/>
          <a:ln>
            <a:noFill/>
          </a:ln>
        </p:spPr>
        <p:txBody>
          <a:bodyPr anchorCtr="0" anchor="t" bIns="45700" lIns="91425" spcFirstLastPara="1" rIns="91425" wrap="square" tIns="45700">
            <a:spAutoFit/>
          </a:bodyPr>
          <a:lstStyle/>
          <a:p>
            <a:pPr indent="0" lvl="0" marL="0" marR="0" rtl="0" algn="l">
              <a:lnSpc>
                <a:spcPct val="98181"/>
              </a:lnSpc>
              <a:spcBef>
                <a:spcPts val="0"/>
              </a:spcBef>
              <a:spcAft>
                <a:spcPts val="0"/>
              </a:spcAft>
              <a:buNone/>
            </a:pPr>
            <a:r>
              <a:rPr i="1" lang="en-US" sz="2100">
                <a:solidFill>
                  <a:srgbClr val="262626"/>
                </a:solidFill>
                <a:latin typeface="Calibri"/>
                <a:ea typeface="Calibri"/>
                <a:cs typeface="Calibri"/>
                <a:sym typeface="Calibri"/>
              </a:rPr>
              <a:t>Revfine (2025). Creación de una cultura basada en datos en los hoteles: lo que se necesita más allá de una plataforma de BI.</a:t>
            </a:r>
            <a:endParaRPr sz="1300"/>
          </a:p>
          <a:p>
            <a:pPr indent="0" lvl="0" marL="0" marR="0" rtl="0" algn="l">
              <a:lnSpc>
                <a:spcPct val="108888"/>
              </a:lnSpc>
              <a:spcBef>
                <a:spcPts val="0"/>
              </a:spcBef>
              <a:spcAft>
                <a:spcPts val="0"/>
              </a:spcAft>
              <a:buNone/>
            </a:pPr>
            <a:r>
              <a:t/>
            </a:r>
            <a:endParaRPr sz="800">
              <a:solidFill>
                <a:srgbClr val="262626"/>
              </a:solidFill>
              <a:latin typeface="Calibri"/>
              <a:ea typeface="Calibri"/>
              <a:cs typeface="Calibri"/>
              <a:sym typeface="Calibri"/>
            </a:endParaRPr>
          </a:p>
          <a:p>
            <a:pPr indent="0" lvl="0" marL="0" marR="0" rtl="0" algn="l">
              <a:lnSpc>
                <a:spcPct val="108888"/>
              </a:lnSpc>
              <a:spcBef>
                <a:spcPts val="0"/>
              </a:spcBef>
              <a:spcAft>
                <a:spcPts val="0"/>
              </a:spcAft>
              <a:buNone/>
            </a:pPr>
            <a:r>
              <a:rPr lang="en-US" sz="1700">
                <a:solidFill>
                  <a:srgbClr val="262626"/>
                </a:solidFill>
                <a:latin typeface="Calibri"/>
                <a:ea typeface="Calibri"/>
                <a:cs typeface="Calibri"/>
                <a:sym typeface="Calibri"/>
              </a:rPr>
              <a:t>Este artículo analiza por qué muchos hoteles siguen teniendo dificultades para tomar decisiones basadas en datos incluso después de haber invertido en herramientas de inteligencia empresarial. Explica cómo el comportamiento del liderazgo, la colaboración interfuncional y unos KPI sencillos y compartidos pueden ayudar a convertir los datos en acciones, y ofrece pasos prácticos para desarrollar una cultura de datos más sólida en los equipos de ingresos, operaciones y marketing.</a:t>
            </a:r>
            <a:endParaRPr sz="1300"/>
          </a:p>
          <a:p>
            <a:pPr indent="0" lvl="0" marL="0" marR="0" rtl="0" algn="l">
              <a:lnSpc>
                <a:spcPct val="108888"/>
              </a:lnSpc>
              <a:spcBef>
                <a:spcPts val="0"/>
              </a:spcBef>
              <a:spcAft>
                <a:spcPts val="0"/>
              </a:spcAft>
              <a:buNone/>
            </a:pPr>
            <a:r>
              <a:t/>
            </a:r>
            <a:endParaRPr sz="800">
              <a:solidFill>
                <a:srgbClr val="262626"/>
              </a:solidFill>
              <a:latin typeface="Calibri"/>
              <a:ea typeface="Calibri"/>
              <a:cs typeface="Calibri"/>
              <a:sym typeface="Calibri"/>
            </a:endParaRPr>
          </a:p>
          <a:p>
            <a:pPr indent="0" lvl="0" marL="0" marR="0" rtl="0" algn="l">
              <a:lnSpc>
                <a:spcPct val="108888"/>
              </a:lnSpc>
              <a:spcBef>
                <a:spcPts val="0"/>
              </a:spcBef>
              <a:spcAft>
                <a:spcPts val="0"/>
              </a:spcAft>
              <a:buNone/>
            </a:pPr>
            <a:r>
              <a:rPr lang="en-US" sz="1700">
                <a:solidFill>
                  <a:srgbClr val="262626"/>
                </a:solidFill>
                <a:latin typeface="Calibri"/>
                <a:ea typeface="Calibri"/>
                <a:cs typeface="Calibri"/>
                <a:sym typeface="Calibri"/>
              </a:rPr>
              <a:t>Tarea de lectura: Mientras lees, toma nota de una idea que podrías aplicar directamente en tu lugar de trabajo (por ejemplo, una reunión periódica sobre KPI, un panel de control compartido o un responsable más claro para determinados informes) y prepárate para compartir cómo esto respalda tu plan de acción de la Unidad 4.</a:t>
            </a:r>
            <a:endParaRPr sz="1300"/>
          </a:p>
          <a:p>
            <a:pPr indent="0" lvl="0" marL="0" marR="0" rtl="0" algn="l">
              <a:lnSpc>
                <a:spcPct val="108888"/>
              </a:lnSpc>
              <a:spcBef>
                <a:spcPts val="0"/>
              </a:spcBef>
              <a:spcAft>
                <a:spcPts val="0"/>
              </a:spcAft>
              <a:buNone/>
            </a:pPr>
            <a:r>
              <a:t/>
            </a:r>
            <a:endParaRPr sz="1700">
              <a:solidFill>
                <a:srgbClr val="262626"/>
              </a:solidFill>
              <a:latin typeface="Calibri"/>
              <a:ea typeface="Calibri"/>
              <a:cs typeface="Calibri"/>
              <a:sym typeface="Calibri"/>
            </a:endParaRPr>
          </a:p>
        </p:txBody>
      </p:sp>
      <p:pic>
        <p:nvPicPr>
          <p:cNvPr id="1076" name="Google Shape;1076;p59"/>
          <p:cNvPicPr preferRelativeResize="0"/>
          <p:nvPr/>
        </p:nvPicPr>
        <p:blipFill rotWithShape="1">
          <a:blip r:embed="rId4">
            <a:alphaModFix/>
          </a:blip>
          <a:srcRect b="16922" l="-761" r="29196" t="12298"/>
          <a:stretch/>
        </p:blipFill>
        <p:spPr>
          <a:xfrm>
            <a:off x="5834250" y="876353"/>
            <a:ext cx="6347083" cy="4885527"/>
          </a:xfrm>
          <a:prstGeom prst="rect">
            <a:avLst/>
          </a:prstGeom>
          <a:noFill/>
          <a:ln>
            <a:noFill/>
          </a:ln>
        </p:spPr>
      </p:pic>
      <p:pic>
        <p:nvPicPr>
          <p:cNvPr id="1077" name="Google Shape;1077;p59">
            <a:hlinkClick r:id="rId5"/>
          </p:cNvPr>
          <p:cNvPicPr preferRelativeResize="0"/>
          <p:nvPr/>
        </p:nvPicPr>
        <p:blipFill rotWithShape="1">
          <a:blip r:embed="rId6">
            <a:alphaModFix/>
          </a:blip>
          <a:srcRect b="3793" l="0" r="0" t="3793"/>
          <a:stretch/>
        </p:blipFill>
        <p:spPr>
          <a:xfrm>
            <a:off x="7366000" y="1252514"/>
            <a:ext cx="4815333" cy="3913188"/>
          </a:xfrm>
          <a:prstGeom prst="rect">
            <a:avLst/>
          </a:prstGeom>
          <a:solidFill>
            <a:srgbClr val="D8D8D8"/>
          </a:solidFill>
          <a:ln>
            <a:noFill/>
          </a:ln>
        </p:spPr>
      </p:pic>
      <p:grpSp>
        <p:nvGrpSpPr>
          <p:cNvPr id="1078" name="Google Shape;1078;p59"/>
          <p:cNvGrpSpPr/>
          <p:nvPr/>
        </p:nvGrpSpPr>
        <p:grpSpPr>
          <a:xfrm rot="-454298">
            <a:off x="7441863" y="5058570"/>
            <a:ext cx="1456200" cy="1406604"/>
            <a:chOff x="7777737" y="4274827"/>
            <a:chExt cx="1456200" cy="1406604"/>
          </a:xfrm>
        </p:grpSpPr>
        <p:sp>
          <p:nvSpPr>
            <p:cNvPr id="1079" name="Google Shape;1079;p59"/>
            <p:cNvSpPr/>
            <p:nvPr/>
          </p:nvSpPr>
          <p:spPr>
            <a:xfrm>
              <a:off x="7777737" y="4274827"/>
              <a:ext cx="1406604" cy="1406604"/>
            </a:xfrm>
            <a:prstGeom prst="ellipse">
              <a:avLst/>
            </a:prstGeom>
            <a:solidFill>
              <a:srgbClr val="0289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80" name="Google Shape;1080;p59"/>
            <p:cNvSpPr txBox="1"/>
            <p:nvPr/>
          </p:nvSpPr>
          <p:spPr>
            <a:xfrm>
              <a:off x="7777737" y="4652326"/>
              <a:ext cx="1456200" cy="731100"/>
            </a:xfrm>
            <a:prstGeom prst="rect">
              <a:avLst/>
            </a:prstGeom>
            <a:noFill/>
            <a:ln>
              <a:noFill/>
            </a:ln>
          </p:spPr>
          <p:txBody>
            <a:bodyPr anchorCtr="0" anchor="t" bIns="45700" lIns="91425" spcFirstLastPara="1" rIns="91425" wrap="square" tIns="45700">
              <a:spAutoFit/>
            </a:bodyPr>
            <a:lstStyle/>
            <a:p>
              <a:pPr indent="0" lvl="0" marL="0" marR="0" rtl="0" algn="ctr">
                <a:lnSpc>
                  <a:spcPct val="107500"/>
                </a:lnSpc>
                <a:spcBef>
                  <a:spcPts val="0"/>
                </a:spcBef>
                <a:spcAft>
                  <a:spcPts val="0"/>
                </a:spcAft>
                <a:buNone/>
              </a:pPr>
              <a:r>
                <a:rPr b="1" lang="en-US" sz="2000">
                  <a:solidFill>
                    <a:schemeClr val="lt1"/>
                  </a:solidFill>
                  <a:latin typeface="Calibri"/>
                  <a:ea typeface="Calibri"/>
                  <a:cs typeface="Calibri"/>
                  <a:sym typeface="Calibri"/>
                </a:rPr>
                <a:t>HAGA CLIC PARA </a:t>
              </a:r>
              <a:r>
                <a:rPr b="1" lang="en-US" sz="2000">
                  <a:solidFill>
                    <a:schemeClr val="lt1"/>
                  </a:solidFill>
                  <a:uFill>
                    <a:noFill/>
                  </a:uFill>
                  <a:latin typeface="Calibri"/>
                  <a:ea typeface="Calibri"/>
                  <a:cs typeface="Calibri"/>
                  <a:sym typeface="Calibri"/>
                  <a:hlinkClick r:id="rId7">
                    <a:extLst>
                      <a:ext uri="{A12FA001-AC4F-418D-AE19-62706E023703}">
                        <ahyp:hlinkClr val="tx"/>
                      </a:ext>
                    </a:extLst>
                  </a:hlinkClick>
                </a:rPr>
                <a:t>VER</a:t>
              </a:r>
              <a:endParaRPr b="1" sz="2000">
                <a:solidFill>
                  <a:schemeClr val="lt1"/>
                </a:solidFill>
                <a:latin typeface="Calibri"/>
                <a:ea typeface="Calibri"/>
                <a:cs typeface="Calibri"/>
                <a:sym typeface="Calibri"/>
              </a:endParaRPr>
            </a:p>
          </p:txBody>
        </p:sp>
      </p:gr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5" name="Shape 1085"/>
        <p:cNvGrpSpPr/>
        <p:nvPr/>
      </p:nvGrpSpPr>
      <p:grpSpPr>
        <a:xfrm>
          <a:off x="0" y="0"/>
          <a:ext cx="0" cy="0"/>
          <a:chOff x="0" y="0"/>
          <a:chExt cx="0" cy="0"/>
        </a:xfrm>
      </p:grpSpPr>
      <p:sp>
        <p:nvSpPr>
          <p:cNvPr id="1086" name="Google Shape;1086;p60"/>
          <p:cNvSpPr/>
          <p:nvPr/>
        </p:nvSpPr>
        <p:spPr>
          <a:xfrm>
            <a:off x="525394" y="2543046"/>
            <a:ext cx="5040000" cy="1476000"/>
          </a:xfrm>
          <a:prstGeom prst="rect">
            <a:avLst/>
          </a:prstGeom>
          <a:solidFill>
            <a:srgbClr val="FFFFFF"/>
          </a:solidFill>
          <a:ln cap="flat" cmpd="sng" w="9525">
            <a:solidFill>
              <a:srgbClr val="CED9C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87" name="Google Shape;1087;p60"/>
          <p:cNvSpPr/>
          <p:nvPr/>
        </p:nvSpPr>
        <p:spPr>
          <a:xfrm>
            <a:off x="525394" y="2543045"/>
            <a:ext cx="144000" cy="1476000"/>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88" name="Google Shape;1088;p60"/>
          <p:cNvSpPr txBox="1"/>
          <p:nvPr/>
        </p:nvSpPr>
        <p:spPr>
          <a:xfrm>
            <a:off x="813394" y="2651046"/>
            <a:ext cx="4980000" cy="246221"/>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00">
                <a:solidFill>
                  <a:srgbClr val="0289AE"/>
                </a:solidFill>
                <a:latin typeface="Calibri"/>
                <a:ea typeface="Calibri"/>
                <a:cs typeface="Calibri"/>
                <a:sym typeface="Calibri"/>
              </a:rPr>
              <a:t>Coco Hotel – </a:t>
            </a:r>
            <a:r>
              <a:rPr i="1" lang="en-US" sz="1600">
                <a:solidFill>
                  <a:srgbClr val="262626"/>
                </a:solidFill>
                <a:latin typeface="Calibri"/>
                <a:ea typeface="Calibri"/>
                <a:cs typeface="Calibri"/>
                <a:sym typeface="Calibri"/>
              </a:rPr>
              <a:t>Dinamarca </a:t>
            </a:r>
            <a:endParaRPr/>
          </a:p>
        </p:txBody>
      </p:sp>
      <p:sp>
        <p:nvSpPr>
          <p:cNvPr id="1089" name="Google Shape;1089;p60"/>
          <p:cNvSpPr txBox="1"/>
          <p:nvPr/>
        </p:nvSpPr>
        <p:spPr>
          <a:xfrm>
            <a:off x="813394" y="3007391"/>
            <a:ext cx="4596000" cy="359073"/>
          </a:xfrm>
          <a:prstGeom prst="rect">
            <a:avLst/>
          </a:prstGeom>
          <a:noFill/>
          <a:ln>
            <a:noFill/>
          </a:ln>
        </p:spPr>
        <p:txBody>
          <a:bodyPr anchorCtr="0" anchor="t" bIns="0" lIns="0" spcFirstLastPara="1" rIns="0" wrap="square" tIns="0">
            <a:spAutoFit/>
          </a:bodyPr>
          <a:lstStyle/>
          <a:p>
            <a:pPr indent="0" lvl="0" marL="0" marR="0" rtl="0" algn="l">
              <a:lnSpc>
                <a:spcPct val="110769"/>
              </a:lnSpc>
              <a:spcBef>
                <a:spcPts val="0"/>
              </a:spcBef>
              <a:spcAft>
                <a:spcPts val="0"/>
              </a:spcAft>
              <a:buNone/>
            </a:pPr>
            <a:r>
              <a:rPr lang="en-US" sz="1300">
                <a:solidFill>
                  <a:srgbClr val="262626"/>
                </a:solidFill>
                <a:latin typeface="Calibri"/>
                <a:ea typeface="Calibri"/>
                <a:cs typeface="Calibri"/>
                <a:sym typeface="Calibri"/>
              </a:rPr>
              <a:t>Utilización de datos operativos, de huéspedes y de sostenibilidad para mejorar la toma de decisiones, el seguimiento del rendimiento y la inteligencia empresarial.</a:t>
            </a:r>
            <a:endParaRPr b="0" i="0" sz="1300">
              <a:solidFill>
                <a:srgbClr val="262626"/>
              </a:solidFill>
              <a:latin typeface="Calibri"/>
              <a:ea typeface="Calibri"/>
              <a:cs typeface="Calibri"/>
              <a:sym typeface="Calibri"/>
            </a:endParaRPr>
          </a:p>
        </p:txBody>
      </p:sp>
      <p:sp>
        <p:nvSpPr>
          <p:cNvPr id="1090" name="Google Shape;1090;p60"/>
          <p:cNvSpPr/>
          <p:nvPr/>
        </p:nvSpPr>
        <p:spPr>
          <a:xfrm>
            <a:off x="813400" y="3682350"/>
            <a:ext cx="4596000" cy="270000"/>
          </a:xfrm>
          <a:prstGeom prst="rect">
            <a:avLst/>
          </a:prstGeom>
          <a:solidFill>
            <a:srgbClr val="62A844">
              <a:alpha val="36862"/>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91" name="Google Shape;1091;p60"/>
          <p:cNvSpPr/>
          <p:nvPr/>
        </p:nvSpPr>
        <p:spPr>
          <a:xfrm>
            <a:off x="6280697" y="2543046"/>
            <a:ext cx="5040000" cy="1476000"/>
          </a:xfrm>
          <a:prstGeom prst="rect">
            <a:avLst/>
          </a:prstGeom>
          <a:solidFill>
            <a:srgbClr val="FFFFFF"/>
          </a:solidFill>
          <a:ln cap="flat" cmpd="sng" w="9525">
            <a:solidFill>
              <a:srgbClr val="CED9C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92" name="Google Shape;1092;p60"/>
          <p:cNvSpPr/>
          <p:nvPr/>
        </p:nvSpPr>
        <p:spPr>
          <a:xfrm>
            <a:off x="6280697" y="2543045"/>
            <a:ext cx="144000" cy="1476000"/>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93" name="Google Shape;1093;p60"/>
          <p:cNvSpPr txBox="1"/>
          <p:nvPr/>
        </p:nvSpPr>
        <p:spPr>
          <a:xfrm>
            <a:off x="6568697" y="2651046"/>
            <a:ext cx="4980000" cy="492443"/>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600">
                <a:solidFill>
                  <a:srgbClr val="0289AE"/>
                </a:solidFill>
                <a:latin typeface="Calibri"/>
                <a:ea typeface="Calibri"/>
                <a:cs typeface="Calibri"/>
                <a:sym typeface="Calibri"/>
              </a:rPr>
              <a:t>Hotel Luise – </a:t>
            </a:r>
            <a:r>
              <a:rPr i="1" lang="en-US" sz="1600">
                <a:solidFill>
                  <a:srgbClr val="262626"/>
                </a:solidFill>
                <a:latin typeface="Calibri"/>
                <a:ea typeface="Calibri"/>
                <a:cs typeface="Calibri"/>
                <a:sym typeface="Calibri"/>
              </a:rPr>
              <a:t>Alemania</a:t>
            </a:r>
            <a:endParaRPr/>
          </a:p>
          <a:p>
            <a:pPr indent="0" lvl="0" marL="0" marR="0" rtl="0" algn="l">
              <a:spcBef>
                <a:spcPts val="0"/>
              </a:spcBef>
              <a:spcAft>
                <a:spcPts val="0"/>
              </a:spcAft>
              <a:buNone/>
            </a:pPr>
            <a:r>
              <a:t/>
            </a:r>
            <a:endParaRPr b="1" i="0" sz="1600">
              <a:solidFill>
                <a:srgbClr val="0289AE"/>
              </a:solidFill>
              <a:latin typeface="Calibri"/>
              <a:ea typeface="Calibri"/>
              <a:cs typeface="Calibri"/>
              <a:sym typeface="Calibri"/>
            </a:endParaRPr>
          </a:p>
        </p:txBody>
      </p:sp>
      <p:sp>
        <p:nvSpPr>
          <p:cNvPr id="1094" name="Google Shape;1094;p60"/>
          <p:cNvSpPr txBox="1"/>
          <p:nvPr/>
        </p:nvSpPr>
        <p:spPr>
          <a:xfrm>
            <a:off x="6568697" y="3007391"/>
            <a:ext cx="4236960" cy="359073"/>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n-US" sz="1200">
                <a:solidFill>
                  <a:srgbClr val="262626"/>
                </a:solidFill>
                <a:latin typeface="Calibri"/>
                <a:ea typeface="Calibri"/>
                <a:cs typeface="Calibri"/>
                <a:sym typeface="Calibri"/>
              </a:rPr>
              <a:t>Transformación de los datos sobre energía, agua y residuos en indicadores clave de rendimiento (KPI) significativos que respaldan la mejora continua y la evaluación comparativa.</a:t>
            </a:r>
            <a:endParaRPr b="0" i="0" sz="1200">
              <a:solidFill>
                <a:srgbClr val="262626"/>
              </a:solidFill>
              <a:latin typeface="Calibri"/>
              <a:ea typeface="Calibri"/>
              <a:cs typeface="Calibri"/>
              <a:sym typeface="Calibri"/>
            </a:endParaRPr>
          </a:p>
        </p:txBody>
      </p:sp>
      <p:sp>
        <p:nvSpPr>
          <p:cNvPr id="1095" name="Google Shape;1095;p60"/>
          <p:cNvSpPr/>
          <p:nvPr/>
        </p:nvSpPr>
        <p:spPr>
          <a:xfrm>
            <a:off x="6568700" y="3667425"/>
            <a:ext cx="4617900" cy="270000"/>
          </a:xfrm>
          <a:prstGeom prst="rect">
            <a:avLst/>
          </a:prstGeom>
          <a:solidFill>
            <a:srgbClr val="62A844">
              <a:alpha val="36862"/>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96" name="Google Shape;1096;p60"/>
          <p:cNvSpPr/>
          <p:nvPr/>
        </p:nvSpPr>
        <p:spPr>
          <a:xfrm rot="10800000">
            <a:off x="0" y="-2629"/>
            <a:ext cx="12185500" cy="1291490"/>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a:solidFill>
                <a:schemeClr val="lt1"/>
              </a:solidFill>
              <a:latin typeface="Calibri"/>
              <a:ea typeface="Calibri"/>
              <a:cs typeface="Calibri"/>
              <a:sym typeface="Calibri"/>
            </a:endParaRPr>
          </a:p>
        </p:txBody>
      </p:sp>
      <p:sp>
        <p:nvSpPr>
          <p:cNvPr id="1097" name="Google Shape;1097;p60"/>
          <p:cNvSpPr txBox="1"/>
          <p:nvPr/>
        </p:nvSpPr>
        <p:spPr>
          <a:xfrm>
            <a:off x="579275" y="666100"/>
            <a:ext cx="10093200" cy="9882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3600"/>
              <a:buFont typeface="Arial"/>
              <a:buNone/>
            </a:pPr>
            <a:r>
              <a:rPr b="1" lang="en-US" sz="3600">
                <a:solidFill>
                  <a:schemeClr val="lt1"/>
                </a:solidFill>
                <a:latin typeface="Calibri"/>
                <a:ea typeface="Calibri"/>
                <a:cs typeface="Calibri"/>
                <a:sym typeface="Calibri"/>
              </a:rPr>
              <a:t>Descargar los casos prácticos completos</a:t>
            </a:r>
            <a:endParaRPr/>
          </a:p>
        </p:txBody>
      </p:sp>
      <p:sp>
        <p:nvSpPr>
          <p:cNvPr id="1098" name="Google Shape;1098;p60"/>
          <p:cNvSpPr txBox="1"/>
          <p:nvPr/>
        </p:nvSpPr>
        <p:spPr>
          <a:xfrm>
            <a:off x="720000" y="432661"/>
            <a:ext cx="7920000" cy="215444"/>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400">
                <a:solidFill>
                  <a:schemeClr val="lt1"/>
                </a:solidFill>
                <a:latin typeface="Calibri"/>
                <a:ea typeface="Calibri"/>
                <a:cs typeface="Calibri"/>
                <a:sym typeface="Calibri"/>
              </a:rPr>
              <a:t>C2 M2 · Paquete de casos prácticos</a:t>
            </a:r>
            <a:endParaRPr/>
          </a:p>
        </p:txBody>
      </p:sp>
      <p:sp>
        <p:nvSpPr>
          <p:cNvPr id="1099" name="Google Shape;1099;p60"/>
          <p:cNvSpPr txBox="1"/>
          <p:nvPr/>
        </p:nvSpPr>
        <p:spPr>
          <a:xfrm>
            <a:off x="888846" y="3711827"/>
            <a:ext cx="4692000" cy="4002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300">
                <a:solidFill>
                  <a:srgbClr val="262626"/>
                </a:solidFill>
                <a:latin typeface="Calibri"/>
                <a:ea typeface="Calibri"/>
                <a:cs typeface="Calibri"/>
                <a:sym typeface="Calibri"/>
              </a:rPr>
              <a:t>Descargar el caso práctico completo  ·  {{CASE_URL_COCOHOTEL}}</a:t>
            </a:r>
            <a:endParaRPr/>
          </a:p>
          <a:p>
            <a:pPr indent="0" lvl="0" marL="0" marR="0" rtl="0" algn="l">
              <a:spcBef>
                <a:spcPts val="0"/>
              </a:spcBef>
              <a:spcAft>
                <a:spcPts val="0"/>
              </a:spcAft>
              <a:buNone/>
            </a:pPr>
            <a:r>
              <a:t/>
            </a:r>
            <a:endParaRPr b="1" sz="1300">
              <a:solidFill>
                <a:srgbClr val="262626"/>
              </a:solidFill>
              <a:latin typeface="Calibri"/>
              <a:ea typeface="Calibri"/>
              <a:cs typeface="Calibri"/>
              <a:sym typeface="Calibri"/>
            </a:endParaRPr>
          </a:p>
        </p:txBody>
      </p:sp>
      <p:sp>
        <p:nvSpPr>
          <p:cNvPr id="1100" name="Google Shape;1100;p60"/>
          <p:cNvSpPr txBox="1"/>
          <p:nvPr/>
        </p:nvSpPr>
        <p:spPr>
          <a:xfrm>
            <a:off x="6650857" y="3695860"/>
            <a:ext cx="4692000" cy="4002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300">
                <a:solidFill>
                  <a:srgbClr val="262626"/>
                </a:solidFill>
                <a:latin typeface="Calibri"/>
                <a:ea typeface="Calibri"/>
                <a:cs typeface="Calibri"/>
                <a:sym typeface="Calibri"/>
              </a:rPr>
              <a:t>Descargar el caso práctico completo  ·  {{CASE_URL_HOTELLUISE}}</a:t>
            </a:r>
            <a:endParaRPr/>
          </a:p>
          <a:p>
            <a:pPr indent="0" lvl="0" marL="0" marR="0" rtl="0" algn="l">
              <a:spcBef>
                <a:spcPts val="0"/>
              </a:spcBef>
              <a:spcAft>
                <a:spcPts val="0"/>
              </a:spcAft>
              <a:buNone/>
            </a:pPr>
            <a:r>
              <a:t/>
            </a:r>
            <a:endParaRPr b="1" sz="1300">
              <a:solidFill>
                <a:srgbClr val="262626"/>
              </a:solidFill>
              <a:latin typeface="Calibri"/>
              <a:ea typeface="Calibri"/>
              <a:cs typeface="Calibri"/>
              <a:sym typeface="Calibri"/>
            </a:endParaRPr>
          </a:p>
        </p:txBody>
      </p:sp>
      <p:sp>
        <p:nvSpPr>
          <p:cNvPr id="1101" name="Google Shape;1101;p60"/>
          <p:cNvSpPr txBox="1"/>
          <p:nvPr/>
        </p:nvSpPr>
        <p:spPr>
          <a:xfrm>
            <a:off x="576000" y="1761910"/>
            <a:ext cx="11302594" cy="553998"/>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0" i="1" lang="en-US" sz="1800">
                <a:solidFill>
                  <a:srgbClr val="262626"/>
                </a:solidFill>
                <a:latin typeface="Calibri"/>
                <a:ea typeface="Calibri"/>
                <a:cs typeface="Calibri"/>
                <a:sym typeface="Calibri"/>
              </a:rPr>
              <a:t>Todas las empresas que aparecen en este módulo cuentan con un caso práctico completo. Utilice los enlaces siguientes para abrir cada uno de ellos.</a:t>
            </a:r>
            <a:endParaRPr/>
          </a:p>
          <a:p>
            <a:pPr indent="0" lvl="0" marL="0" marR="0" rtl="0" algn="l">
              <a:spcBef>
                <a:spcPts val="0"/>
              </a:spcBef>
              <a:spcAft>
                <a:spcPts val="0"/>
              </a:spcAft>
              <a:buNone/>
            </a:pPr>
            <a:r>
              <a:t/>
            </a:r>
            <a:endParaRPr b="0" i="1" sz="1800">
              <a:solidFill>
                <a:srgbClr val="262626"/>
              </a:solidFill>
              <a:latin typeface="Calibri"/>
              <a:ea typeface="Calibri"/>
              <a:cs typeface="Calibri"/>
              <a:sym typeface="Calibri"/>
            </a:endParaRPr>
          </a:p>
        </p:txBody>
      </p:sp>
      <p:sp>
        <p:nvSpPr>
          <p:cNvPr id="1102" name="Google Shape;1102;p60"/>
          <p:cNvSpPr/>
          <p:nvPr/>
        </p:nvSpPr>
        <p:spPr>
          <a:xfrm>
            <a:off x="525394" y="4193439"/>
            <a:ext cx="5040000" cy="1476000"/>
          </a:xfrm>
          <a:prstGeom prst="rect">
            <a:avLst/>
          </a:prstGeom>
          <a:solidFill>
            <a:srgbClr val="FFFFFF"/>
          </a:solidFill>
          <a:ln cap="flat" cmpd="sng" w="9525">
            <a:solidFill>
              <a:srgbClr val="CED9C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03" name="Google Shape;1103;p60"/>
          <p:cNvSpPr/>
          <p:nvPr/>
        </p:nvSpPr>
        <p:spPr>
          <a:xfrm>
            <a:off x="525394" y="4193438"/>
            <a:ext cx="144000" cy="1476000"/>
          </a:xfrm>
          <a:prstGeom prst="rect">
            <a:avLst/>
          </a:prstGeom>
          <a:solidFill>
            <a:srgbClr val="62A84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04" name="Google Shape;1104;p60"/>
          <p:cNvSpPr txBox="1"/>
          <p:nvPr/>
        </p:nvSpPr>
        <p:spPr>
          <a:xfrm>
            <a:off x="813394" y="4301439"/>
            <a:ext cx="4980000" cy="492443"/>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i="0" lang="en-US" sz="1600">
                <a:solidFill>
                  <a:srgbClr val="0289AE"/>
                </a:solidFill>
                <a:latin typeface="Calibri"/>
                <a:ea typeface="Calibri"/>
                <a:cs typeface="Calibri"/>
                <a:sym typeface="Calibri"/>
              </a:rPr>
              <a:t>Sham Hanifa Group – </a:t>
            </a:r>
            <a:r>
              <a:rPr i="1" lang="en-US" sz="1600">
                <a:solidFill>
                  <a:srgbClr val="262626"/>
                </a:solidFill>
                <a:latin typeface="Calibri"/>
                <a:ea typeface="Calibri"/>
                <a:cs typeface="Calibri"/>
                <a:sym typeface="Calibri"/>
              </a:rPr>
              <a:t> Irlanda</a:t>
            </a:r>
            <a:endParaRPr/>
          </a:p>
          <a:p>
            <a:pPr indent="0" lvl="0" marL="0" marR="0" rtl="0" algn="l">
              <a:spcBef>
                <a:spcPts val="0"/>
              </a:spcBef>
              <a:spcAft>
                <a:spcPts val="0"/>
              </a:spcAft>
              <a:buNone/>
            </a:pPr>
            <a:r>
              <a:t/>
            </a:r>
            <a:endParaRPr b="1" i="0" sz="1600">
              <a:solidFill>
                <a:srgbClr val="0289AE"/>
              </a:solidFill>
              <a:latin typeface="Calibri"/>
              <a:ea typeface="Calibri"/>
              <a:cs typeface="Calibri"/>
              <a:sym typeface="Calibri"/>
            </a:endParaRPr>
          </a:p>
        </p:txBody>
      </p:sp>
      <p:sp>
        <p:nvSpPr>
          <p:cNvPr id="1105" name="Google Shape;1105;p60"/>
          <p:cNvSpPr txBox="1"/>
          <p:nvPr/>
        </p:nvSpPr>
        <p:spPr>
          <a:xfrm>
            <a:off x="813394" y="4657784"/>
            <a:ext cx="4596000" cy="359073"/>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None/>
            </a:pPr>
            <a:r>
              <a:rPr lang="en-US" sz="1200">
                <a:solidFill>
                  <a:srgbClr val="262626"/>
                </a:solidFill>
                <a:latin typeface="Calibri"/>
                <a:ea typeface="Calibri"/>
                <a:cs typeface="Calibri"/>
                <a:sym typeface="Calibri"/>
              </a:rPr>
              <a:t>Uso de datos de ventas, reservas y operaciones para respaldar las previsiones, reducir el desperdicio y mejorar las decisiones de gestión diarias.</a:t>
            </a:r>
            <a:endParaRPr b="0" i="0" sz="1200">
              <a:solidFill>
                <a:srgbClr val="262626"/>
              </a:solidFill>
              <a:latin typeface="Calibri"/>
              <a:ea typeface="Calibri"/>
              <a:cs typeface="Calibri"/>
              <a:sym typeface="Calibri"/>
            </a:endParaRPr>
          </a:p>
        </p:txBody>
      </p:sp>
      <p:sp>
        <p:nvSpPr>
          <p:cNvPr id="1106" name="Google Shape;1106;p60"/>
          <p:cNvSpPr/>
          <p:nvPr/>
        </p:nvSpPr>
        <p:spPr>
          <a:xfrm>
            <a:off x="813401" y="5341050"/>
            <a:ext cx="4713000" cy="270000"/>
          </a:xfrm>
          <a:prstGeom prst="rect">
            <a:avLst/>
          </a:prstGeom>
          <a:solidFill>
            <a:srgbClr val="62A844">
              <a:alpha val="36862"/>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07" name="Google Shape;1107;p60"/>
          <p:cNvSpPr txBox="1"/>
          <p:nvPr/>
        </p:nvSpPr>
        <p:spPr>
          <a:xfrm>
            <a:off x="895554" y="5369484"/>
            <a:ext cx="4692000" cy="200100"/>
          </a:xfrm>
          <a:prstGeom prst="rect">
            <a:avLst/>
          </a:prstGeom>
          <a:noFill/>
          <a:ln>
            <a:noFill/>
          </a:ln>
        </p:spPr>
        <p:txBody>
          <a:bodyPr anchorCtr="0" anchor="t" bIns="0" lIns="0" spcFirstLastPara="1" rIns="0" wrap="square" tIns="0">
            <a:spAutoFit/>
          </a:bodyPr>
          <a:lstStyle/>
          <a:p>
            <a:pPr indent="0" lvl="0" marL="0" marR="0" rtl="0" algn="l">
              <a:spcBef>
                <a:spcPts val="0"/>
              </a:spcBef>
              <a:spcAft>
                <a:spcPts val="0"/>
              </a:spcAft>
              <a:buNone/>
            </a:pPr>
            <a:r>
              <a:rPr b="1" lang="en-US" sz="1300">
                <a:solidFill>
                  <a:srgbClr val="262626"/>
                </a:solidFill>
                <a:latin typeface="Calibri"/>
                <a:ea typeface="Calibri"/>
                <a:cs typeface="Calibri"/>
                <a:sym typeface="Calibri"/>
              </a:rPr>
              <a:t>Descargar el caso práctico completo  ·  {{CASE_URL_SHAMHANIFA}}</a:t>
            </a:r>
            <a:endParaRPr/>
          </a:p>
        </p:txBody>
      </p:sp>
      <p:pic>
        <p:nvPicPr>
          <p:cNvPr id="1108" name="Google Shape;1108;p60"/>
          <p:cNvPicPr preferRelativeResize="0"/>
          <p:nvPr/>
        </p:nvPicPr>
        <p:blipFill>
          <a:blip r:embed="rId3">
            <a:alphaModFix/>
          </a:blip>
          <a:stretch>
            <a:fillRect/>
          </a:stretch>
        </p:blipFill>
        <p:spPr>
          <a:xfrm>
            <a:off x="7823394" y="10"/>
            <a:ext cx="4362113" cy="2457140"/>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2" name="Shape 1112"/>
        <p:cNvGrpSpPr/>
        <p:nvPr/>
      </p:nvGrpSpPr>
      <p:grpSpPr>
        <a:xfrm>
          <a:off x="0" y="0"/>
          <a:ext cx="0" cy="0"/>
          <a:chOff x="0" y="0"/>
          <a:chExt cx="0" cy="0"/>
        </a:xfrm>
      </p:grpSpPr>
      <p:pic>
        <p:nvPicPr>
          <p:cNvPr id="1113" name="Google Shape;1113;p61"/>
          <p:cNvPicPr preferRelativeResize="0"/>
          <p:nvPr/>
        </p:nvPicPr>
        <p:blipFill>
          <a:blip r:embed="rId3">
            <a:alphaModFix/>
          </a:blip>
          <a:stretch>
            <a:fillRect/>
          </a:stretch>
        </p:blipFill>
        <p:spPr>
          <a:xfrm>
            <a:off x="-2404" y="0"/>
            <a:ext cx="12194404" cy="688284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A5D448FF4D9854492C17C5187EF5566" ma:contentTypeVersion="12" ma:contentTypeDescription="Create a new document." ma:contentTypeScope="" ma:versionID="e51c7bef96f5b722fb941898f17a50a1">
  <xsd:schema xmlns:xsd="http://www.w3.org/2001/XMLSchema" xmlns:xs="http://www.w3.org/2001/XMLSchema" xmlns:p="http://schemas.microsoft.com/office/2006/metadata/properties" xmlns:ns2="5ef36c65-2ebb-4adf-9d59-815159be37b0" xmlns:ns3="23b2737a-dcf8-4a07-819b-0c656bac1781" targetNamespace="http://schemas.microsoft.com/office/2006/metadata/properties" ma:root="true" ma:fieldsID="49dd165fdf916d6e7a8350a132dd72fd" ns2:_="" ns3:_="">
    <xsd:import namespace="5ef36c65-2ebb-4adf-9d59-815159be37b0"/>
    <xsd:import namespace="23b2737a-dcf8-4a07-819b-0c656bac178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ef36c65-2ebb-4adf-9d59-815159be37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2ebe027-fa64-4e30-bdb2-92b74caeb8c0"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3b2737a-dcf8-4a07-819b-0c656bac178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362a160-b759-4121-9b0f-25f399baeb7c}" ma:internalName="TaxCatchAll" ma:showField="CatchAllData" ma:web="23b2737a-dcf8-4a07-819b-0c656bac178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23b2737a-dcf8-4a07-819b-0c656bac1781" xsi:nil="true"/>
    <lcf76f155ced4ddcb4097134ff3c332f xmlns="5ef36c65-2ebb-4adf-9d59-815159be37b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EC919E9-8401-4248-B02F-1090D5A7F6E8}"/>
</file>

<file path=customXml/itemProps2.xml><?xml version="1.0" encoding="utf-8"?>
<ds:datastoreItem xmlns:ds="http://schemas.openxmlformats.org/officeDocument/2006/customXml" ds:itemID="{8667D39D-5DCB-47B5-9076-FBA356FDD462}"/>
</file>

<file path=customXml/itemProps3.xml><?xml version="1.0" encoding="utf-8"?>
<ds:datastoreItem xmlns:ds="http://schemas.openxmlformats.org/officeDocument/2006/customXml" ds:itemID="{6C13B15C-A747-40DB-934B-A1E98D049FCD}"/>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Gillian Keane</dc:creator>
  <dcterms:created xsi:type="dcterms:W3CDTF">2022-05-09T10:29:33Z</dcterms:creat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0x0101007A5D448FF4D9854492C17C5187EF5566</vt:lpwstr>
  </property>
  <property fmtid="{D5CDD505-2E9C-101B-9397-08002B2CF9AE}" pid="3" name="MediaServiceImageTags">
    <vt:lpwstr/>
  </property>
</Properties>
</file>