
<file path=[Content_Types].xml><?xml version="1.0" encoding="utf-8"?>
<Types xmlns="http://schemas.openxmlformats.org/package/2006/content-types">
  <Default Extension="fntdata" ContentType="application/x-fontdata"/>
  <Default Extension="jpg" ContentType="image/jpeg"/>
  <Default Extension="odttf" ContentType="application/vnd.openxmlformats-officedocument.obfuscatedFont"/>
  <Default Extension="png" ContentType="image/png"/>
  <Default Extension="rels" ContentType="application/vnd.openxmlformats-package.relationships+xml"/>
  <Default Extension="xml" ContentType="application/xml"/>
  <Override PartName="/ppt/commentAuthors.xml" ContentType="application/vnd.openxmlformats-officedocument.presentationml.commentAuthors+xml"/>
  <Override PartName="/ppt/comments/comment1.xml" ContentType="application/vnd.openxmlformats-officedocument.presentationml.comments+xml"/>
  <Override PartName="/ppt/comments/comment2.xml" ContentType="application/vnd.openxmlformats-officedocument.presentationml.comments+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presProps.xml" ContentType="application/vnd.openxmlformats-officedocument.presentationml.presProps+xml"/>
  <Override PartName="/docProps/custom.xml" ContentType="application/vnd.openxmlformats-officedocument.custom-properties+xml"/>
  <Override PartName="/docProps/core.xml" ContentType="application/vnd.openxmlformats-package.core-properties+xml"/>
  <Override PartName="/ppt/presentation.xml" ContentType="application/vnd.openxmlformats-officedocument.presentationml.presentation.main+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Lst>
  <p:sldSz cy="6858000" cx="12192000"/>
  <p:notesSz cx="6858000" cy="9144000"/>
  <p:embeddedFontLst>
    <p:embeddedFont>
      <p:font typeface="Roboto"/>
      <p:regular r:id="rId75"/>
      <p:bold r:id="rId76"/>
      <p:italic r:id="rId77"/>
      <p:boldItalic r:id="rId78"/>
    </p:embeddedFont>
    <p:embeddedFont>
      <p:font typeface="Montserrat"/>
      <p:regular r:id="rId79"/>
      <p:bold r:id="rId80"/>
      <p:italic r:id="rId81"/>
      <p:boldItalic r:id="rId82"/>
    </p:embeddedFont>
    <p:embeddedFont>
      <p:font typeface="Montserrat Light"/>
      <p:regular r:id="rId83"/>
      <p:bold r:id="rId84"/>
      <p:italic r:id="rId85"/>
      <p:boldItalic r:id="rId8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87" roundtripDataSignature="AMtx7mj+B2IO+pJR6LowLHHEpvFC0enhvw=="/>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2" name="Oliver Torres Reynoso"/>
  <p:cmAuthor clrIdx="1" id="1" initials="" lastIdx="1" name="PATRICIA RODRÍGUEZ TOMÉ"/>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84" Type="http://schemas.openxmlformats.org/officeDocument/2006/relationships/font" Target="fonts/MontserratLight-bold.fntdata"/><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21" Type="http://schemas.openxmlformats.org/officeDocument/2006/relationships/slide" Target="slides/slide16.xml"/><Relationship Id="rId68" Type="http://schemas.openxmlformats.org/officeDocument/2006/relationships/slide" Target="slides/slide63.xml"/><Relationship Id="rId89" Type="http://schemas.openxmlformats.org/officeDocument/2006/relationships/customXml" Target="../customXml/item2.xml"/><Relationship Id="rId16" Type="http://schemas.openxmlformats.org/officeDocument/2006/relationships/slide" Target="slides/slide11.xml"/><Relationship Id="rId74" Type="http://schemas.openxmlformats.org/officeDocument/2006/relationships/slide" Target="slides/slide69.xml"/><Relationship Id="rId32" Type="http://schemas.openxmlformats.org/officeDocument/2006/relationships/slide" Target="slides/slide27.xml"/><Relationship Id="rId79" Type="http://schemas.openxmlformats.org/officeDocument/2006/relationships/font" Target="fonts/Montserrat-regular.fntdata"/><Relationship Id="rId37" Type="http://schemas.openxmlformats.org/officeDocument/2006/relationships/slide" Target="slides/slide32.xml"/><Relationship Id="rId53" Type="http://schemas.openxmlformats.org/officeDocument/2006/relationships/slide" Target="slides/slide48.xml"/><Relationship Id="rId11" Type="http://schemas.openxmlformats.org/officeDocument/2006/relationships/slide" Target="slides/slide6.xml"/><Relationship Id="rId58" Type="http://schemas.openxmlformats.org/officeDocument/2006/relationships/slide" Target="slides/slide53.xml"/><Relationship Id="rId5" Type="http://schemas.openxmlformats.org/officeDocument/2006/relationships/notesMaster" Target="notesMasters/notesMaster1.xml"/><Relationship Id="rId90" Type="http://schemas.openxmlformats.org/officeDocument/2006/relationships/customXml" Target="../customXml/item3.xml"/><Relationship Id="rId43" Type="http://schemas.openxmlformats.org/officeDocument/2006/relationships/slide" Target="slides/slide38.xml"/><Relationship Id="rId48" Type="http://schemas.openxmlformats.org/officeDocument/2006/relationships/slide" Target="slides/slide43.xml"/><Relationship Id="rId30" Type="http://schemas.openxmlformats.org/officeDocument/2006/relationships/slide" Target="slides/slide25.xml"/><Relationship Id="rId77" Type="http://schemas.openxmlformats.org/officeDocument/2006/relationships/font" Target="fonts/Roboto-italic.fntdata"/><Relationship Id="rId35" Type="http://schemas.openxmlformats.org/officeDocument/2006/relationships/slide" Target="slides/slide30.xml"/><Relationship Id="rId64" Type="http://schemas.openxmlformats.org/officeDocument/2006/relationships/slide" Target="slides/slide59.xml"/><Relationship Id="rId22" Type="http://schemas.openxmlformats.org/officeDocument/2006/relationships/slide" Target="slides/slide17.xml"/><Relationship Id="rId69" Type="http://schemas.openxmlformats.org/officeDocument/2006/relationships/slide" Target="slides/slide64.xml"/><Relationship Id="rId27" Type="http://schemas.openxmlformats.org/officeDocument/2006/relationships/slide" Target="slides/slide22.xml"/><Relationship Id="rId56" Type="http://schemas.openxmlformats.org/officeDocument/2006/relationships/slide" Target="slides/slide51.xml"/><Relationship Id="rId14" Type="http://schemas.openxmlformats.org/officeDocument/2006/relationships/slide" Target="slides/slide9.xml"/><Relationship Id="rId85" Type="http://schemas.openxmlformats.org/officeDocument/2006/relationships/font" Target="fonts/MontserratLight-italic.fntdata"/><Relationship Id="rId80" Type="http://schemas.openxmlformats.org/officeDocument/2006/relationships/font" Target="fonts/Montserrat-bold.fntdata"/><Relationship Id="rId8" Type="http://schemas.openxmlformats.org/officeDocument/2006/relationships/slide" Target="slides/slide3.xml"/><Relationship Id="rId72" Type="http://schemas.openxmlformats.org/officeDocument/2006/relationships/slide" Target="slides/slide67.xml"/><Relationship Id="rId51" Type="http://schemas.openxmlformats.org/officeDocument/2006/relationships/slide" Target="slides/slide46.xml"/><Relationship Id="rId3" Type="http://schemas.openxmlformats.org/officeDocument/2006/relationships/commentAuthors" Target="commentAuthors.xml"/><Relationship Id="rId46" Type="http://schemas.openxmlformats.org/officeDocument/2006/relationships/slide" Target="slides/slide41.xml"/><Relationship Id="rId33" Type="http://schemas.openxmlformats.org/officeDocument/2006/relationships/slide" Target="slides/slide28.xml"/><Relationship Id="rId38" Type="http://schemas.openxmlformats.org/officeDocument/2006/relationships/slide" Target="slides/slide33.xml"/><Relationship Id="rId67" Type="http://schemas.openxmlformats.org/officeDocument/2006/relationships/slide" Target="slides/slide62.xml"/><Relationship Id="rId25" Type="http://schemas.openxmlformats.org/officeDocument/2006/relationships/slide" Target="slides/slide20.xml"/><Relationship Id="rId12" Type="http://schemas.openxmlformats.org/officeDocument/2006/relationships/slide" Target="slides/slide7.xml"/><Relationship Id="rId59" Type="http://schemas.openxmlformats.org/officeDocument/2006/relationships/slide" Target="slides/slide54.xml"/><Relationship Id="rId17" Type="http://schemas.openxmlformats.org/officeDocument/2006/relationships/slide" Target="slides/slide12.xml"/><Relationship Id="rId83" Type="http://schemas.openxmlformats.org/officeDocument/2006/relationships/font" Target="fonts/MontserratLight-regular.fntdata"/><Relationship Id="rId41" Type="http://schemas.openxmlformats.org/officeDocument/2006/relationships/slide" Target="slides/slide36.xml"/><Relationship Id="rId75" Type="http://schemas.openxmlformats.org/officeDocument/2006/relationships/font" Target="fonts/Roboto-regular.fntdata"/><Relationship Id="rId70" Type="http://schemas.openxmlformats.org/officeDocument/2006/relationships/slide" Target="slides/slide65.xml"/><Relationship Id="rId62" Type="http://schemas.openxmlformats.org/officeDocument/2006/relationships/slide" Target="slides/slide57.xml"/><Relationship Id="rId20" Type="http://schemas.openxmlformats.org/officeDocument/2006/relationships/slide" Target="slides/slide15.xml"/><Relationship Id="rId54" Type="http://schemas.openxmlformats.org/officeDocument/2006/relationships/slide" Target="slides/slide49.xml"/><Relationship Id="rId88" Type="http://schemas.openxmlformats.org/officeDocument/2006/relationships/customXml" Target="../customXml/item1.xml"/><Relationship Id="rId1" Type="http://schemas.openxmlformats.org/officeDocument/2006/relationships/theme" Target="theme/theme1.xml"/><Relationship Id="rId6" Type="http://schemas.openxmlformats.org/officeDocument/2006/relationships/slide" Target="slides/slide1.xml"/><Relationship Id="rId49" Type="http://schemas.openxmlformats.org/officeDocument/2006/relationships/slide" Target="slides/slide44.xml"/><Relationship Id="rId36" Type="http://schemas.openxmlformats.org/officeDocument/2006/relationships/slide" Target="slides/slide31.xml"/><Relationship Id="rId23" Type="http://schemas.openxmlformats.org/officeDocument/2006/relationships/slide" Target="slides/slide18.xml"/><Relationship Id="rId28" Type="http://schemas.openxmlformats.org/officeDocument/2006/relationships/slide" Target="slides/slide23.xml"/><Relationship Id="rId57" Type="http://schemas.openxmlformats.org/officeDocument/2006/relationships/slide" Target="slides/slide52.xml"/><Relationship Id="rId15" Type="http://schemas.openxmlformats.org/officeDocument/2006/relationships/slide" Target="slides/slide10.xml"/><Relationship Id="rId86" Type="http://schemas.openxmlformats.org/officeDocument/2006/relationships/font" Target="fonts/MontserratLight-boldItalic.fntdata"/><Relationship Id="rId44" Type="http://schemas.openxmlformats.org/officeDocument/2006/relationships/slide" Target="slides/slide39.xml"/><Relationship Id="rId81" Type="http://schemas.openxmlformats.org/officeDocument/2006/relationships/font" Target="fonts/Montserrat-italic.fntdata"/><Relationship Id="rId73" Type="http://schemas.openxmlformats.org/officeDocument/2006/relationships/slide" Target="slides/slide68.xml"/><Relationship Id="rId31" Type="http://schemas.openxmlformats.org/officeDocument/2006/relationships/slide" Target="slides/slide26.xml"/><Relationship Id="rId78" Type="http://schemas.openxmlformats.org/officeDocument/2006/relationships/font" Target="fonts/Roboto-boldItalic.fntdata"/><Relationship Id="rId65" Type="http://schemas.openxmlformats.org/officeDocument/2006/relationships/slide" Target="slides/slide60.xml"/><Relationship Id="rId60" Type="http://schemas.openxmlformats.org/officeDocument/2006/relationships/slide" Target="slides/slide55.xml"/><Relationship Id="rId52" Type="http://schemas.openxmlformats.org/officeDocument/2006/relationships/slide" Target="slides/slide47.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39" Type="http://schemas.openxmlformats.org/officeDocument/2006/relationships/slide" Target="slides/slide34.xml"/><Relationship Id="rId13" Type="http://schemas.openxmlformats.org/officeDocument/2006/relationships/slide" Target="slides/slide8.xml"/><Relationship Id="rId18" Type="http://schemas.openxmlformats.org/officeDocument/2006/relationships/slide" Target="slides/slide13.xml"/><Relationship Id="rId76" Type="http://schemas.openxmlformats.org/officeDocument/2006/relationships/font" Target="fonts/Roboto-bold.fntdata"/><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presProps" Target="presProps.xml"/><Relationship Id="rId29" Type="http://schemas.openxmlformats.org/officeDocument/2006/relationships/slide" Target="slides/slide24.xml"/><Relationship Id="rId40" Type="http://schemas.openxmlformats.org/officeDocument/2006/relationships/slide" Target="slides/slide35.xml"/><Relationship Id="rId87" Type="http://customschemas.google.com/relationships/presentationmetadata" Target="metadata"/><Relationship Id="rId45" Type="http://schemas.openxmlformats.org/officeDocument/2006/relationships/slide" Target="slides/slide40.xml"/><Relationship Id="rId66" Type="http://schemas.openxmlformats.org/officeDocument/2006/relationships/slide" Target="slides/slide61.xml"/><Relationship Id="rId24" Type="http://schemas.openxmlformats.org/officeDocument/2006/relationships/slide" Target="slides/slide19.xml"/><Relationship Id="rId82" Type="http://schemas.openxmlformats.org/officeDocument/2006/relationships/font" Target="fonts/Montserrat-boldItalic.fntdata"/><Relationship Id="rId61" Type="http://schemas.openxmlformats.org/officeDocument/2006/relationships/slide" Target="slides/slide56.xml"/><Relationship Id="rId19" Type="http://schemas.openxmlformats.org/officeDocument/2006/relationships/slide" Target="slides/slide14.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6-06-07T11:21:02.856">
    <p:pos x="5860" y="2294"/>
    <p:text>enlace no válido</p:text>
    <p:extLst>
      <p:ext uri="{C676402C-5697-4E1C-873F-D02D1690AC5C}">
        <p15:threadingInfo timeZoneBias="0"/>
      </p:ext>
      <p:ext uri="http://customooxmlschemas.google.com/">
        <go:slidesCustomData xmlns:go="http://customooxmlschemas.google.com/" commentPostId="AAAB8f6KEBU"/>
      </p:ext>
    </p:extLs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1" idx="1" dt="2026-06-09T10:15:12.242">
    <p:pos x="3964" y="1158"/>
    <p:text>No sé si esto tiene que estar en gris</p:text>
    <p:extLst>
      <p:ext uri="{C676402C-5697-4E1C-873F-D02D1690AC5C}">
        <p15:threadingInfo timeZoneBias="0"/>
      </p:ext>
      <p:ext uri="http://customooxmlschemas.google.com/">
        <go:slidesCustomData xmlns:go="http://customooxmlschemas.google.com/" commentPostId="AAAB9oOyJlU"/>
      </p:ext>
    </p:extLst>
  </p:cm>
  <p:cm authorId="0" idx="2" dt="2026-06-09T10:15:12.242">
    <p:pos x="3964" y="1158"/>
    <p:text>sii</p:text>
    <p:extLst>
      <p:ext uri="{C676402C-5697-4E1C-873F-D02D1690AC5C}">
        <p15:threadingInfo timeZoneBias="0">
          <p15:parentCm authorId="1" idx="1"/>
        </p15:threadingInfo>
      </p:ext>
      <p:ext uri="http://customooxmlschemas.google.com/">
        <go:slidesCustomData xmlns:go="http://customooxmlschemas.google.com/" commentPostId="AAAB9oPEzyk"/>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qloapps.com/ai-agents-smarter-hotel-bookings/?utm_source=chatgpt.com" TargetMode="Externa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qloapps.com/ai-agents-smarter-hotel-bookings/?utm_source=chatgpt.com" TargetMode="Externa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qloapps.com/ai-agents-smarter-hotel-bookings/?utm_source=chatgpt.com" TargetMode="Externa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 name="Google Shape;101;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4" name="Google Shape;114;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5" name="Google Shape;115;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2" name="Google Shape;142;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3" name="Google Shape;143;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1" name="Google Shape;161;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2" name="Google Shape;172;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1" name="Google Shape;211;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2" name="Google Shape;212;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9" name="Google Shape;229;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0" name="Google Shape;230;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8" name="Google Shape;238;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9" name="Google Shape;239;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3" name="Google Shape;273;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4" name="Google Shape;274;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6" name="Google Shape;306;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7" name="Google Shape;307;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1" name="Google Shape;341;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2" name="Google Shape;342;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3" name="Google Shape;353;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4" name="Google Shape;354;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5" name="Google Shape;365;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6" name="Google Shape;366;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2" name="Google Shape;402;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3" name="Google Shape;403;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7" name="Google Shape;437;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2" name="Google Shape;472;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3" name="Google Shape;473;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4" name="Google Shape;504;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5" name="Google Shape;505;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0" name="Google Shape;650;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1" name="Google Shape;651;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3" name="Shape 663"/>
        <p:cNvGrpSpPr/>
        <p:nvPr/>
      </p:nvGrpSpPr>
      <p:grpSpPr>
        <a:xfrm>
          <a:off x="0" y="0"/>
          <a:ext cx="0" cy="0"/>
          <a:chOff x="0" y="0"/>
          <a:chExt cx="0" cy="0"/>
        </a:xfrm>
      </p:grpSpPr>
      <p:sp>
        <p:nvSpPr>
          <p:cNvPr id="664" name="Google Shape;664;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5" name="Google Shape;665;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6" name="Google Shape;666;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5" name="Shape 675"/>
        <p:cNvGrpSpPr/>
        <p:nvPr/>
      </p:nvGrpSpPr>
      <p:grpSpPr>
        <a:xfrm>
          <a:off x="0" y="0"/>
          <a:ext cx="0" cy="0"/>
          <a:chOff x="0" y="0"/>
          <a:chExt cx="0" cy="0"/>
        </a:xfrm>
      </p:grpSpPr>
      <p:sp>
        <p:nvSpPr>
          <p:cNvPr id="676" name="Google Shape;676;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7" name="Google Shape;677;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3" name="Shape 683"/>
        <p:cNvGrpSpPr/>
        <p:nvPr/>
      </p:nvGrpSpPr>
      <p:grpSpPr>
        <a:xfrm>
          <a:off x="0" y="0"/>
          <a:ext cx="0" cy="0"/>
          <a:chOff x="0" y="0"/>
          <a:chExt cx="0" cy="0"/>
        </a:xfrm>
      </p:grpSpPr>
      <p:sp>
        <p:nvSpPr>
          <p:cNvPr id="684" name="Google Shape;684;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5" name="Google Shape;685;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6" name="Google Shape;686;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4" name="Shape 714"/>
        <p:cNvGrpSpPr/>
        <p:nvPr/>
      </p:nvGrpSpPr>
      <p:grpSpPr>
        <a:xfrm>
          <a:off x="0" y="0"/>
          <a:ext cx="0" cy="0"/>
          <a:chOff x="0" y="0"/>
          <a:chExt cx="0" cy="0"/>
        </a:xfrm>
      </p:grpSpPr>
      <p:sp>
        <p:nvSpPr>
          <p:cNvPr id="715" name="Google Shape;715;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6" name="Google Shape;716;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7" name="Google Shape;717;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6" name="Shape 726"/>
        <p:cNvGrpSpPr/>
        <p:nvPr/>
      </p:nvGrpSpPr>
      <p:grpSpPr>
        <a:xfrm>
          <a:off x="0" y="0"/>
          <a:ext cx="0" cy="0"/>
          <a:chOff x="0" y="0"/>
          <a:chExt cx="0" cy="0"/>
        </a:xfrm>
      </p:grpSpPr>
      <p:sp>
        <p:nvSpPr>
          <p:cNvPr id="727" name="Google Shape;727;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8" name="Google Shape;728;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9" name="Google Shape;729;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8" name="Shape 738"/>
        <p:cNvGrpSpPr/>
        <p:nvPr/>
      </p:nvGrpSpPr>
      <p:grpSpPr>
        <a:xfrm>
          <a:off x="0" y="0"/>
          <a:ext cx="0" cy="0"/>
          <a:chOff x="0" y="0"/>
          <a:chExt cx="0" cy="0"/>
        </a:xfrm>
      </p:grpSpPr>
      <p:sp>
        <p:nvSpPr>
          <p:cNvPr id="739" name="Google Shape;739;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0" name="Google Shape;740;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1" name="Google Shape;741;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8" name="Shape 748"/>
        <p:cNvGrpSpPr/>
        <p:nvPr/>
      </p:nvGrpSpPr>
      <p:grpSpPr>
        <a:xfrm>
          <a:off x="0" y="0"/>
          <a:ext cx="0" cy="0"/>
          <a:chOff x="0" y="0"/>
          <a:chExt cx="0" cy="0"/>
        </a:xfrm>
      </p:grpSpPr>
      <p:sp>
        <p:nvSpPr>
          <p:cNvPr id="749" name="Google Shape;749;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0" name="Google Shape;750;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1" name="Google Shape;751;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7" name="Shape 757"/>
        <p:cNvGrpSpPr/>
        <p:nvPr/>
      </p:nvGrpSpPr>
      <p:grpSpPr>
        <a:xfrm>
          <a:off x="0" y="0"/>
          <a:ext cx="0" cy="0"/>
          <a:chOff x="0" y="0"/>
          <a:chExt cx="0" cy="0"/>
        </a:xfrm>
      </p:grpSpPr>
      <p:sp>
        <p:nvSpPr>
          <p:cNvPr id="758" name="Google Shape;758;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9" name="Google Shape;759;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0" name="Google Shape;760;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8" name="Shape 898"/>
        <p:cNvGrpSpPr/>
        <p:nvPr/>
      </p:nvGrpSpPr>
      <p:grpSpPr>
        <a:xfrm>
          <a:off x="0" y="0"/>
          <a:ext cx="0" cy="0"/>
          <a:chOff x="0" y="0"/>
          <a:chExt cx="0" cy="0"/>
        </a:xfrm>
      </p:grpSpPr>
      <p:sp>
        <p:nvSpPr>
          <p:cNvPr id="899" name="Google Shape;899;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00" name="Google Shape;900;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1" name="Google Shape;901;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2" name="Shape 912"/>
        <p:cNvGrpSpPr/>
        <p:nvPr/>
      </p:nvGrpSpPr>
      <p:grpSpPr>
        <a:xfrm>
          <a:off x="0" y="0"/>
          <a:ext cx="0" cy="0"/>
          <a:chOff x="0" y="0"/>
          <a:chExt cx="0" cy="0"/>
        </a:xfrm>
      </p:grpSpPr>
      <p:sp>
        <p:nvSpPr>
          <p:cNvPr id="913" name="Google Shape;913;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14" name="Google Shape;914;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5" name="Google Shape;915;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7" name="Shape 927"/>
        <p:cNvGrpSpPr/>
        <p:nvPr/>
      </p:nvGrpSpPr>
      <p:grpSpPr>
        <a:xfrm>
          <a:off x="0" y="0"/>
          <a:ext cx="0" cy="0"/>
          <a:chOff x="0" y="0"/>
          <a:chExt cx="0" cy="0"/>
        </a:xfrm>
      </p:grpSpPr>
      <p:sp>
        <p:nvSpPr>
          <p:cNvPr id="928" name="Google Shape;928;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29" name="Google Shape;929;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0" name="Google Shape;930;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9" name="Shape 939"/>
        <p:cNvGrpSpPr/>
        <p:nvPr/>
      </p:nvGrpSpPr>
      <p:grpSpPr>
        <a:xfrm>
          <a:off x="0" y="0"/>
          <a:ext cx="0" cy="0"/>
          <a:chOff x="0" y="0"/>
          <a:chExt cx="0" cy="0"/>
        </a:xfrm>
      </p:grpSpPr>
      <p:sp>
        <p:nvSpPr>
          <p:cNvPr id="940" name="Google Shape;940;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41" name="Google Shape;941;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2" name="Google Shape;942;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0" name="Shape 950"/>
        <p:cNvGrpSpPr/>
        <p:nvPr/>
      </p:nvGrpSpPr>
      <p:grpSpPr>
        <a:xfrm>
          <a:off x="0" y="0"/>
          <a:ext cx="0" cy="0"/>
          <a:chOff x="0" y="0"/>
          <a:chExt cx="0" cy="0"/>
        </a:xfrm>
      </p:grpSpPr>
      <p:sp>
        <p:nvSpPr>
          <p:cNvPr id="951" name="Google Shape;951;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52" name="Google Shape;952;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3" name="Google Shape;953;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3" name="Shape 963"/>
        <p:cNvGrpSpPr/>
        <p:nvPr/>
      </p:nvGrpSpPr>
      <p:grpSpPr>
        <a:xfrm>
          <a:off x="0" y="0"/>
          <a:ext cx="0" cy="0"/>
          <a:chOff x="0" y="0"/>
          <a:chExt cx="0" cy="0"/>
        </a:xfrm>
      </p:grpSpPr>
      <p:sp>
        <p:nvSpPr>
          <p:cNvPr id="964" name="Google Shape;964;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65" name="Google Shape;965;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QloApps. (25 de abril de 2025). </a:t>
            </a:r>
            <a:r>
              <a:rPr i="1" lang="en-US"/>
              <a:t>Cómo los agentes de IA están transformando las reservas hoteleras </a:t>
            </a:r>
            <a:r>
              <a:rPr lang="en-US"/>
              <a:t>[Imagen]. QloApps. Consultado en</a:t>
            </a:r>
            <a:r>
              <a:rPr lang="en-US" u="sng">
                <a:solidFill>
                  <a:schemeClr val="hlink"/>
                </a:solidFill>
                <a:hlinkClick r:id="rId2"/>
              </a:rPr>
              <a:t> https://qloapps.com/ai-agents-smarter-hotel-bookings/</a:t>
            </a:r>
            <a:endParaRPr/>
          </a:p>
        </p:txBody>
      </p:sp>
      <p:sp>
        <p:nvSpPr>
          <p:cNvPr id="966" name="Google Shape;966;p3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8" name="Shape 978"/>
        <p:cNvGrpSpPr/>
        <p:nvPr/>
      </p:nvGrpSpPr>
      <p:grpSpPr>
        <a:xfrm>
          <a:off x="0" y="0"/>
          <a:ext cx="0" cy="0"/>
          <a:chOff x="0" y="0"/>
          <a:chExt cx="0" cy="0"/>
        </a:xfrm>
      </p:grpSpPr>
      <p:sp>
        <p:nvSpPr>
          <p:cNvPr id="979" name="Google Shape;979;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80" name="Google Shape;980;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1" name="Google Shape;981;p3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9" name="Shape 1049"/>
        <p:cNvGrpSpPr/>
        <p:nvPr/>
      </p:nvGrpSpPr>
      <p:grpSpPr>
        <a:xfrm>
          <a:off x="0" y="0"/>
          <a:ext cx="0" cy="0"/>
          <a:chOff x="0" y="0"/>
          <a:chExt cx="0" cy="0"/>
        </a:xfrm>
      </p:grpSpPr>
      <p:sp>
        <p:nvSpPr>
          <p:cNvPr id="1050" name="Google Shape;1050;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51" name="Google Shape;1051;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QloApps. (25 de abril de 2025). </a:t>
            </a:r>
            <a:r>
              <a:rPr i="1" lang="en-US"/>
              <a:t>Cómo los agentes de IA están transformando las reservas hoteleras </a:t>
            </a:r>
            <a:r>
              <a:rPr lang="en-US"/>
              <a:t>[Imagen]. QloApps. Consultado en</a:t>
            </a:r>
            <a:r>
              <a:rPr lang="en-US" u="sng">
                <a:solidFill>
                  <a:schemeClr val="hlink"/>
                </a:solidFill>
                <a:hlinkClick r:id="rId2"/>
              </a:rPr>
              <a:t> https://qloapps.com/ai-agents-smarter-hotel-bookings/</a:t>
            </a:r>
            <a:endParaRPr/>
          </a:p>
        </p:txBody>
      </p:sp>
      <p:sp>
        <p:nvSpPr>
          <p:cNvPr id="1052" name="Google Shape;1052;p3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8" name="Shape 1058"/>
        <p:cNvGrpSpPr/>
        <p:nvPr/>
      </p:nvGrpSpPr>
      <p:grpSpPr>
        <a:xfrm>
          <a:off x="0" y="0"/>
          <a:ext cx="0" cy="0"/>
          <a:chOff x="0" y="0"/>
          <a:chExt cx="0" cy="0"/>
        </a:xfrm>
      </p:grpSpPr>
      <p:sp>
        <p:nvSpPr>
          <p:cNvPr id="1059" name="Google Shape;1059;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60" name="Google Shape;1060;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QloApps. (25 de abril de 2025). </a:t>
            </a:r>
            <a:r>
              <a:rPr i="1" lang="en-US"/>
              <a:t>Cómo los agentes de IA están transformando las reservas hoteleras </a:t>
            </a:r>
            <a:r>
              <a:rPr lang="en-US"/>
              <a:t>[Imagen]. QloApps. Consultado en</a:t>
            </a:r>
            <a:r>
              <a:rPr lang="en-US" u="sng">
                <a:solidFill>
                  <a:schemeClr val="hlink"/>
                </a:solidFill>
                <a:hlinkClick r:id="rId2"/>
              </a:rPr>
              <a:t> https://qloapps.com/ai-agents-smarter-hotel-bookings/</a:t>
            </a:r>
            <a:endParaRPr/>
          </a:p>
        </p:txBody>
      </p:sp>
      <p:sp>
        <p:nvSpPr>
          <p:cNvPr id="1061" name="Google Shape;1061;p3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7" name="Shape 1067"/>
        <p:cNvGrpSpPr/>
        <p:nvPr/>
      </p:nvGrpSpPr>
      <p:grpSpPr>
        <a:xfrm>
          <a:off x="0" y="0"/>
          <a:ext cx="0" cy="0"/>
          <a:chOff x="0" y="0"/>
          <a:chExt cx="0" cy="0"/>
        </a:xfrm>
      </p:grpSpPr>
      <p:sp>
        <p:nvSpPr>
          <p:cNvPr id="1068" name="Google Shape;1068;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69" name="Google Shape;1069;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8" name="Shape 1078"/>
        <p:cNvGrpSpPr/>
        <p:nvPr/>
      </p:nvGrpSpPr>
      <p:grpSpPr>
        <a:xfrm>
          <a:off x="0" y="0"/>
          <a:ext cx="0" cy="0"/>
          <a:chOff x="0" y="0"/>
          <a:chExt cx="0" cy="0"/>
        </a:xfrm>
      </p:grpSpPr>
      <p:sp>
        <p:nvSpPr>
          <p:cNvPr id="1079" name="Google Shape;1079;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80" name="Google Shape;1080;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81" name="Google Shape;1081;p3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3" name="Shape 1093"/>
        <p:cNvGrpSpPr/>
        <p:nvPr/>
      </p:nvGrpSpPr>
      <p:grpSpPr>
        <a:xfrm>
          <a:off x="0" y="0"/>
          <a:ext cx="0" cy="0"/>
          <a:chOff x="0" y="0"/>
          <a:chExt cx="0" cy="0"/>
        </a:xfrm>
      </p:grpSpPr>
      <p:sp>
        <p:nvSpPr>
          <p:cNvPr id="1094" name="Google Shape;1094;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95" name="Google Shape;1095;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96" name="Google Shape;1096;p3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4" name="Shape 1104"/>
        <p:cNvGrpSpPr/>
        <p:nvPr/>
      </p:nvGrpSpPr>
      <p:grpSpPr>
        <a:xfrm>
          <a:off x="0" y="0"/>
          <a:ext cx="0" cy="0"/>
          <a:chOff x="0" y="0"/>
          <a:chExt cx="0" cy="0"/>
        </a:xfrm>
      </p:grpSpPr>
      <p:sp>
        <p:nvSpPr>
          <p:cNvPr id="1105" name="Google Shape;1105;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06" name="Google Shape;1106;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07" name="Google Shape;1107;p3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8" name="Shape 1118"/>
        <p:cNvGrpSpPr/>
        <p:nvPr/>
      </p:nvGrpSpPr>
      <p:grpSpPr>
        <a:xfrm>
          <a:off x="0" y="0"/>
          <a:ext cx="0" cy="0"/>
          <a:chOff x="0" y="0"/>
          <a:chExt cx="0" cy="0"/>
        </a:xfrm>
      </p:grpSpPr>
      <p:sp>
        <p:nvSpPr>
          <p:cNvPr id="1119" name="Google Shape;1119;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20" name="Google Shape;1120;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21" name="Google Shape;1121;p4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7" name="Shape 1157"/>
        <p:cNvGrpSpPr/>
        <p:nvPr/>
      </p:nvGrpSpPr>
      <p:grpSpPr>
        <a:xfrm>
          <a:off x="0" y="0"/>
          <a:ext cx="0" cy="0"/>
          <a:chOff x="0" y="0"/>
          <a:chExt cx="0" cy="0"/>
        </a:xfrm>
      </p:grpSpPr>
      <p:sp>
        <p:nvSpPr>
          <p:cNvPr id="1158" name="Google Shape;1158;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59" name="Google Shape;1159;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60" name="Google Shape;1160;p4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4" name="Shape 1304"/>
        <p:cNvGrpSpPr/>
        <p:nvPr/>
      </p:nvGrpSpPr>
      <p:grpSpPr>
        <a:xfrm>
          <a:off x="0" y="0"/>
          <a:ext cx="0" cy="0"/>
          <a:chOff x="0" y="0"/>
          <a:chExt cx="0" cy="0"/>
        </a:xfrm>
      </p:grpSpPr>
      <p:sp>
        <p:nvSpPr>
          <p:cNvPr id="1305" name="Google Shape;1305;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06" name="Google Shape;1306;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7" name="Google Shape;1307;p4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8" name="Shape 1318"/>
        <p:cNvGrpSpPr/>
        <p:nvPr/>
      </p:nvGrpSpPr>
      <p:grpSpPr>
        <a:xfrm>
          <a:off x="0" y="0"/>
          <a:ext cx="0" cy="0"/>
          <a:chOff x="0" y="0"/>
          <a:chExt cx="0" cy="0"/>
        </a:xfrm>
      </p:grpSpPr>
      <p:sp>
        <p:nvSpPr>
          <p:cNvPr id="1319" name="Google Shape;1319;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20" name="Google Shape;1320;p4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21" name="Google Shape;1321;p4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0" name="Shape 1330"/>
        <p:cNvGrpSpPr/>
        <p:nvPr/>
      </p:nvGrpSpPr>
      <p:grpSpPr>
        <a:xfrm>
          <a:off x="0" y="0"/>
          <a:ext cx="0" cy="0"/>
          <a:chOff x="0" y="0"/>
          <a:chExt cx="0" cy="0"/>
        </a:xfrm>
      </p:grpSpPr>
      <p:sp>
        <p:nvSpPr>
          <p:cNvPr id="1331" name="Google Shape;1331;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32" name="Google Shape;1332;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33" name="Google Shape;1333;p4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1" name="Shape 1351"/>
        <p:cNvGrpSpPr/>
        <p:nvPr/>
      </p:nvGrpSpPr>
      <p:grpSpPr>
        <a:xfrm>
          <a:off x="0" y="0"/>
          <a:ext cx="0" cy="0"/>
          <a:chOff x="0" y="0"/>
          <a:chExt cx="0" cy="0"/>
        </a:xfrm>
      </p:grpSpPr>
      <p:sp>
        <p:nvSpPr>
          <p:cNvPr id="1352" name="Google Shape;1352;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53" name="Google Shape;1353;p4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54" name="Google Shape;1354;p4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3" name="Shape 1393"/>
        <p:cNvGrpSpPr/>
        <p:nvPr/>
      </p:nvGrpSpPr>
      <p:grpSpPr>
        <a:xfrm>
          <a:off x="0" y="0"/>
          <a:ext cx="0" cy="0"/>
          <a:chOff x="0" y="0"/>
          <a:chExt cx="0" cy="0"/>
        </a:xfrm>
      </p:grpSpPr>
      <p:sp>
        <p:nvSpPr>
          <p:cNvPr id="1394" name="Google Shape;1394;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95" name="Google Shape;1395;p4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96" name="Google Shape;1396;p4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7" name="Shape 1427"/>
        <p:cNvGrpSpPr/>
        <p:nvPr/>
      </p:nvGrpSpPr>
      <p:grpSpPr>
        <a:xfrm>
          <a:off x="0" y="0"/>
          <a:ext cx="0" cy="0"/>
          <a:chOff x="0" y="0"/>
          <a:chExt cx="0" cy="0"/>
        </a:xfrm>
      </p:grpSpPr>
      <p:sp>
        <p:nvSpPr>
          <p:cNvPr id="1428" name="Google Shape;1428;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29" name="Google Shape;1429;p4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30" name="Google Shape;1430;p4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8" name="Shape 1438"/>
        <p:cNvGrpSpPr/>
        <p:nvPr/>
      </p:nvGrpSpPr>
      <p:grpSpPr>
        <a:xfrm>
          <a:off x="0" y="0"/>
          <a:ext cx="0" cy="0"/>
          <a:chOff x="0" y="0"/>
          <a:chExt cx="0" cy="0"/>
        </a:xfrm>
      </p:grpSpPr>
      <p:sp>
        <p:nvSpPr>
          <p:cNvPr id="1439" name="Google Shape;1439;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40" name="Google Shape;1440;p4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41" name="Google Shape;1441;p4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7" name="Shape 1447"/>
        <p:cNvGrpSpPr/>
        <p:nvPr/>
      </p:nvGrpSpPr>
      <p:grpSpPr>
        <a:xfrm>
          <a:off x="0" y="0"/>
          <a:ext cx="0" cy="0"/>
          <a:chOff x="0" y="0"/>
          <a:chExt cx="0" cy="0"/>
        </a:xfrm>
      </p:grpSpPr>
      <p:sp>
        <p:nvSpPr>
          <p:cNvPr id="1448" name="Google Shape;1448;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49" name="Google Shape;1449;p4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50" name="Google Shape;1450;p4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9" name="Shape 1459"/>
        <p:cNvGrpSpPr/>
        <p:nvPr/>
      </p:nvGrpSpPr>
      <p:grpSpPr>
        <a:xfrm>
          <a:off x="0" y="0"/>
          <a:ext cx="0" cy="0"/>
          <a:chOff x="0" y="0"/>
          <a:chExt cx="0" cy="0"/>
        </a:xfrm>
      </p:grpSpPr>
      <p:sp>
        <p:nvSpPr>
          <p:cNvPr id="1460" name="Google Shape;1460;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61" name="Google Shape;1461;p5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62" name="Google Shape;1462;p5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8" name="Shape 1518"/>
        <p:cNvGrpSpPr/>
        <p:nvPr/>
      </p:nvGrpSpPr>
      <p:grpSpPr>
        <a:xfrm>
          <a:off x="0" y="0"/>
          <a:ext cx="0" cy="0"/>
          <a:chOff x="0" y="0"/>
          <a:chExt cx="0" cy="0"/>
        </a:xfrm>
      </p:grpSpPr>
      <p:sp>
        <p:nvSpPr>
          <p:cNvPr id="1519" name="Google Shape;1519;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20" name="Google Shape;1520;p5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21" name="Google Shape;1521;p5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8" name="Shape 1528"/>
        <p:cNvGrpSpPr/>
        <p:nvPr/>
      </p:nvGrpSpPr>
      <p:grpSpPr>
        <a:xfrm>
          <a:off x="0" y="0"/>
          <a:ext cx="0" cy="0"/>
          <a:chOff x="0" y="0"/>
          <a:chExt cx="0" cy="0"/>
        </a:xfrm>
      </p:grpSpPr>
      <p:sp>
        <p:nvSpPr>
          <p:cNvPr id="1529" name="Google Shape;1529;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30" name="Google Shape;1530;p5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31" name="Google Shape;1531;p5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3" name="Shape 1543"/>
        <p:cNvGrpSpPr/>
        <p:nvPr/>
      </p:nvGrpSpPr>
      <p:grpSpPr>
        <a:xfrm>
          <a:off x="0" y="0"/>
          <a:ext cx="0" cy="0"/>
          <a:chOff x="0" y="0"/>
          <a:chExt cx="0" cy="0"/>
        </a:xfrm>
      </p:grpSpPr>
      <p:sp>
        <p:nvSpPr>
          <p:cNvPr id="1544" name="Google Shape;1544;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45" name="Google Shape;1545;p5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46" name="Google Shape;1546;p5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7" name="Shape 1557"/>
        <p:cNvGrpSpPr/>
        <p:nvPr/>
      </p:nvGrpSpPr>
      <p:grpSpPr>
        <a:xfrm>
          <a:off x="0" y="0"/>
          <a:ext cx="0" cy="0"/>
          <a:chOff x="0" y="0"/>
          <a:chExt cx="0" cy="0"/>
        </a:xfrm>
      </p:grpSpPr>
      <p:sp>
        <p:nvSpPr>
          <p:cNvPr id="1558" name="Google Shape;1558;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59" name="Google Shape;1559;p5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60" name="Google Shape;1560;p5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2" name="Shape 1572"/>
        <p:cNvGrpSpPr/>
        <p:nvPr/>
      </p:nvGrpSpPr>
      <p:grpSpPr>
        <a:xfrm>
          <a:off x="0" y="0"/>
          <a:ext cx="0" cy="0"/>
          <a:chOff x="0" y="0"/>
          <a:chExt cx="0" cy="0"/>
        </a:xfrm>
      </p:grpSpPr>
      <p:sp>
        <p:nvSpPr>
          <p:cNvPr id="1573" name="Google Shape;1573;p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74" name="Google Shape;1574;p5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75" name="Google Shape;1575;p5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8" name="Shape 1718"/>
        <p:cNvGrpSpPr/>
        <p:nvPr/>
      </p:nvGrpSpPr>
      <p:grpSpPr>
        <a:xfrm>
          <a:off x="0" y="0"/>
          <a:ext cx="0" cy="0"/>
          <a:chOff x="0" y="0"/>
          <a:chExt cx="0" cy="0"/>
        </a:xfrm>
      </p:grpSpPr>
      <p:sp>
        <p:nvSpPr>
          <p:cNvPr id="1719" name="Google Shape;1719;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20" name="Google Shape;1720;p5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21" name="Google Shape;1721;p5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0" name="Shape 1730"/>
        <p:cNvGrpSpPr/>
        <p:nvPr/>
      </p:nvGrpSpPr>
      <p:grpSpPr>
        <a:xfrm>
          <a:off x="0" y="0"/>
          <a:ext cx="0" cy="0"/>
          <a:chOff x="0" y="0"/>
          <a:chExt cx="0" cy="0"/>
        </a:xfrm>
      </p:grpSpPr>
      <p:sp>
        <p:nvSpPr>
          <p:cNvPr id="1731" name="Google Shape;1731;p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32" name="Google Shape;1732;p5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33" name="Google Shape;1733;p5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4" name="Shape 1744"/>
        <p:cNvGrpSpPr/>
        <p:nvPr/>
      </p:nvGrpSpPr>
      <p:grpSpPr>
        <a:xfrm>
          <a:off x="0" y="0"/>
          <a:ext cx="0" cy="0"/>
          <a:chOff x="0" y="0"/>
          <a:chExt cx="0" cy="0"/>
        </a:xfrm>
      </p:grpSpPr>
      <p:sp>
        <p:nvSpPr>
          <p:cNvPr id="1745" name="Google Shape;1745;p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46" name="Google Shape;1746;p5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47" name="Google Shape;1747;p5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3" name="Shape 1763"/>
        <p:cNvGrpSpPr/>
        <p:nvPr/>
      </p:nvGrpSpPr>
      <p:grpSpPr>
        <a:xfrm>
          <a:off x="0" y="0"/>
          <a:ext cx="0" cy="0"/>
          <a:chOff x="0" y="0"/>
          <a:chExt cx="0" cy="0"/>
        </a:xfrm>
      </p:grpSpPr>
      <p:sp>
        <p:nvSpPr>
          <p:cNvPr id="1764" name="Google Shape;1764;p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65" name="Google Shape;1765;p5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66" name="Google Shape;1766;p5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4" name="Shape 1774"/>
        <p:cNvGrpSpPr/>
        <p:nvPr/>
      </p:nvGrpSpPr>
      <p:grpSpPr>
        <a:xfrm>
          <a:off x="0" y="0"/>
          <a:ext cx="0" cy="0"/>
          <a:chOff x="0" y="0"/>
          <a:chExt cx="0" cy="0"/>
        </a:xfrm>
      </p:grpSpPr>
      <p:sp>
        <p:nvSpPr>
          <p:cNvPr id="1775" name="Google Shape;1775;p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76" name="Google Shape;1776;p6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77" name="Google Shape;1777;p6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3" name="Shape 1783"/>
        <p:cNvGrpSpPr/>
        <p:nvPr/>
      </p:nvGrpSpPr>
      <p:grpSpPr>
        <a:xfrm>
          <a:off x="0" y="0"/>
          <a:ext cx="0" cy="0"/>
          <a:chOff x="0" y="0"/>
          <a:chExt cx="0" cy="0"/>
        </a:xfrm>
      </p:grpSpPr>
      <p:sp>
        <p:nvSpPr>
          <p:cNvPr id="1784" name="Google Shape;1784;p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85" name="Google Shape;1785;p6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6" name="Google Shape;1786;p6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2" name="Shape 1792"/>
        <p:cNvGrpSpPr/>
        <p:nvPr/>
      </p:nvGrpSpPr>
      <p:grpSpPr>
        <a:xfrm>
          <a:off x="0" y="0"/>
          <a:ext cx="0" cy="0"/>
          <a:chOff x="0" y="0"/>
          <a:chExt cx="0" cy="0"/>
        </a:xfrm>
      </p:grpSpPr>
      <p:sp>
        <p:nvSpPr>
          <p:cNvPr id="1793" name="Google Shape;1793;p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94" name="Google Shape;1794;p6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95" name="Google Shape;1795;p6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6" name="Shape 1806"/>
        <p:cNvGrpSpPr/>
        <p:nvPr/>
      </p:nvGrpSpPr>
      <p:grpSpPr>
        <a:xfrm>
          <a:off x="0" y="0"/>
          <a:ext cx="0" cy="0"/>
          <a:chOff x="0" y="0"/>
          <a:chExt cx="0" cy="0"/>
        </a:xfrm>
      </p:grpSpPr>
      <p:sp>
        <p:nvSpPr>
          <p:cNvPr id="1807" name="Google Shape;1807;p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08" name="Google Shape;1808;p6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09" name="Google Shape;1809;p6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1" name="Shape 1821"/>
        <p:cNvGrpSpPr/>
        <p:nvPr/>
      </p:nvGrpSpPr>
      <p:grpSpPr>
        <a:xfrm>
          <a:off x="0" y="0"/>
          <a:ext cx="0" cy="0"/>
          <a:chOff x="0" y="0"/>
          <a:chExt cx="0" cy="0"/>
        </a:xfrm>
      </p:grpSpPr>
      <p:sp>
        <p:nvSpPr>
          <p:cNvPr id="1822" name="Google Shape;1822;p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23" name="Google Shape;1823;p6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24" name="Google Shape;1824;p6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2" name="Shape 1952"/>
        <p:cNvGrpSpPr/>
        <p:nvPr/>
      </p:nvGrpSpPr>
      <p:grpSpPr>
        <a:xfrm>
          <a:off x="0" y="0"/>
          <a:ext cx="0" cy="0"/>
          <a:chOff x="0" y="0"/>
          <a:chExt cx="0" cy="0"/>
        </a:xfrm>
      </p:grpSpPr>
      <p:sp>
        <p:nvSpPr>
          <p:cNvPr id="1953" name="Google Shape;1953;p6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54" name="Google Shape;1954;p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4" name="Shape 1964"/>
        <p:cNvGrpSpPr/>
        <p:nvPr/>
      </p:nvGrpSpPr>
      <p:grpSpPr>
        <a:xfrm>
          <a:off x="0" y="0"/>
          <a:ext cx="0" cy="0"/>
          <a:chOff x="0" y="0"/>
          <a:chExt cx="0" cy="0"/>
        </a:xfrm>
      </p:grpSpPr>
      <p:sp>
        <p:nvSpPr>
          <p:cNvPr id="1965" name="Google Shape;1965;p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66" name="Google Shape;1966;p6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67" name="Google Shape;1967;p6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4" name="Shape 2004"/>
        <p:cNvGrpSpPr/>
        <p:nvPr/>
      </p:nvGrpSpPr>
      <p:grpSpPr>
        <a:xfrm>
          <a:off x="0" y="0"/>
          <a:ext cx="0" cy="0"/>
          <a:chOff x="0" y="0"/>
          <a:chExt cx="0" cy="0"/>
        </a:xfrm>
      </p:grpSpPr>
      <p:sp>
        <p:nvSpPr>
          <p:cNvPr id="2005" name="Google Shape;2005;p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06" name="Google Shape;2006;p6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07" name="Google Shape;2007;p6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1" name="Shape 2021"/>
        <p:cNvGrpSpPr/>
        <p:nvPr/>
      </p:nvGrpSpPr>
      <p:grpSpPr>
        <a:xfrm>
          <a:off x="0" y="0"/>
          <a:ext cx="0" cy="0"/>
          <a:chOff x="0" y="0"/>
          <a:chExt cx="0" cy="0"/>
        </a:xfrm>
      </p:grpSpPr>
      <p:sp>
        <p:nvSpPr>
          <p:cNvPr id="2022" name="Google Shape;2022;p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23" name="Google Shape;2023;p6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24" name="Google Shape;2024;p6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4" name="Shape 2044"/>
        <p:cNvGrpSpPr/>
        <p:nvPr/>
      </p:nvGrpSpPr>
      <p:grpSpPr>
        <a:xfrm>
          <a:off x="0" y="0"/>
          <a:ext cx="0" cy="0"/>
          <a:chOff x="0" y="0"/>
          <a:chExt cx="0" cy="0"/>
        </a:xfrm>
      </p:grpSpPr>
      <p:sp>
        <p:nvSpPr>
          <p:cNvPr id="2045" name="Google Shape;2045;p6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46" name="Google Shape;2046;p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Slide">
  <p:cSld name="Quote Slide">
    <p:spTree>
      <p:nvGrpSpPr>
        <p:cNvPr id="12" name="Shape 12"/>
        <p:cNvGrpSpPr/>
        <p:nvPr/>
      </p:nvGrpSpPr>
      <p:grpSpPr>
        <a:xfrm>
          <a:off x="0" y="0"/>
          <a:ext cx="0" cy="0"/>
          <a:chOff x="0" y="0"/>
          <a:chExt cx="0" cy="0"/>
        </a:xfrm>
      </p:grpSpPr>
      <p:sp>
        <p:nvSpPr>
          <p:cNvPr id="13" name="Google Shape;13;p71"/>
          <p:cNvSpPr/>
          <p:nvPr/>
        </p:nvSpPr>
        <p:spPr>
          <a:xfrm>
            <a:off x="5774267" y="1175708"/>
            <a:ext cx="6417733" cy="5604021"/>
          </a:xfrm>
          <a:custGeom>
            <a:rect b="b" l="l" r="r" t="t"/>
            <a:pathLst>
              <a:path extrusionOk="0" h="961650" w="852645">
                <a:moveTo>
                  <a:pt x="0" y="0"/>
                </a:moveTo>
                <a:lnTo>
                  <a:pt x="852646" y="0"/>
                </a:lnTo>
                <a:lnTo>
                  <a:pt x="852646" y="961651"/>
                </a:lnTo>
                <a:lnTo>
                  <a:pt x="0" y="961651"/>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 name="Google Shape;14;p71"/>
          <p:cNvSpPr/>
          <p:nvPr/>
        </p:nvSpPr>
        <p:spPr>
          <a:xfrm>
            <a:off x="5360151" y="0"/>
            <a:ext cx="6417733" cy="5604021"/>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 name="Google Shape;15;p71"/>
          <p:cNvSpPr/>
          <p:nvPr>
            <p:ph idx="2" type="pic"/>
          </p:nvPr>
        </p:nvSpPr>
        <p:spPr>
          <a:xfrm>
            <a:off x="414116" y="352414"/>
            <a:ext cx="5497412" cy="6099184"/>
          </a:xfrm>
          <a:prstGeom prst="rect">
            <a:avLst/>
          </a:prstGeom>
          <a:solidFill>
            <a:srgbClr val="F2F2F2"/>
          </a:solidFill>
          <a:ln>
            <a:noFill/>
          </a:ln>
        </p:spPr>
      </p:sp>
      <p:sp>
        <p:nvSpPr>
          <p:cNvPr id="16" name="Google Shape;16;p71"/>
          <p:cNvSpPr/>
          <p:nvPr/>
        </p:nvSpPr>
        <p:spPr>
          <a:xfrm>
            <a:off x="8160541" y="2351418"/>
            <a:ext cx="3617343" cy="3252603"/>
          </a:xfrm>
          <a:prstGeom prst="rect">
            <a:avLst/>
          </a:prstGeom>
          <a:noFill/>
          <a:ln>
            <a:noFill/>
          </a:ln>
        </p:spPr>
      </p:sp>
      <p:sp>
        <p:nvSpPr>
          <p:cNvPr id="17" name="Google Shape;17;p71"/>
          <p:cNvSpPr txBox="1"/>
          <p:nvPr>
            <p:ph idx="1" type="body"/>
          </p:nvPr>
        </p:nvSpPr>
        <p:spPr>
          <a:xfrm>
            <a:off x="6096001" y="593579"/>
            <a:ext cx="4724400" cy="5604021"/>
          </a:xfrm>
          <a:prstGeom prst="rect">
            <a:avLst/>
          </a:prstGeom>
          <a:noFill/>
          <a:ln>
            <a:noFill/>
          </a:ln>
        </p:spPr>
        <p:txBody>
          <a:bodyPr anchorCtr="0" anchor="ctr" bIns="45700" lIns="91425" spcFirstLastPara="1" rIns="91425" wrap="square" tIns="45700">
            <a:normAutofit/>
          </a:bodyPr>
          <a:lstStyle>
            <a:lvl1pPr indent="-228600" lvl="0" marL="457200" marR="0" rtl="0" algn="ctr">
              <a:lnSpc>
                <a:spcPct val="90000"/>
              </a:lnSpc>
              <a:spcBef>
                <a:spcPts val="1000"/>
              </a:spcBef>
              <a:spcAft>
                <a:spcPts val="0"/>
              </a:spcAft>
              <a:buClr>
                <a:schemeClr val="lt1"/>
              </a:buClr>
              <a:buSzPts val="3000"/>
              <a:buFont typeface="Arial"/>
              <a:buNone/>
              <a:defRPr b="0" i="1" sz="30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ext Slide 1">
  <p:cSld name="1_Text Slide 1">
    <p:spTree>
      <p:nvGrpSpPr>
        <p:cNvPr id="18" name="Shape 18"/>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verview/Content Slide">
  <p:cSld name="Overview/Content Slide">
    <p:spTree>
      <p:nvGrpSpPr>
        <p:cNvPr id="19" name="Shape 19"/>
        <p:cNvGrpSpPr/>
        <p:nvPr/>
      </p:nvGrpSpPr>
      <p:grpSpPr>
        <a:xfrm>
          <a:off x="0" y="0"/>
          <a:ext cx="0" cy="0"/>
          <a:chOff x="0" y="0"/>
          <a:chExt cx="0" cy="0"/>
        </a:xfrm>
      </p:grpSpPr>
      <p:sp>
        <p:nvSpPr>
          <p:cNvPr id="20" name="Google Shape;20;p73"/>
          <p:cNvSpPr txBox="1"/>
          <p:nvPr>
            <p:ph idx="1" type="body"/>
          </p:nvPr>
        </p:nvSpPr>
        <p:spPr>
          <a:xfrm>
            <a:off x="772707" y="1786741"/>
            <a:ext cx="700387" cy="689518"/>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rgbClr val="0289AE"/>
              </a:buClr>
              <a:buSzPts val="3200"/>
              <a:buFont typeface="Arial"/>
              <a:buNone/>
              <a:defRPr b="1" i="0" sz="3200" u="none" cap="none" strike="noStrike">
                <a:solidFill>
                  <a:srgbClr val="0289AE"/>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1" name="Google Shape;21;p73"/>
          <p:cNvSpPr txBox="1"/>
          <p:nvPr>
            <p:ph idx="2" type="body"/>
          </p:nvPr>
        </p:nvSpPr>
        <p:spPr>
          <a:xfrm>
            <a:off x="1608004" y="1786741"/>
            <a:ext cx="6874660" cy="689519"/>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 name="Google Shape;22;p73"/>
          <p:cNvSpPr txBox="1"/>
          <p:nvPr>
            <p:ph idx="3" type="body"/>
          </p:nvPr>
        </p:nvSpPr>
        <p:spPr>
          <a:xfrm>
            <a:off x="772707" y="2498531"/>
            <a:ext cx="700387" cy="689518"/>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rgbClr val="0289AE"/>
              </a:buClr>
              <a:buSzPts val="3200"/>
              <a:buFont typeface="Arial"/>
              <a:buNone/>
              <a:defRPr b="1" i="0" sz="3200" u="none" cap="none" strike="noStrike">
                <a:solidFill>
                  <a:srgbClr val="0289AE"/>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3" name="Google Shape;23;p73"/>
          <p:cNvSpPr txBox="1"/>
          <p:nvPr>
            <p:ph idx="4" type="body"/>
          </p:nvPr>
        </p:nvSpPr>
        <p:spPr>
          <a:xfrm>
            <a:off x="1608004" y="2498531"/>
            <a:ext cx="6874660" cy="689519"/>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4" name="Google Shape;24;p73"/>
          <p:cNvSpPr txBox="1"/>
          <p:nvPr>
            <p:ph idx="5" type="body"/>
          </p:nvPr>
        </p:nvSpPr>
        <p:spPr>
          <a:xfrm>
            <a:off x="772707" y="3210318"/>
            <a:ext cx="700387" cy="689518"/>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rgbClr val="0289AE"/>
              </a:buClr>
              <a:buSzPts val="3200"/>
              <a:buFont typeface="Arial"/>
              <a:buNone/>
              <a:defRPr b="1" i="0" sz="3200" u="none" cap="none" strike="noStrike">
                <a:solidFill>
                  <a:srgbClr val="0289AE"/>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5" name="Google Shape;25;p73"/>
          <p:cNvSpPr txBox="1"/>
          <p:nvPr>
            <p:ph idx="6" type="body"/>
          </p:nvPr>
        </p:nvSpPr>
        <p:spPr>
          <a:xfrm>
            <a:off x="1608004" y="3210318"/>
            <a:ext cx="6874660" cy="689519"/>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6" name="Google Shape;26;p73"/>
          <p:cNvSpPr txBox="1"/>
          <p:nvPr>
            <p:ph idx="7" type="body"/>
          </p:nvPr>
        </p:nvSpPr>
        <p:spPr>
          <a:xfrm>
            <a:off x="772707" y="3922110"/>
            <a:ext cx="700387" cy="689518"/>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rgbClr val="0289AE"/>
              </a:buClr>
              <a:buSzPts val="3200"/>
              <a:buFont typeface="Arial"/>
              <a:buNone/>
              <a:defRPr b="1" i="0" sz="3200" u="none" cap="none" strike="noStrike">
                <a:solidFill>
                  <a:srgbClr val="0289AE"/>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7" name="Google Shape;27;p73"/>
          <p:cNvSpPr txBox="1"/>
          <p:nvPr>
            <p:ph idx="8" type="body"/>
          </p:nvPr>
        </p:nvSpPr>
        <p:spPr>
          <a:xfrm>
            <a:off x="1608004" y="3922110"/>
            <a:ext cx="6874660" cy="689519"/>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8" name="Google Shape;28;p73"/>
          <p:cNvSpPr txBox="1"/>
          <p:nvPr>
            <p:ph idx="9" type="body"/>
          </p:nvPr>
        </p:nvSpPr>
        <p:spPr>
          <a:xfrm>
            <a:off x="772707" y="4616963"/>
            <a:ext cx="700387" cy="689518"/>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rgbClr val="0289AE"/>
              </a:buClr>
              <a:buSzPts val="3200"/>
              <a:buFont typeface="Arial"/>
              <a:buNone/>
              <a:defRPr b="1" i="0" sz="3200" u="none" cap="none" strike="noStrike">
                <a:solidFill>
                  <a:srgbClr val="0289AE"/>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9" name="Google Shape;29;p73"/>
          <p:cNvSpPr txBox="1"/>
          <p:nvPr>
            <p:ph idx="13" type="body"/>
          </p:nvPr>
        </p:nvSpPr>
        <p:spPr>
          <a:xfrm>
            <a:off x="1608004" y="4616963"/>
            <a:ext cx="6874660" cy="689519"/>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0" name="Google Shape;30;p73"/>
          <p:cNvSpPr/>
          <p:nvPr/>
        </p:nvSpPr>
        <p:spPr>
          <a:xfrm rot="10800000">
            <a:off x="-4454" y="0"/>
            <a:ext cx="12189954" cy="1303382"/>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Calibri"/>
              <a:ea typeface="Calibri"/>
              <a:cs typeface="Calibri"/>
              <a:sym typeface="Calibri"/>
            </a:endParaRPr>
          </a:p>
        </p:txBody>
      </p:sp>
      <p:sp>
        <p:nvSpPr>
          <p:cNvPr id="31" name="Google Shape;31;p73"/>
          <p:cNvSpPr txBox="1"/>
          <p:nvPr>
            <p:ph idx="14" type="body"/>
          </p:nvPr>
        </p:nvSpPr>
        <p:spPr>
          <a:xfrm>
            <a:off x="548420" y="195206"/>
            <a:ext cx="5041923" cy="720752"/>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3600"/>
              <a:buFont typeface="Arial"/>
              <a:buNone/>
              <a:defRPr b="0" i="0" sz="36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2" name="Google Shape;32;p73"/>
          <p:cNvSpPr/>
          <p:nvPr/>
        </p:nvSpPr>
        <p:spPr>
          <a:xfrm rot="5400000">
            <a:off x="1314218" y="462088"/>
            <a:ext cx="108000" cy="1685648"/>
          </a:xfrm>
          <a:custGeom>
            <a:rect b="b" l="l" r="r" t="t"/>
            <a:pathLst>
              <a:path extrusionOk="0" h="260044" w="30700">
                <a:moveTo>
                  <a:pt x="0" y="0"/>
                </a:moveTo>
                <a:lnTo>
                  <a:pt x="30701" y="0"/>
                </a:lnTo>
                <a:lnTo>
                  <a:pt x="30701" y="260044"/>
                </a:lnTo>
                <a:lnTo>
                  <a:pt x="0" y="260044"/>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 name="Google Shape;33;p73"/>
          <p:cNvSpPr/>
          <p:nvPr/>
        </p:nvSpPr>
        <p:spPr>
          <a:xfrm>
            <a:off x="8660921" y="14515"/>
            <a:ext cx="3531079" cy="1280818"/>
          </a:xfrm>
          <a:prstGeom prst="rect">
            <a:avLst/>
          </a:prstGeom>
          <a:noFill/>
          <a:ln>
            <a:noFill/>
          </a:ln>
        </p:spPr>
      </p:sp>
      <p:pic>
        <p:nvPicPr>
          <p:cNvPr id="34" name="Google Shape;34;p73"/>
          <p:cNvPicPr preferRelativeResize="0"/>
          <p:nvPr/>
        </p:nvPicPr>
        <p:blipFill rotWithShape="1">
          <a:blip r:embed="rId2">
            <a:alphaModFix/>
          </a:blip>
          <a:srcRect b="0" l="0" r="0" t="0"/>
          <a:stretch/>
        </p:blipFill>
        <p:spPr>
          <a:xfrm>
            <a:off x="637636" y="5848192"/>
            <a:ext cx="6024421" cy="606937"/>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 showMasterSp="0">
  <p:cSld name="Divider ">
    <p:spTree>
      <p:nvGrpSpPr>
        <p:cNvPr id="35" name="Shape 35"/>
        <p:cNvGrpSpPr/>
        <p:nvPr/>
      </p:nvGrpSpPr>
      <p:grpSpPr>
        <a:xfrm>
          <a:off x="0" y="0"/>
          <a:ext cx="0" cy="0"/>
          <a:chOff x="0" y="0"/>
          <a:chExt cx="0" cy="0"/>
        </a:xfrm>
      </p:grpSpPr>
      <p:sp>
        <p:nvSpPr>
          <p:cNvPr id="36" name="Google Shape;36;p74"/>
          <p:cNvSpPr/>
          <p:nvPr/>
        </p:nvSpPr>
        <p:spPr>
          <a:xfrm>
            <a:off x="3776133" y="644599"/>
            <a:ext cx="8415867" cy="5509455"/>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 name="Google Shape;37;p74"/>
          <p:cNvSpPr/>
          <p:nvPr/>
        </p:nvSpPr>
        <p:spPr>
          <a:xfrm>
            <a:off x="23805" y="9076427"/>
            <a:ext cx="7535870" cy="161538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8" name="Google Shape;38;p74"/>
          <p:cNvSpPr txBox="1"/>
          <p:nvPr>
            <p:ph idx="1" type="body"/>
          </p:nvPr>
        </p:nvSpPr>
        <p:spPr>
          <a:xfrm>
            <a:off x="5297322" y="2639356"/>
            <a:ext cx="6484268" cy="2253043"/>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chemeClr val="lt1"/>
              </a:buClr>
              <a:buSzPts val="4800"/>
              <a:buFont typeface="Arial"/>
              <a:buNone/>
              <a:defRPr b="0" i="0" sz="4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9" name="Google Shape;39;p74"/>
          <p:cNvSpPr txBox="1"/>
          <p:nvPr>
            <p:ph idx="2" type="body"/>
          </p:nvPr>
        </p:nvSpPr>
        <p:spPr>
          <a:xfrm>
            <a:off x="891654" y="1020928"/>
            <a:ext cx="2066906" cy="582221"/>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0289AE"/>
              </a:buClr>
              <a:buSzPts val="13000"/>
              <a:buFont typeface="Arial"/>
              <a:buNone/>
              <a:defRPr b="0" i="0" sz="13000" u="none" cap="none" strike="noStrike">
                <a:solidFill>
                  <a:srgbClr val="0289AE"/>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0" name="Google Shape;40;p74"/>
          <p:cNvSpPr/>
          <p:nvPr/>
        </p:nvSpPr>
        <p:spPr>
          <a:xfrm>
            <a:off x="0" y="2892987"/>
            <a:ext cx="5040000" cy="72000"/>
          </a:xfrm>
          <a:custGeom>
            <a:rect b="b" l="l" r="r" t="t"/>
            <a:pathLst>
              <a:path extrusionOk="0" h="71215" w="2963330">
                <a:moveTo>
                  <a:pt x="0" y="0"/>
                </a:moveTo>
                <a:lnTo>
                  <a:pt x="2963330" y="0"/>
                </a:lnTo>
                <a:cubicBezTo>
                  <a:pt x="2963330" y="23739"/>
                  <a:pt x="2963330" y="47477"/>
                  <a:pt x="2963330" y="71215"/>
                </a:cubicBezTo>
                <a:lnTo>
                  <a:pt x="0" y="71215"/>
                </a:lnTo>
                <a:lnTo>
                  <a:pt x="0" y="0"/>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1" name="Google Shape;41;p74"/>
          <p:cNvSpPr/>
          <p:nvPr/>
        </p:nvSpPr>
        <p:spPr>
          <a:xfrm>
            <a:off x="8574657" y="2880779"/>
            <a:ext cx="3617343" cy="3252603"/>
          </a:xfrm>
          <a:prstGeom prst="rect">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Slide 2" showMasterSp="0">
  <p:cSld name="Quote Slide 2">
    <p:spTree>
      <p:nvGrpSpPr>
        <p:cNvPr id="42" name="Shape 42"/>
        <p:cNvGrpSpPr/>
        <p:nvPr/>
      </p:nvGrpSpPr>
      <p:grpSpPr>
        <a:xfrm>
          <a:off x="0" y="0"/>
          <a:ext cx="0" cy="0"/>
          <a:chOff x="0" y="0"/>
          <a:chExt cx="0" cy="0"/>
        </a:xfrm>
      </p:grpSpPr>
      <p:sp>
        <p:nvSpPr>
          <p:cNvPr id="43" name="Google Shape;43;p75"/>
          <p:cNvSpPr/>
          <p:nvPr/>
        </p:nvSpPr>
        <p:spPr>
          <a:xfrm>
            <a:off x="0" y="1352385"/>
            <a:ext cx="6096000" cy="4388015"/>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 name="Google Shape;44;p75"/>
          <p:cNvSpPr/>
          <p:nvPr>
            <p:ph idx="2" type="pic"/>
          </p:nvPr>
        </p:nvSpPr>
        <p:spPr>
          <a:xfrm>
            <a:off x="0" y="0"/>
            <a:ext cx="12192000" cy="6858000"/>
          </a:xfrm>
          <a:prstGeom prst="rect">
            <a:avLst/>
          </a:prstGeom>
          <a:solidFill>
            <a:srgbClr val="F2F2F2"/>
          </a:solidFill>
          <a:ln>
            <a:noFill/>
          </a:ln>
        </p:spPr>
      </p:sp>
      <p:sp>
        <p:nvSpPr>
          <p:cNvPr id="45" name="Google Shape;45;p75"/>
          <p:cNvSpPr/>
          <p:nvPr/>
        </p:nvSpPr>
        <p:spPr>
          <a:xfrm flipH="1">
            <a:off x="0" y="2483963"/>
            <a:ext cx="3617343" cy="3252603"/>
          </a:xfrm>
          <a:prstGeom prst="rect">
            <a:avLst/>
          </a:prstGeom>
          <a:noFill/>
          <a:ln>
            <a:noFill/>
          </a:ln>
        </p:spPr>
      </p:sp>
      <p:sp>
        <p:nvSpPr>
          <p:cNvPr id="46" name="Google Shape;46;p75"/>
          <p:cNvSpPr txBox="1"/>
          <p:nvPr>
            <p:ph idx="1" type="body"/>
          </p:nvPr>
        </p:nvSpPr>
        <p:spPr>
          <a:xfrm>
            <a:off x="427670" y="1747126"/>
            <a:ext cx="5126463" cy="3565651"/>
          </a:xfrm>
          <a:prstGeom prst="rect">
            <a:avLst/>
          </a:prstGeom>
          <a:noFill/>
          <a:ln>
            <a:noFill/>
          </a:ln>
        </p:spPr>
        <p:txBody>
          <a:bodyPr anchorCtr="0" anchor="ctr" bIns="45700" lIns="91425" spcFirstLastPara="1" rIns="91425" wrap="square" tIns="45700">
            <a:normAutofit/>
          </a:bodyPr>
          <a:lstStyle>
            <a:lvl1pPr indent="-228600" lvl="0" marL="457200" marR="0" rtl="0" algn="ctr">
              <a:lnSpc>
                <a:spcPct val="90000"/>
              </a:lnSpc>
              <a:spcBef>
                <a:spcPts val="1000"/>
              </a:spcBef>
              <a:spcAft>
                <a:spcPts val="0"/>
              </a:spcAft>
              <a:buClr>
                <a:schemeClr val="lt1"/>
              </a:buClr>
              <a:buSzPts val="3000"/>
              <a:buFont typeface="Arial"/>
              <a:buNone/>
              <a:defRPr b="0" i="1" sz="30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Slide " showMasterSp="0">
  <p:cSld name="Cover Slide ">
    <p:spTree>
      <p:nvGrpSpPr>
        <p:cNvPr id="47" name="Shape 47"/>
        <p:cNvGrpSpPr/>
        <p:nvPr/>
      </p:nvGrpSpPr>
      <p:grpSpPr>
        <a:xfrm>
          <a:off x="0" y="0"/>
          <a:ext cx="0" cy="0"/>
          <a:chOff x="0" y="0"/>
          <a:chExt cx="0" cy="0"/>
        </a:xfrm>
      </p:grpSpPr>
      <p:sp>
        <p:nvSpPr>
          <p:cNvPr id="48" name="Google Shape;48;p76"/>
          <p:cNvSpPr/>
          <p:nvPr/>
        </p:nvSpPr>
        <p:spPr>
          <a:xfrm>
            <a:off x="-1" y="3305907"/>
            <a:ext cx="12172692" cy="2438952"/>
          </a:xfrm>
          <a:custGeom>
            <a:rect b="b" l="l" r="r" t="t"/>
            <a:pathLst>
              <a:path extrusionOk="0" h="6806308" w="7600392">
                <a:moveTo>
                  <a:pt x="0" y="0"/>
                </a:moveTo>
                <a:lnTo>
                  <a:pt x="7600393" y="0"/>
                </a:lnTo>
                <a:lnTo>
                  <a:pt x="7600393" y="6806308"/>
                </a:lnTo>
                <a:lnTo>
                  <a:pt x="0" y="6806308"/>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069">
              <a:solidFill>
                <a:schemeClr val="dk1"/>
              </a:solidFill>
              <a:latin typeface="Calibri"/>
              <a:ea typeface="Calibri"/>
              <a:cs typeface="Calibri"/>
              <a:sym typeface="Calibri"/>
            </a:endParaRPr>
          </a:p>
        </p:txBody>
      </p:sp>
      <p:sp>
        <p:nvSpPr>
          <p:cNvPr id="49" name="Google Shape;49;p76"/>
          <p:cNvSpPr/>
          <p:nvPr/>
        </p:nvSpPr>
        <p:spPr>
          <a:xfrm>
            <a:off x="4986068" y="3105178"/>
            <a:ext cx="7205932" cy="2633460"/>
          </a:xfrm>
          <a:prstGeom prst="rect">
            <a:avLst/>
          </a:prstGeom>
          <a:noFill/>
          <a:ln>
            <a:noFill/>
          </a:ln>
        </p:spPr>
      </p:sp>
      <p:sp>
        <p:nvSpPr>
          <p:cNvPr id="50" name="Google Shape;50;p76"/>
          <p:cNvSpPr txBox="1"/>
          <p:nvPr>
            <p:ph idx="1" type="body"/>
          </p:nvPr>
        </p:nvSpPr>
        <p:spPr>
          <a:xfrm>
            <a:off x="679403" y="4388340"/>
            <a:ext cx="3354126" cy="100839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8850"/>
              </a:lnSpc>
              <a:spcBef>
                <a:spcPts val="0"/>
              </a:spcBef>
              <a:spcAft>
                <a:spcPts val="0"/>
              </a:spcAft>
              <a:buClr>
                <a:schemeClr val="lt1"/>
              </a:buClr>
              <a:buSzPts val="4000"/>
              <a:buFont typeface="Arial"/>
              <a:buNone/>
              <a:defRPr b="0" i="0" sz="4000" u="none" cap="none" strike="noStrike">
                <a:solidFill>
                  <a:schemeClr val="lt1"/>
                </a:solidFill>
                <a:latin typeface="Calibri"/>
                <a:ea typeface="Calibri"/>
                <a:cs typeface="Calibri"/>
                <a:sym typeface="Calibri"/>
              </a:defRPr>
            </a:lvl1pPr>
            <a:lvl2pPr indent="-228600" lvl="1" marL="9144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1" name="Google Shape;51;p76"/>
          <p:cNvSpPr txBox="1"/>
          <p:nvPr>
            <p:ph idx="2" type="body"/>
          </p:nvPr>
        </p:nvSpPr>
        <p:spPr>
          <a:xfrm>
            <a:off x="721528" y="3508096"/>
            <a:ext cx="3311988" cy="5331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chemeClr val="lt1"/>
              </a:buClr>
              <a:buSzPts val="3200"/>
              <a:buFont typeface="Arial"/>
              <a:buNone/>
              <a:defRPr b="0" i="0" sz="3200" u="none" cap="none" strike="noStrike">
                <a:solidFill>
                  <a:schemeClr val="lt1"/>
                </a:solidFill>
                <a:latin typeface="Calibri"/>
                <a:ea typeface="Calibri"/>
                <a:cs typeface="Calibri"/>
                <a:sym typeface="Calibri"/>
              </a:defRPr>
            </a:lvl1pPr>
            <a:lvl2pPr indent="-228600" lvl="1" marL="9144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2" name="Google Shape;52;p76"/>
          <p:cNvSpPr/>
          <p:nvPr/>
        </p:nvSpPr>
        <p:spPr>
          <a:xfrm>
            <a:off x="12192000" y="153500"/>
            <a:ext cx="3690980" cy="7687732"/>
          </a:xfrm>
          <a:custGeom>
            <a:rect b="b" l="l" r="r" t="t"/>
            <a:pathLst>
              <a:path extrusionOk="0" h="6806308" w="7600392">
                <a:moveTo>
                  <a:pt x="0" y="0"/>
                </a:moveTo>
                <a:lnTo>
                  <a:pt x="7600393" y="0"/>
                </a:lnTo>
                <a:lnTo>
                  <a:pt x="7600393" y="6806308"/>
                </a:lnTo>
                <a:lnTo>
                  <a:pt x="0" y="6806308"/>
                </a:lnTo>
                <a:close/>
              </a:path>
            </a:pathLst>
          </a:custGeom>
          <a:solidFill>
            <a:srgbClr val="EBEBE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069">
              <a:solidFill>
                <a:schemeClr val="dk1"/>
              </a:solidFill>
              <a:latin typeface="Calibri"/>
              <a:ea typeface="Calibri"/>
              <a:cs typeface="Calibri"/>
              <a:sym typeface="Calibri"/>
            </a:endParaRPr>
          </a:p>
        </p:txBody>
      </p:sp>
      <p:sp>
        <p:nvSpPr>
          <p:cNvPr id="53" name="Google Shape;53;p76"/>
          <p:cNvSpPr/>
          <p:nvPr/>
        </p:nvSpPr>
        <p:spPr>
          <a:xfrm>
            <a:off x="8022566" y="5585903"/>
            <a:ext cx="4138530" cy="756631"/>
          </a:xfrm>
          <a:custGeom>
            <a:rect b="b" l="l" r="r" t="t"/>
            <a:pathLst>
              <a:path extrusionOk="0" h="6806308" w="7600392">
                <a:moveTo>
                  <a:pt x="0" y="0"/>
                </a:moveTo>
                <a:lnTo>
                  <a:pt x="7600393" y="0"/>
                </a:lnTo>
                <a:lnTo>
                  <a:pt x="7600393" y="6806308"/>
                </a:lnTo>
                <a:lnTo>
                  <a:pt x="0" y="6806308"/>
                </a:ln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069">
              <a:solidFill>
                <a:schemeClr val="dk1"/>
              </a:solidFill>
              <a:latin typeface="Calibri"/>
              <a:ea typeface="Calibri"/>
              <a:cs typeface="Calibri"/>
              <a:sym typeface="Calibri"/>
            </a:endParaRPr>
          </a:p>
        </p:txBody>
      </p:sp>
      <p:sp>
        <p:nvSpPr>
          <p:cNvPr id="54" name="Google Shape;54;p76"/>
          <p:cNvSpPr txBox="1"/>
          <p:nvPr>
            <p:ph idx="3" type="body"/>
          </p:nvPr>
        </p:nvSpPr>
        <p:spPr>
          <a:xfrm>
            <a:off x="8345333" y="5611394"/>
            <a:ext cx="3195486" cy="731140"/>
          </a:xfrm>
          <a:prstGeom prst="rect">
            <a:avLst/>
          </a:prstGeom>
          <a:noFill/>
          <a:ln>
            <a:noFill/>
          </a:ln>
        </p:spPr>
        <p:txBody>
          <a:bodyPr anchorCtr="0" anchor="ctr" bIns="45700" lIns="91425" spcFirstLastPara="1" rIns="91425" wrap="square" tIns="45700">
            <a:normAutofit/>
          </a:bodyPr>
          <a:lstStyle>
            <a:lvl1pPr indent="-228600" lvl="0" marL="457200" marR="0" rtl="0" algn="r">
              <a:lnSpc>
                <a:spcPct val="90000"/>
              </a:lnSpc>
              <a:spcBef>
                <a:spcPts val="1000"/>
              </a:spcBef>
              <a:spcAft>
                <a:spcPts val="0"/>
              </a:spcAft>
              <a:buClr>
                <a:schemeClr val="lt1"/>
              </a:buClr>
              <a:buSzPts val="3000"/>
              <a:buFont typeface="Arial"/>
              <a:buNone/>
              <a:defRPr b="1" i="0" sz="30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5" name="Google Shape;55;p76"/>
          <p:cNvSpPr/>
          <p:nvPr>
            <p:ph idx="4" type="pic"/>
          </p:nvPr>
        </p:nvSpPr>
        <p:spPr>
          <a:xfrm>
            <a:off x="5736127" y="561497"/>
            <a:ext cx="5982506" cy="4551482"/>
          </a:xfrm>
          <a:prstGeom prst="rect">
            <a:avLst/>
          </a:prstGeom>
          <a:solidFill>
            <a:srgbClr val="F2F2F2"/>
          </a:solidFill>
          <a:ln>
            <a:noFill/>
          </a:ln>
        </p:spPr>
      </p:sp>
      <p:pic>
        <p:nvPicPr>
          <p:cNvPr id="56" name="Google Shape;56;p76"/>
          <p:cNvPicPr preferRelativeResize="0"/>
          <p:nvPr/>
        </p:nvPicPr>
        <p:blipFill rotWithShape="1">
          <a:blip r:embed="rId2">
            <a:alphaModFix/>
          </a:blip>
          <a:srcRect b="0" l="0" r="0" t="0"/>
          <a:stretch/>
        </p:blipFill>
        <p:spPr>
          <a:xfrm>
            <a:off x="464066" y="509686"/>
            <a:ext cx="4125188" cy="2499202"/>
          </a:xfrm>
          <a:prstGeom prst="rect">
            <a:avLst/>
          </a:prstGeom>
          <a:noFill/>
          <a:ln>
            <a:noFill/>
          </a:ln>
        </p:spPr>
      </p:pic>
      <p:pic>
        <p:nvPicPr>
          <p:cNvPr id="57" name="Google Shape;57;p76"/>
          <p:cNvPicPr preferRelativeResize="0"/>
          <p:nvPr/>
        </p:nvPicPr>
        <p:blipFill rotWithShape="1">
          <a:blip r:embed="rId3">
            <a:alphaModFix/>
          </a:blip>
          <a:srcRect b="0" l="0" r="0" t="0"/>
          <a:stretch/>
        </p:blipFill>
        <p:spPr>
          <a:xfrm>
            <a:off x="637636" y="5993335"/>
            <a:ext cx="6024421" cy="606937"/>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Slide">
  <p:cSld name="Photo Slide">
    <p:spTree>
      <p:nvGrpSpPr>
        <p:cNvPr id="58" name="Shape 58"/>
        <p:cNvGrpSpPr/>
        <p:nvPr/>
      </p:nvGrpSpPr>
      <p:grpSpPr>
        <a:xfrm>
          <a:off x="0" y="0"/>
          <a:ext cx="0" cy="0"/>
          <a:chOff x="0" y="0"/>
          <a:chExt cx="0" cy="0"/>
        </a:xfrm>
      </p:grpSpPr>
      <p:sp>
        <p:nvSpPr>
          <p:cNvPr id="59" name="Google Shape;59;p77"/>
          <p:cNvSpPr/>
          <p:nvPr/>
        </p:nvSpPr>
        <p:spPr>
          <a:xfrm>
            <a:off x="0" y="0"/>
            <a:ext cx="6417733" cy="6858000"/>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 name="Google Shape;60;p77"/>
          <p:cNvSpPr/>
          <p:nvPr>
            <p:ph idx="2" type="pic"/>
          </p:nvPr>
        </p:nvSpPr>
        <p:spPr>
          <a:xfrm>
            <a:off x="5888002" y="439730"/>
            <a:ext cx="5660531" cy="6045736"/>
          </a:xfrm>
          <a:prstGeom prst="rect">
            <a:avLst/>
          </a:prstGeom>
          <a:solidFill>
            <a:srgbClr val="F2F2F2"/>
          </a:solidFill>
          <a:ln>
            <a:noFill/>
          </a:ln>
        </p:spPr>
      </p:sp>
      <p:sp>
        <p:nvSpPr>
          <p:cNvPr id="61" name="Google Shape;61;p77"/>
          <p:cNvSpPr/>
          <p:nvPr/>
        </p:nvSpPr>
        <p:spPr>
          <a:xfrm flipH="1">
            <a:off x="0" y="3605397"/>
            <a:ext cx="3617343" cy="3252603"/>
          </a:xfrm>
          <a:prstGeom prst="rect">
            <a:avLst/>
          </a:prstGeom>
          <a:noFill/>
          <a:ln>
            <a:noFill/>
          </a:ln>
        </p:spPr>
      </p:sp>
      <p:sp>
        <p:nvSpPr>
          <p:cNvPr id="62" name="Google Shape;62;p77"/>
          <p:cNvSpPr txBox="1"/>
          <p:nvPr>
            <p:ph idx="1" type="body"/>
          </p:nvPr>
        </p:nvSpPr>
        <p:spPr>
          <a:xfrm>
            <a:off x="898358" y="2107770"/>
            <a:ext cx="4639192" cy="437769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2400"/>
              <a:buFont typeface="Arial"/>
              <a:buNone/>
              <a:defRPr b="0" i="0" sz="2400" u="none" cap="none" strike="noStrike">
                <a:solidFill>
                  <a:schemeClr val="lt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2pPr>
            <a:lvl3pPr indent="-228600" lvl="2" marL="13716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3pPr>
            <a:lvl4pPr indent="-228600" lvl="3" marL="18288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4pPr>
            <a:lvl5pPr indent="-228600" lvl="4" marL="22860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3" name="Google Shape;63;p77"/>
          <p:cNvSpPr txBox="1"/>
          <p:nvPr>
            <p:ph idx="3" type="body"/>
          </p:nvPr>
        </p:nvSpPr>
        <p:spPr>
          <a:xfrm>
            <a:off x="898358" y="890242"/>
            <a:ext cx="4757375" cy="99265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3600"/>
              <a:buFont typeface="Arial"/>
              <a:buNone/>
              <a:defRPr b="1" i="0" sz="36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ide 1">
  <p:cSld name="Text Slide 1">
    <p:spTree>
      <p:nvGrpSpPr>
        <p:cNvPr id="64" name="Shape 64"/>
        <p:cNvGrpSpPr/>
        <p:nvPr/>
      </p:nvGrpSpPr>
      <p:grpSpPr>
        <a:xfrm>
          <a:off x="0" y="0"/>
          <a:ext cx="0" cy="0"/>
          <a:chOff x="0" y="0"/>
          <a:chExt cx="0" cy="0"/>
        </a:xfrm>
      </p:grpSpPr>
      <p:sp>
        <p:nvSpPr>
          <p:cNvPr id="65" name="Google Shape;65;p78"/>
          <p:cNvSpPr/>
          <p:nvPr/>
        </p:nvSpPr>
        <p:spPr>
          <a:xfrm>
            <a:off x="0" y="0"/>
            <a:ext cx="12192000" cy="6858000"/>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6" name="Google Shape;66;p78"/>
          <p:cNvSpPr/>
          <p:nvPr/>
        </p:nvSpPr>
        <p:spPr>
          <a:xfrm flipH="1">
            <a:off x="-1" y="2536167"/>
            <a:ext cx="4806475" cy="4321834"/>
          </a:xfrm>
          <a:prstGeom prst="rect">
            <a:avLst/>
          </a:prstGeom>
          <a:noFill/>
          <a:ln>
            <a:noFill/>
          </a:ln>
        </p:spPr>
      </p:sp>
      <p:sp>
        <p:nvSpPr>
          <p:cNvPr id="67" name="Google Shape;67;p78"/>
          <p:cNvSpPr/>
          <p:nvPr/>
        </p:nvSpPr>
        <p:spPr>
          <a:xfrm>
            <a:off x="12192000" y="-287867"/>
            <a:ext cx="1185333" cy="7145867"/>
          </a:xfrm>
          <a:prstGeom prst="rect">
            <a:avLst/>
          </a:prstGeom>
          <a:solidFill>
            <a:srgbClr val="ECECE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8" name="Google Shape;68;p78"/>
          <p:cNvSpPr/>
          <p:nvPr/>
        </p:nvSpPr>
        <p:spPr>
          <a:xfrm>
            <a:off x="370688" y="323520"/>
            <a:ext cx="11450624" cy="621096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9" name="Google Shape;69;p78"/>
          <p:cNvSpPr txBox="1"/>
          <p:nvPr>
            <p:ph idx="1" type="body"/>
          </p:nvPr>
        </p:nvSpPr>
        <p:spPr>
          <a:xfrm>
            <a:off x="798380" y="2045704"/>
            <a:ext cx="10595237" cy="384991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400"/>
              <a:buFont typeface="Arial"/>
              <a:buNone/>
              <a:defRPr b="0" i="0" sz="2400" u="none" cap="none" strike="noStrike">
                <a:solidFill>
                  <a:srgbClr val="262626"/>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2pPr>
            <a:lvl3pPr indent="-228600" lvl="2" marL="13716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3pPr>
            <a:lvl4pPr indent="-228600" lvl="3" marL="18288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4pPr>
            <a:lvl5pPr indent="-228600" lvl="4" marL="22860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0" name="Google Shape;70;p78"/>
          <p:cNvSpPr txBox="1"/>
          <p:nvPr>
            <p:ph idx="2" type="body"/>
          </p:nvPr>
        </p:nvSpPr>
        <p:spPr>
          <a:xfrm>
            <a:off x="798381" y="761603"/>
            <a:ext cx="10595237" cy="80365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009AC1"/>
              </a:buClr>
              <a:buSzPts val="3600"/>
              <a:buFont typeface="Arial"/>
              <a:buNone/>
              <a:defRPr b="1" i="0" sz="3600" u="none" cap="none" strike="noStrike">
                <a:solidFill>
                  <a:srgbClr val="009AC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ide 2">
  <p:cSld name="Text Slide 2">
    <p:spTree>
      <p:nvGrpSpPr>
        <p:cNvPr id="71" name="Shape 71"/>
        <p:cNvGrpSpPr/>
        <p:nvPr/>
      </p:nvGrpSpPr>
      <p:grpSpPr>
        <a:xfrm>
          <a:off x="0" y="0"/>
          <a:ext cx="0" cy="0"/>
          <a:chOff x="0" y="0"/>
          <a:chExt cx="0" cy="0"/>
        </a:xfrm>
      </p:grpSpPr>
      <p:sp>
        <p:nvSpPr>
          <p:cNvPr id="72" name="Google Shape;72;p79"/>
          <p:cNvSpPr txBox="1"/>
          <p:nvPr>
            <p:ph idx="1" type="body"/>
          </p:nvPr>
        </p:nvSpPr>
        <p:spPr>
          <a:xfrm>
            <a:off x="1553583" y="1623405"/>
            <a:ext cx="9778140" cy="489592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400"/>
              <a:buFont typeface="Arial"/>
              <a:buNone/>
              <a:defRPr b="0" i="0" sz="2400" u="none" cap="none" strike="noStrike">
                <a:solidFill>
                  <a:srgbClr val="262626"/>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2pPr>
            <a:lvl3pPr indent="-228600" lvl="2" marL="13716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3pPr>
            <a:lvl4pPr indent="-228600" lvl="3" marL="18288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4pPr>
            <a:lvl5pPr indent="-228600" lvl="4" marL="22860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3" name="Google Shape;73;p79"/>
          <p:cNvSpPr txBox="1"/>
          <p:nvPr>
            <p:ph idx="2" type="body"/>
          </p:nvPr>
        </p:nvSpPr>
        <p:spPr>
          <a:xfrm>
            <a:off x="1503336" y="604434"/>
            <a:ext cx="9886397" cy="1018971"/>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0289AE"/>
              </a:buClr>
              <a:buSzPts val="3600"/>
              <a:buFont typeface="Arial"/>
              <a:buNone/>
              <a:defRPr b="1" i="0" sz="3600" u="none" cap="none" strike="noStrike">
                <a:solidFill>
                  <a:srgbClr val="0289AE"/>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4" name="Google Shape;74;p79"/>
          <p:cNvSpPr/>
          <p:nvPr/>
        </p:nvSpPr>
        <p:spPr>
          <a:xfrm>
            <a:off x="12192000" y="-287867"/>
            <a:ext cx="1185333" cy="7145867"/>
          </a:xfrm>
          <a:prstGeom prst="rect">
            <a:avLst/>
          </a:prstGeom>
          <a:solidFill>
            <a:srgbClr val="ECECE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5" name="Google Shape;75;p79"/>
          <p:cNvSpPr/>
          <p:nvPr/>
        </p:nvSpPr>
        <p:spPr>
          <a:xfrm>
            <a:off x="1" y="0"/>
            <a:ext cx="1242204" cy="6858000"/>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 name="Google Shape;76;p79"/>
          <p:cNvSpPr/>
          <p:nvPr/>
        </p:nvSpPr>
        <p:spPr>
          <a:xfrm flipH="1">
            <a:off x="-1" y="3605397"/>
            <a:ext cx="1224951" cy="3252603"/>
          </a:xfrm>
          <a:prstGeom prst="rect">
            <a:avLst/>
          </a:prstGeom>
          <a:noFill/>
          <a:ln>
            <a:no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ptop Slide">
  <p:cSld name="Laptop Slide">
    <p:spTree>
      <p:nvGrpSpPr>
        <p:cNvPr id="77" name="Shape 77"/>
        <p:cNvGrpSpPr/>
        <p:nvPr/>
      </p:nvGrpSpPr>
      <p:grpSpPr>
        <a:xfrm>
          <a:off x="0" y="0"/>
          <a:ext cx="0" cy="0"/>
          <a:chOff x="0" y="0"/>
          <a:chExt cx="0" cy="0"/>
        </a:xfrm>
      </p:grpSpPr>
      <p:sp>
        <p:nvSpPr>
          <p:cNvPr id="78" name="Google Shape;78;p80"/>
          <p:cNvSpPr/>
          <p:nvPr/>
        </p:nvSpPr>
        <p:spPr>
          <a:xfrm>
            <a:off x="3058634" y="1"/>
            <a:ext cx="8439100" cy="6858000"/>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9" name="Google Shape;79;p80"/>
          <p:cNvSpPr/>
          <p:nvPr/>
        </p:nvSpPr>
        <p:spPr>
          <a:xfrm flipH="1">
            <a:off x="3053750" y="2684947"/>
            <a:ext cx="4641011" cy="4173054"/>
          </a:xfrm>
          <a:prstGeom prst="rect">
            <a:avLst/>
          </a:prstGeom>
          <a:noFill/>
          <a:ln>
            <a:noFill/>
          </a:ln>
        </p:spPr>
      </p:sp>
      <p:sp>
        <p:nvSpPr>
          <p:cNvPr id="80" name="Google Shape;80;p80"/>
          <p:cNvSpPr txBox="1"/>
          <p:nvPr>
            <p:ph idx="1" type="body"/>
          </p:nvPr>
        </p:nvSpPr>
        <p:spPr>
          <a:xfrm>
            <a:off x="5943600" y="2076098"/>
            <a:ext cx="4867011" cy="39131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2400"/>
              <a:buFont typeface="Arial"/>
              <a:buNone/>
              <a:defRPr b="0" i="0" sz="2400" u="none" cap="none" strike="noStrike">
                <a:solidFill>
                  <a:schemeClr val="lt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2pPr>
            <a:lvl3pPr indent="-228600" lvl="2" marL="13716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3pPr>
            <a:lvl4pPr indent="-228600" lvl="3" marL="18288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4pPr>
            <a:lvl5pPr indent="-228600" lvl="4" marL="22860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1" name="Google Shape;81;p80"/>
          <p:cNvSpPr txBox="1"/>
          <p:nvPr>
            <p:ph idx="2" type="body"/>
          </p:nvPr>
        </p:nvSpPr>
        <p:spPr>
          <a:xfrm>
            <a:off x="5943601" y="647039"/>
            <a:ext cx="4990998" cy="99265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3600"/>
              <a:buFont typeface="Arial"/>
              <a:buNone/>
              <a:defRPr b="1" i="0" sz="36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id="82" name="Google Shape;82;p80"/>
          <p:cNvPicPr preferRelativeResize="0"/>
          <p:nvPr/>
        </p:nvPicPr>
        <p:blipFill rotWithShape="1">
          <a:blip r:embed="rId2">
            <a:alphaModFix/>
          </a:blip>
          <a:srcRect b="11083" l="-18315" r="29196" t="15976"/>
          <a:stretch/>
        </p:blipFill>
        <p:spPr>
          <a:xfrm flipH="1">
            <a:off x="0" y="1333922"/>
            <a:ext cx="8439100" cy="5375657"/>
          </a:xfrm>
          <a:prstGeom prst="rect">
            <a:avLst/>
          </a:prstGeom>
          <a:noFill/>
          <a:ln>
            <a:noFill/>
          </a:ln>
        </p:spPr>
      </p:pic>
      <p:sp>
        <p:nvSpPr>
          <p:cNvPr id="83" name="Google Shape;83;p80"/>
          <p:cNvSpPr/>
          <p:nvPr>
            <p:ph idx="3" type="pic"/>
          </p:nvPr>
        </p:nvSpPr>
        <p:spPr>
          <a:xfrm>
            <a:off x="0" y="1561018"/>
            <a:ext cx="5130800" cy="3913188"/>
          </a:xfrm>
          <a:prstGeom prst="rect">
            <a:avLst/>
          </a:prstGeom>
          <a:solidFill>
            <a:srgbClr val="D8D8D8"/>
          </a:solidFill>
          <a:ln>
            <a:no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ne Slide">
  <p:cSld name="Phone Slide">
    <p:spTree>
      <p:nvGrpSpPr>
        <p:cNvPr id="84" name="Shape 84"/>
        <p:cNvGrpSpPr/>
        <p:nvPr/>
      </p:nvGrpSpPr>
      <p:grpSpPr>
        <a:xfrm>
          <a:off x="0" y="0"/>
          <a:ext cx="0" cy="0"/>
          <a:chOff x="0" y="0"/>
          <a:chExt cx="0" cy="0"/>
        </a:xfrm>
      </p:grpSpPr>
      <p:sp>
        <p:nvSpPr>
          <p:cNvPr id="85" name="Google Shape;85;p81"/>
          <p:cNvSpPr/>
          <p:nvPr/>
        </p:nvSpPr>
        <p:spPr>
          <a:xfrm>
            <a:off x="0" y="882027"/>
            <a:ext cx="12192000" cy="1437274"/>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6" name="Google Shape;86;p81"/>
          <p:cNvSpPr txBox="1"/>
          <p:nvPr>
            <p:ph idx="1" type="body"/>
          </p:nvPr>
        </p:nvSpPr>
        <p:spPr>
          <a:xfrm>
            <a:off x="835671" y="2727702"/>
            <a:ext cx="7178174" cy="3311641"/>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400"/>
              <a:buFont typeface="Arial"/>
              <a:buNone/>
              <a:defRPr b="0" i="0" sz="2400" u="none" cap="none" strike="noStrike">
                <a:solidFill>
                  <a:srgbClr val="262626"/>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2pPr>
            <a:lvl3pPr indent="-228600" lvl="2" marL="13716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3pPr>
            <a:lvl4pPr indent="-228600" lvl="3" marL="18288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4pPr>
            <a:lvl5pPr indent="-228600" lvl="4" marL="22860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7" name="Google Shape;87;p81"/>
          <p:cNvSpPr txBox="1"/>
          <p:nvPr>
            <p:ph idx="2" type="body"/>
          </p:nvPr>
        </p:nvSpPr>
        <p:spPr>
          <a:xfrm>
            <a:off x="835671" y="1104337"/>
            <a:ext cx="7178174" cy="103162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3600"/>
              <a:buFont typeface="Arial"/>
              <a:buNone/>
              <a:defRPr b="1" i="0" sz="36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descr="iPhone6_mockup_front_white.png" id="88" name="Google Shape;88;p81"/>
          <p:cNvPicPr preferRelativeResize="0"/>
          <p:nvPr/>
        </p:nvPicPr>
        <p:blipFill rotWithShape="1">
          <a:blip r:embed="rId2">
            <a:alphaModFix/>
          </a:blip>
          <a:srcRect b="0" l="0" r="0" t="0"/>
          <a:stretch/>
        </p:blipFill>
        <p:spPr>
          <a:xfrm>
            <a:off x="7768850" y="226918"/>
            <a:ext cx="4094254" cy="6404164"/>
          </a:xfrm>
          <a:prstGeom prst="rect">
            <a:avLst/>
          </a:prstGeom>
          <a:noFill/>
          <a:ln>
            <a:noFill/>
          </a:ln>
        </p:spPr>
      </p:pic>
      <p:sp>
        <p:nvSpPr>
          <p:cNvPr id="89" name="Google Shape;89;p81"/>
          <p:cNvSpPr/>
          <p:nvPr>
            <p:ph idx="3" type="pic"/>
          </p:nvPr>
        </p:nvSpPr>
        <p:spPr>
          <a:xfrm>
            <a:off x="8583306" y="1246695"/>
            <a:ext cx="2444127" cy="4336988"/>
          </a:xfrm>
          <a:prstGeom prst="rect">
            <a:avLst/>
          </a:prstGeom>
          <a:solidFill>
            <a:srgbClr val="D8D8D8"/>
          </a:solidFill>
          <a:ln>
            <a:no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nal Slide" showMasterSp="0">
  <p:cSld name="Final Slide">
    <p:spTree>
      <p:nvGrpSpPr>
        <p:cNvPr id="90" name="Shape 90"/>
        <p:cNvGrpSpPr/>
        <p:nvPr/>
      </p:nvGrpSpPr>
      <p:grpSpPr>
        <a:xfrm>
          <a:off x="0" y="0"/>
          <a:ext cx="0" cy="0"/>
          <a:chOff x="0" y="0"/>
          <a:chExt cx="0" cy="0"/>
        </a:xfrm>
      </p:grpSpPr>
      <p:sp>
        <p:nvSpPr>
          <p:cNvPr id="91" name="Google Shape;91;p82"/>
          <p:cNvSpPr/>
          <p:nvPr/>
        </p:nvSpPr>
        <p:spPr>
          <a:xfrm>
            <a:off x="0" y="3088257"/>
            <a:ext cx="12172692" cy="2674188"/>
          </a:xfrm>
          <a:custGeom>
            <a:rect b="b" l="l" r="r" t="t"/>
            <a:pathLst>
              <a:path extrusionOk="0" h="6806308" w="7600392">
                <a:moveTo>
                  <a:pt x="0" y="0"/>
                </a:moveTo>
                <a:lnTo>
                  <a:pt x="7600393" y="0"/>
                </a:lnTo>
                <a:lnTo>
                  <a:pt x="7600393" y="6806308"/>
                </a:lnTo>
                <a:lnTo>
                  <a:pt x="0" y="6806308"/>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069">
              <a:solidFill>
                <a:schemeClr val="dk1"/>
              </a:solidFill>
              <a:latin typeface="Calibri"/>
              <a:ea typeface="Calibri"/>
              <a:cs typeface="Calibri"/>
              <a:sym typeface="Calibri"/>
            </a:endParaRPr>
          </a:p>
        </p:txBody>
      </p:sp>
      <p:sp>
        <p:nvSpPr>
          <p:cNvPr id="92" name="Google Shape;92;p82"/>
          <p:cNvSpPr/>
          <p:nvPr/>
        </p:nvSpPr>
        <p:spPr>
          <a:xfrm>
            <a:off x="8574657" y="3092939"/>
            <a:ext cx="3617343" cy="3252603"/>
          </a:xfrm>
          <a:prstGeom prst="rect">
            <a:avLst/>
          </a:prstGeom>
          <a:noFill/>
          <a:ln>
            <a:noFill/>
          </a:ln>
        </p:spPr>
      </p:sp>
      <p:sp>
        <p:nvSpPr>
          <p:cNvPr id="93" name="Google Shape;93;p82"/>
          <p:cNvSpPr/>
          <p:nvPr/>
        </p:nvSpPr>
        <p:spPr>
          <a:xfrm>
            <a:off x="8022566" y="5585903"/>
            <a:ext cx="4138530" cy="756631"/>
          </a:xfrm>
          <a:custGeom>
            <a:rect b="b" l="l" r="r" t="t"/>
            <a:pathLst>
              <a:path extrusionOk="0" h="6806308" w="7600392">
                <a:moveTo>
                  <a:pt x="0" y="0"/>
                </a:moveTo>
                <a:lnTo>
                  <a:pt x="7600393" y="0"/>
                </a:lnTo>
                <a:lnTo>
                  <a:pt x="7600393" y="6806308"/>
                </a:lnTo>
                <a:lnTo>
                  <a:pt x="0" y="6806308"/>
                </a:ln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069">
              <a:solidFill>
                <a:schemeClr val="dk1"/>
              </a:solidFill>
              <a:latin typeface="Calibri"/>
              <a:ea typeface="Calibri"/>
              <a:cs typeface="Calibri"/>
              <a:sym typeface="Calibri"/>
            </a:endParaRPr>
          </a:p>
        </p:txBody>
      </p:sp>
      <p:sp>
        <p:nvSpPr>
          <p:cNvPr id="94" name="Google Shape;94;p82"/>
          <p:cNvSpPr txBox="1"/>
          <p:nvPr>
            <p:ph idx="1" type="body"/>
          </p:nvPr>
        </p:nvSpPr>
        <p:spPr>
          <a:xfrm>
            <a:off x="8345333" y="5611394"/>
            <a:ext cx="3195486" cy="731140"/>
          </a:xfrm>
          <a:prstGeom prst="rect">
            <a:avLst/>
          </a:prstGeom>
          <a:noFill/>
          <a:ln>
            <a:noFill/>
          </a:ln>
        </p:spPr>
        <p:txBody>
          <a:bodyPr anchorCtr="0" anchor="ctr" bIns="45700" lIns="91425" spcFirstLastPara="1" rIns="91425" wrap="square" tIns="45700">
            <a:normAutofit/>
          </a:bodyPr>
          <a:lstStyle>
            <a:lvl1pPr indent="-228600" lvl="0" marL="457200" marR="0" rtl="0" algn="r">
              <a:lnSpc>
                <a:spcPct val="90000"/>
              </a:lnSpc>
              <a:spcBef>
                <a:spcPts val="1000"/>
              </a:spcBef>
              <a:spcAft>
                <a:spcPts val="0"/>
              </a:spcAft>
              <a:buClr>
                <a:schemeClr val="lt1"/>
              </a:buClr>
              <a:buSzPts val="3000"/>
              <a:buFont typeface="Arial"/>
              <a:buNone/>
              <a:defRPr b="1" i="0" sz="30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5" name="Google Shape;95;p82"/>
          <p:cNvSpPr txBox="1"/>
          <p:nvPr>
            <p:ph idx="2" type="body"/>
          </p:nvPr>
        </p:nvSpPr>
        <p:spPr>
          <a:xfrm>
            <a:off x="709073" y="4411104"/>
            <a:ext cx="3195486" cy="731140"/>
          </a:xfrm>
          <a:prstGeom prst="rect">
            <a:avLst/>
          </a:prstGeom>
          <a:noFill/>
          <a:ln>
            <a:noFill/>
          </a:ln>
        </p:spPr>
        <p:txBody>
          <a:bodyPr anchorCtr="0" anchor="ctr" bIns="45700" lIns="91425" spcFirstLastPara="1" rIns="91425" wrap="square" tIns="45700">
            <a:normAutofit/>
          </a:bodyPr>
          <a:lstStyle>
            <a:lvl1pPr indent="-228600" lvl="0" marL="457200" marR="0" rtl="0" algn="l">
              <a:lnSpc>
                <a:spcPct val="90000"/>
              </a:lnSpc>
              <a:spcBef>
                <a:spcPts val="1000"/>
              </a:spcBef>
              <a:spcAft>
                <a:spcPts val="0"/>
              </a:spcAft>
              <a:buClr>
                <a:schemeClr val="lt1"/>
              </a:buClr>
              <a:buSzPts val="2800"/>
              <a:buFont typeface="Arial"/>
              <a:buNone/>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6" name="Google Shape;96;p82"/>
          <p:cNvSpPr txBox="1"/>
          <p:nvPr>
            <p:ph idx="3" type="body"/>
          </p:nvPr>
        </p:nvSpPr>
        <p:spPr>
          <a:xfrm>
            <a:off x="709073" y="3601528"/>
            <a:ext cx="3195485" cy="837258"/>
          </a:xfrm>
          <a:prstGeom prst="rect">
            <a:avLst/>
          </a:prstGeom>
          <a:noFill/>
          <a:ln>
            <a:noFill/>
          </a:ln>
        </p:spPr>
        <p:txBody>
          <a:bodyPr anchorCtr="0" anchor="ctr" bIns="45700" lIns="91425" spcFirstLastPara="1" rIns="91425" wrap="square" tIns="45700">
            <a:normAutofit/>
          </a:bodyPr>
          <a:lstStyle>
            <a:lvl1pPr indent="-228600" lvl="0" marL="457200" marR="0" rtl="0" algn="l">
              <a:lnSpc>
                <a:spcPct val="90000"/>
              </a:lnSpc>
              <a:spcBef>
                <a:spcPts val="1000"/>
              </a:spcBef>
              <a:spcAft>
                <a:spcPts val="0"/>
              </a:spcAft>
              <a:buClr>
                <a:schemeClr val="lt1"/>
              </a:buClr>
              <a:buSzPts val="5000"/>
              <a:buFont typeface="Arial"/>
              <a:buNone/>
              <a:defRPr b="1" i="0" sz="50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id="97" name="Google Shape;97;p82"/>
          <p:cNvPicPr preferRelativeResize="0"/>
          <p:nvPr/>
        </p:nvPicPr>
        <p:blipFill rotWithShape="1">
          <a:blip r:embed="rId2">
            <a:alphaModFix/>
          </a:blip>
          <a:srcRect b="0" l="0" r="0" t="0"/>
          <a:stretch/>
        </p:blipFill>
        <p:spPr>
          <a:xfrm>
            <a:off x="464066" y="509686"/>
            <a:ext cx="4125188" cy="2499202"/>
          </a:xfrm>
          <a:prstGeom prst="rect">
            <a:avLst/>
          </a:prstGeom>
          <a:noFill/>
          <a:ln>
            <a:noFill/>
          </a:ln>
        </p:spPr>
      </p:pic>
      <p:pic>
        <p:nvPicPr>
          <p:cNvPr id="98" name="Google Shape;98;p82"/>
          <p:cNvPicPr preferRelativeResize="0"/>
          <p:nvPr/>
        </p:nvPicPr>
        <p:blipFill rotWithShape="1">
          <a:blip r:embed="rId3">
            <a:alphaModFix/>
          </a:blip>
          <a:srcRect b="0" l="0" r="0" t="0"/>
          <a:stretch/>
        </p:blipFill>
        <p:spPr>
          <a:xfrm>
            <a:off x="637636" y="5993335"/>
            <a:ext cx="6024421" cy="606937"/>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4" Type="http://schemas.openxmlformats.org/officeDocument/2006/relationships/theme" Target="../theme/theme1.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cxnSp>
        <p:nvCxnSpPr>
          <p:cNvPr id="10" name="Google Shape;10;p70"/>
          <p:cNvCxnSpPr/>
          <p:nvPr/>
        </p:nvCxnSpPr>
        <p:spPr>
          <a:xfrm rot="10800000">
            <a:off x="11791088" y="6608548"/>
            <a:ext cx="224149" cy="0"/>
          </a:xfrm>
          <a:prstGeom prst="straightConnector1">
            <a:avLst/>
          </a:prstGeom>
          <a:noFill/>
          <a:ln cap="flat" cmpd="sng" w="9525">
            <a:solidFill>
              <a:srgbClr val="0289AE"/>
            </a:solidFill>
            <a:prstDash val="solid"/>
            <a:miter lim="4000"/>
            <a:headEnd len="sm" w="sm" type="none"/>
            <a:tailEnd len="sm" w="sm" type="none"/>
          </a:ln>
        </p:spPr>
      </p:cxnSp>
      <p:pic>
        <p:nvPicPr>
          <p:cNvPr id="11" name="Google Shape;11;p70"/>
          <p:cNvPicPr preferRelativeResize="0"/>
          <p:nvPr/>
        </p:nvPicPr>
        <p:blipFill rotWithShape="1">
          <a:blip r:embed="rId1">
            <a:alphaModFix/>
          </a:blip>
          <a:srcRect b="13558" l="6057" r="7135" t="73356"/>
          <a:stretch/>
        </p:blipFill>
        <p:spPr>
          <a:xfrm rot="-5400000">
            <a:off x="11007941" y="5562287"/>
            <a:ext cx="1811310" cy="165417"/>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2.jpg"/><Relationship Id="rId5" Type="http://schemas.openxmlformats.org/officeDocument/2006/relationships/hyperlink" Target="https://ecosmartproject.eu/" TargetMode="External"/><Relationship Id="rId6" Type="http://schemas.openxmlformats.org/officeDocument/2006/relationships/image" Target="../media/image23.png"/><Relationship Id="rId7" Type="http://schemas.openxmlformats.org/officeDocument/2006/relationships/image" Target="../media/image9.png"/><Relationship Id="rId8"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5.png"/><Relationship Id="rId4" Type="http://schemas.openxmlformats.org/officeDocument/2006/relationships/image" Target="../media/image11.png"/><Relationship Id="rId5" Type="http://schemas.openxmlformats.org/officeDocument/2006/relationships/image" Target="../media/image12.png"/><Relationship Id="rId6"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6.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13.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8.png"/><Relationship Id="rId4" Type="http://schemas.openxmlformats.org/officeDocument/2006/relationships/image" Target="../media/image5.png"/><Relationship Id="rId5" Type="http://schemas.openxmlformats.org/officeDocument/2006/relationships/image" Target="../media/image2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8.png"/><Relationship Id="rId4" Type="http://schemas.openxmlformats.org/officeDocument/2006/relationships/image" Target="../media/image5.png"/><Relationship Id="rId5" Type="http://schemas.openxmlformats.org/officeDocument/2006/relationships/image" Target="../media/image2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7.png"/><Relationship Id="rId4" Type="http://schemas.openxmlformats.org/officeDocument/2006/relationships/hyperlink" Target="https://doi.org/10.1080/13683500.2023.2229480" TargetMode="External"/><Relationship Id="rId5" Type="http://schemas.openxmlformats.org/officeDocument/2006/relationships/image" Target="../media/image4.png"/><Relationship Id="rId6" Type="http://schemas.openxmlformats.org/officeDocument/2006/relationships/hyperlink" Target="https://www.tandfonline.com/doi/full/10.1080/13683500.2023.2229480" TargetMode="External"/><Relationship Id="rId7" Type="http://schemas.openxmlformats.org/officeDocument/2006/relationships/image" Target="../media/image31.png"/><Relationship Id="rId8" Type="http://schemas.openxmlformats.org/officeDocument/2006/relationships/hyperlink" Target="https://www.tandfonline.com/doi/full/10.1080/13683500.2023.2229480"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2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5.png"/><Relationship Id="rId4" Type="http://schemas.openxmlformats.org/officeDocument/2006/relationships/image" Target="../media/image32.jpg"/><Relationship Id="rId5" Type="http://schemas.openxmlformats.org/officeDocument/2006/relationships/image" Target="../media/image1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8.png"/><Relationship Id="rId4" Type="http://schemas.openxmlformats.org/officeDocument/2006/relationships/image" Target="../media/image5.png"/><Relationship Id="rId5" Type="http://schemas.openxmlformats.org/officeDocument/2006/relationships/image" Target="../media/image33.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5.png"/><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3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8.png"/><Relationship Id="rId4" Type="http://schemas.openxmlformats.org/officeDocument/2006/relationships/hyperlink" Target="https://skift.com/insights/hospitality-in-2025-automated-intelligent-and-more-personal/" TargetMode="External"/><Relationship Id="rId5" Type="http://schemas.openxmlformats.org/officeDocument/2006/relationships/image" Target="../media/image58.png"/><Relationship Id="rId6" Type="http://schemas.openxmlformats.org/officeDocument/2006/relationships/hyperlink" Target="https://skift.com/insights/hospitality-in-2025-automated-intelligent-and-more-personal/"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8.png"/><Relationship Id="rId4" Type="http://schemas.openxmlformats.org/officeDocument/2006/relationships/hyperlink" Target="https://doi.org/10.54055/ejtr.v38i.3387" TargetMode="External"/><Relationship Id="rId5" Type="http://schemas.openxmlformats.org/officeDocument/2006/relationships/image" Target="../media/image4.png"/><Relationship Id="rId6" Type="http://schemas.openxmlformats.org/officeDocument/2006/relationships/hyperlink" Target="https://ejtr.vumk.eu/index.php/about/article/view/3387" TargetMode="External"/><Relationship Id="rId7" Type="http://schemas.openxmlformats.org/officeDocument/2006/relationships/image" Target="../media/image41.png"/><Relationship Id="rId8" Type="http://schemas.openxmlformats.org/officeDocument/2006/relationships/hyperlink" Target="https://ejtr.vumk.eu/index.php/about/article/view/3387"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 Id="rId3" Type="http://schemas.openxmlformats.org/officeDocument/2006/relationships/image" Target="../media/image3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9.png"/><Relationship Id="rId4" Type="http://schemas.openxmlformats.org/officeDocument/2006/relationships/image" Target="../media/image5.png"/><Relationship Id="rId5" Type="http://schemas.openxmlformats.org/officeDocument/2006/relationships/image" Target="../media/image43.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8.png"/></Relationships>
</file>

<file path=ppt/slides/_rels/slide33.xml.rels><?xml version="1.0" encoding="UTF-8" standalone="yes"?><Relationships xmlns="http://schemas.openxmlformats.org/package/2006/relationships"><Relationship Id="rId10" Type="http://schemas.openxmlformats.org/officeDocument/2006/relationships/image" Target="../media/image51.png"/><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47.png"/><Relationship Id="rId4" Type="http://schemas.openxmlformats.org/officeDocument/2006/relationships/image" Target="../media/image52.png"/><Relationship Id="rId9" Type="http://schemas.openxmlformats.org/officeDocument/2006/relationships/image" Target="../media/image46.png"/><Relationship Id="rId5" Type="http://schemas.openxmlformats.org/officeDocument/2006/relationships/image" Target="../media/image44.png"/><Relationship Id="rId6" Type="http://schemas.openxmlformats.org/officeDocument/2006/relationships/image" Target="../media/image48.png"/><Relationship Id="rId7" Type="http://schemas.openxmlformats.org/officeDocument/2006/relationships/image" Target="../media/image42.png"/><Relationship Id="rId8" Type="http://schemas.openxmlformats.org/officeDocument/2006/relationships/image" Target="../media/image5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4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4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6.xml"/><Relationship Id="rId3" Type="http://schemas.openxmlformats.org/officeDocument/2006/relationships/image" Target="../media/image56.jpg"/><Relationship Id="rId4" Type="http://schemas.openxmlformats.org/officeDocument/2006/relationships/image" Target="../media/image53.png"/><Relationship Id="rId5" Type="http://schemas.openxmlformats.org/officeDocument/2006/relationships/image" Target="../media/image6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3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3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39.png"/><Relationship Id="rId4" Type="http://schemas.openxmlformats.org/officeDocument/2006/relationships/image" Target="../media/image4.png"/><Relationship Id="rId5" Type="http://schemas.openxmlformats.org/officeDocument/2006/relationships/image" Target="../media/image57.png"/><Relationship Id="rId6" Type="http://schemas.openxmlformats.org/officeDocument/2006/relationships/hyperlink" Target="https://www.youtube.com/watch?v=UzbrAXMjEXQ&amp;t=5s"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hyperlink" Target="https://doi.org/10.3390/info15110700" TargetMode="External"/><Relationship Id="rId4" Type="http://schemas.openxmlformats.org/officeDocument/2006/relationships/hyperlink" Target="https://www.mdpi.com/2078-2489/15/11/700" TargetMode="External"/><Relationship Id="rId9" Type="http://schemas.openxmlformats.org/officeDocument/2006/relationships/hyperlink" Target="https://www.researchgate.net/publication/385522269_AI_Impact_on_Hotel_Guest_Satisfaction_via_Tailor-Made_Services_A_Case_Study_of_Serbia_and_Hungary" TargetMode="External"/><Relationship Id="rId5" Type="http://schemas.openxmlformats.org/officeDocument/2006/relationships/image" Target="../media/image39.png"/><Relationship Id="rId6" Type="http://schemas.openxmlformats.org/officeDocument/2006/relationships/image" Target="../media/image4.png"/><Relationship Id="rId7" Type="http://schemas.openxmlformats.org/officeDocument/2006/relationships/hyperlink" Target="https://www.researchgate.net/publication/385522269_AI_Impact_on_Hotel_Guest_Satisfaction_via_Tailor-Made_Services_A_Case_Study_of_Serbia_and_Hungary" TargetMode="External"/><Relationship Id="rId8" Type="http://schemas.openxmlformats.org/officeDocument/2006/relationships/image" Target="../media/image6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 Id="rId3" Type="http://schemas.openxmlformats.org/officeDocument/2006/relationships/image" Target="../media/image60.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63.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62.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comments" Target="../comments/comment1.xml"/><Relationship Id="rId4" Type="http://schemas.openxmlformats.org/officeDocument/2006/relationships/hyperlink" Target="about:blank" TargetMode="External"/><Relationship Id="rId5" Type="http://schemas.openxmlformats.org/officeDocument/2006/relationships/hyperlink" Target="about:blank" TargetMode="External"/><Relationship Id="rId6" Type="http://schemas.openxmlformats.org/officeDocument/2006/relationships/image" Target="../media/image64.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15.png"/><Relationship Id="rId4" Type="http://schemas.openxmlformats.org/officeDocument/2006/relationships/image" Target="../media/image69.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64.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64.png"/><Relationship Id="rId4" Type="http://schemas.openxmlformats.org/officeDocument/2006/relationships/image" Target="../media/image4.png"/><Relationship Id="rId5" Type="http://schemas.openxmlformats.org/officeDocument/2006/relationships/hyperlink" Target="https://digital-skills-jobs.europa.eu/en/learning-space/training-catalogue/artificial-intelligence-ai-hospitality-challenges-business" TargetMode="External"/><Relationship Id="rId6" Type="http://schemas.openxmlformats.org/officeDocument/2006/relationships/image" Target="../media/image73.png"/><Relationship Id="rId7" Type="http://schemas.openxmlformats.org/officeDocument/2006/relationships/hyperlink" Target="https://digital-skills-jobs.europa.eu/en/learning-space/training-catalogue/artificial-intelligence-ai-hospitality-challenges-business"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comments" Target="../comments/comment2.xml"/><Relationship Id="rId4" Type="http://schemas.openxmlformats.org/officeDocument/2006/relationships/image" Target="../media/image18.png"/><Relationship Id="rId5" Type="http://schemas.openxmlformats.org/officeDocument/2006/relationships/image" Target="../media/image4.png"/><Relationship Id="rId6" Type="http://schemas.openxmlformats.org/officeDocument/2006/relationships/hyperlink" Target="https://www.youtube.com/watch?v=9BavI4Gowh8" TargetMode="External"/><Relationship Id="rId7" Type="http://schemas.openxmlformats.org/officeDocument/2006/relationships/image" Target="../media/image68.png"/><Relationship Id="rId8" Type="http://schemas.openxmlformats.org/officeDocument/2006/relationships/hyperlink" Target="https://www.youtube.com/watch?v=9BavI4Gowh8"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6.xml"/><Relationship Id="rId3" Type="http://schemas.openxmlformats.org/officeDocument/2006/relationships/image" Target="../media/image74.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image" Target="../media/image18.png"/><Relationship Id="rId4" Type="http://schemas.openxmlformats.org/officeDocument/2006/relationships/image" Target="../media/image5.png"/><Relationship Id="rId5" Type="http://schemas.openxmlformats.org/officeDocument/2006/relationships/image" Target="../media/image71.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75.png"/><Relationship Id="rId4" Type="http://schemas.openxmlformats.org/officeDocument/2006/relationships/image" Target="../media/image5.png"/><Relationship Id="rId5" Type="http://schemas.openxmlformats.org/officeDocument/2006/relationships/image" Target="../media/image80.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39.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77.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77.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18.png"/><Relationship Id="rId4" Type="http://schemas.openxmlformats.org/officeDocument/2006/relationships/image" Target="../media/image5.png"/><Relationship Id="rId5" Type="http://schemas.openxmlformats.org/officeDocument/2006/relationships/image" Target="../media/image79.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image" Target="../media/image77.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77.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 Id="rId3" Type="http://schemas.openxmlformats.org/officeDocument/2006/relationships/image" Target="../media/image82.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 Id="rId3" Type="http://schemas.openxmlformats.org/officeDocument/2006/relationships/hyperlink" Target="http://www.winnowsolution.com/en/videos" TargetMode="External"/><Relationship Id="rId4" Type="http://schemas.openxmlformats.org/officeDocument/2006/relationships/image" Target="../media/image4.png"/><Relationship Id="rId5" Type="http://schemas.openxmlformats.org/officeDocument/2006/relationships/image" Target="../media/image83.png"/><Relationship Id="rId6" Type="http://schemas.openxmlformats.org/officeDocument/2006/relationships/hyperlink" Target="https://www.youtube.com/watch?v=Db08y8gnv_E" TargetMode="Externa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image" Target="../media/image84.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9.xml"/><Relationship Id="rId3" Type="http://schemas.openxmlformats.org/officeDocument/2006/relationships/image" Target="../media/image3.png"/><Relationship Id="rId4" Type="http://schemas.openxmlformats.org/officeDocument/2006/relationships/image" Target="../media/image2.jpg"/><Relationship Id="rId5" Type="http://schemas.openxmlformats.org/officeDocument/2006/relationships/hyperlink" Target="https://ecosmartproject.eu/" TargetMode="External"/><Relationship Id="rId6" Type="http://schemas.openxmlformats.org/officeDocument/2006/relationships/image" Target="../media/image8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pic>
        <p:nvPicPr>
          <p:cNvPr id="103" name="Google Shape;103;p1"/>
          <p:cNvPicPr preferRelativeResize="0"/>
          <p:nvPr/>
        </p:nvPicPr>
        <p:blipFill rotWithShape="1">
          <a:blip r:embed="rId3">
            <a:alphaModFix/>
          </a:blip>
          <a:srcRect b="0" l="0" r="0" t="0"/>
          <a:stretch/>
        </p:blipFill>
        <p:spPr>
          <a:xfrm>
            <a:off x="257231" y="995978"/>
            <a:ext cx="4125188" cy="2499202"/>
          </a:xfrm>
          <a:prstGeom prst="rect">
            <a:avLst/>
          </a:prstGeom>
          <a:noFill/>
          <a:ln>
            <a:noFill/>
          </a:ln>
        </p:spPr>
      </p:pic>
      <p:pic>
        <p:nvPicPr>
          <p:cNvPr id="104" name="Google Shape;104;p1"/>
          <p:cNvPicPr preferRelativeResize="0"/>
          <p:nvPr/>
        </p:nvPicPr>
        <p:blipFill rotWithShape="1">
          <a:blip r:embed="rId4">
            <a:alphaModFix/>
          </a:blip>
          <a:srcRect b="0" l="0" r="0" t="0"/>
          <a:stretch/>
        </p:blipFill>
        <p:spPr>
          <a:xfrm>
            <a:off x="5534478" y="5952259"/>
            <a:ext cx="6024421" cy="606937"/>
          </a:xfrm>
          <a:prstGeom prst="rect">
            <a:avLst/>
          </a:prstGeom>
          <a:noFill/>
          <a:ln>
            <a:noFill/>
          </a:ln>
        </p:spPr>
      </p:pic>
      <p:sp>
        <p:nvSpPr>
          <p:cNvPr id="105" name="Google Shape;105;p1"/>
          <p:cNvSpPr txBox="1"/>
          <p:nvPr/>
        </p:nvSpPr>
        <p:spPr>
          <a:xfrm flipH="1">
            <a:off x="-71237" y="5717101"/>
            <a:ext cx="5352590" cy="711462"/>
          </a:xfrm>
          <a:prstGeom prst="rect">
            <a:avLst/>
          </a:prstGeom>
          <a:solidFill>
            <a:srgbClr val="0289AE"/>
          </a:solid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lt1"/>
              </a:buClr>
              <a:buSzPts val="2800"/>
              <a:buFont typeface="Arial"/>
              <a:buNone/>
            </a:pPr>
            <a:r>
              <a:rPr lang="en-US" sz="2800" u="sng">
                <a:solidFill>
                  <a:schemeClr val="lt1"/>
                </a:solidFill>
                <a:latin typeface="Calibri"/>
                <a:ea typeface="Calibri"/>
                <a:cs typeface="Calibri"/>
                <a:sym typeface="Calibri"/>
                <a:hlinkClick r:id="rId5">
                  <a:extLst>
                    <a:ext uri="{A12FA001-AC4F-418D-AE19-62706E023703}">
                      <ahyp:hlinkClr val="tx"/>
                    </a:ext>
                  </a:extLst>
                </a:hlinkClick>
              </a:rPr>
              <a:t>        www.ecosmartproject.eu</a:t>
            </a:r>
            <a:endParaRPr sz="2800">
              <a:solidFill>
                <a:schemeClr val="lt1"/>
              </a:solidFill>
              <a:latin typeface="Calibri"/>
              <a:ea typeface="Calibri"/>
              <a:cs typeface="Calibri"/>
              <a:sym typeface="Calibri"/>
            </a:endParaRPr>
          </a:p>
        </p:txBody>
      </p:sp>
      <p:sp>
        <p:nvSpPr>
          <p:cNvPr id="106" name="Google Shape;106;p1"/>
          <p:cNvSpPr txBox="1"/>
          <p:nvPr/>
        </p:nvSpPr>
        <p:spPr>
          <a:xfrm>
            <a:off x="257225" y="200450"/>
            <a:ext cx="4948800" cy="831000"/>
          </a:xfrm>
          <a:prstGeom prst="rect">
            <a:avLst/>
          </a:prstGeom>
          <a:solidFill>
            <a:srgbClr val="EABB22"/>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150">
                <a:solidFill>
                  <a:schemeClr val="lt1"/>
                </a:solidFill>
                <a:latin typeface="Calibri"/>
                <a:ea typeface="Calibri"/>
                <a:cs typeface="Calibri"/>
                <a:sym typeface="Calibri"/>
              </a:rPr>
              <a:t>C2 </a:t>
            </a:r>
            <a:r>
              <a:rPr lang="en-US" sz="2400">
                <a:solidFill>
                  <a:schemeClr val="lt1"/>
                </a:solidFill>
                <a:latin typeface="Calibri"/>
                <a:ea typeface="Calibri"/>
                <a:cs typeface="Calibri"/>
                <a:sym typeface="Calibri"/>
              </a:rPr>
              <a:t>Transformación digital en el sector hotelero</a:t>
            </a:r>
            <a:endParaRPr/>
          </a:p>
        </p:txBody>
      </p:sp>
      <p:sp>
        <p:nvSpPr>
          <p:cNvPr id="107" name="Google Shape;107;p1"/>
          <p:cNvSpPr txBox="1"/>
          <p:nvPr/>
        </p:nvSpPr>
        <p:spPr>
          <a:xfrm>
            <a:off x="329738" y="3232687"/>
            <a:ext cx="4805854" cy="236988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06677F"/>
              </a:buClr>
              <a:buSzPts val="4400"/>
              <a:buFont typeface="Calibri"/>
              <a:buNone/>
            </a:pPr>
            <a:r>
              <a:rPr b="1" lang="en-US" sz="4400">
                <a:solidFill>
                  <a:srgbClr val="06677F"/>
                </a:solidFill>
                <a:latin typeface="Calibri"/>
                <a:ea typeface="Calibri"/>
                <a:cs typeface="Calibri"/>
                <a:sym typeface="Calibri"/>
              </a:rPr>
              <a:t>Módulo 1: </a:t>
            </a:r>
            <a:endParaRPr/>
          </a:p>
          <a:p>
            <a:pPr indent="0" lvl="0" marL="0" marR="0" rtl="0" algn="l">
              <a:lnSpc>
                <a:spcPct val="113125"/>
              </a:lnSpc>
              <a:spcBef>
                <a:spcPts val="0"/>
              </a:spcBef>
              <a:spcAft>
                <a:spcPts val="0"/>
              </a:spcAft>
              <a:buNone/>
            </a:pPr>
            <a:r>
              <a:rPr lang="en-US" sz="3200">
                <a:solidFill>
                  <a:srgbClr val="0289AE"/>
                </a:solidFill>
                <a:latin typeface="Calibri"/>
                <a:ea typeface="Calibri"/>
                <a:cs typeface="Calibri"/>
                <a:sym typeface="Calibri"/>
              </a:rPr>
              <a:t>Aprovechamiento de la IA para mejorar la eficiencia y la experiencia del huésped</a:t>
            </a:r>
            <a:endParaRPr/>
          </a:p>
          <a:p>
            <a:pPr indent="0" lvl="0" marL="0" marR="0" rtl="0" algn="l">
              <a:spcBef>
                <a:spcPts val="0"/>
              </a:spcBef>
              <a:spcAft>
                <a:spcPts val="0"/>
              </a:spcAft>
              <a:buClr>
                <a:schemeClr val="dk1"/>
              </a:buClr>
              <a:buSzPts val="4400"/>
              <a:buFont typeface="Calibri"/>
              <a:buNone/>
            </a:pPr>
            <a:r>
              <a:t/>
            </a:r>
            <a:endParaRPr b="1" sz="4400">
              <a:solidFill>
                <a:srgbClr val="06677F"/>
              </a:solidFill>
              <a:latin typeface="Calibri"/>
              <a:ea typeface="Calibri"/>
              <a:cs typeface="Calibri"/>
              <a:sym typeface="Calibri"/>
            </a:endParaRPr>
          </a:p>
        </p:txBody>
      </p:sp>
      <p:pic>
        <p:nvPicPr>
          <p:cNvPr id="108" name="Google Shape;108;p1"/>
          <p:cNvPicPr preferRelativeResize="0"/>
          <p:nvPr/>
        </p:nvPicPr>
        <p:blipFill rotWithShape="1">
          <a:blip r:embed="rId6">
            <a:alphaModFix/>
          </a:blip>
          <a:srcRect b="16554" l="0" r="0" t="0"/>
          <a:stretch/>
        </p:blipFill>
        <p:spPr>
          <a:xfrm>
            <a:off x="5366098" y="95366"/>
            <a:ext cx="6453783" cy="3029302"/>
          </a:xfrm>
          <a:prstGeom prst="rect">
            <a:avLst/>
          </a:prstGeom>
          <a:noFill/>
          <a:ln>
            <a:noFill/>
          </a:ln>
        </p:spPr>
      </p:pic>
      <p:sp>
        <p:nvSpPr>
          <p:cNvPr id="109" name="Google Shape;109;p1"/>
          <p:cNvSpPr txBox="1"/>
          <p:nvPr/>
        </p:nvSpPr>
        <p:spPr>
          <a:xfrm>
            <a:off x="8546688" y="2816891"/>
            <a:ext cx="3567842"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lt2"/>
                </a:solidFill>
                <a:latin typeface="Calibri"/>
                <a:ea typeface="Calibri"/>
                <a:cs typeface="Calibri"/>
                <a:sym typeface="Calibri"/>
              </a:rPr>
              <a:t>Imagen generada por IA a modo de ejemplo</a:t>
            </a:r>
            <a:endParaRPr/>
          </a:p>
        </p:txBody>
      </p:sp>
      <p:pic>
        <p:nvPicPr>
          <p:cNvPr id="110" name="Google Shape;110;p1"/>
          <p:cNvPicPr preferRelativeResize="0"/>
          <p:nvPr/>
        </p:nvPicPr>
        <p:blipFill rotWithShape="1">
          <a:blip r:embed="rId7">
            <a:alphaModFix/>
          </a:blip>
          <a:srcRect b="0" l="0" r="0" t="0"/>
          <a:stretch/>
        </p:blipFill>
        <p:spPr>
          <a:xfrm>
            <a:off x="5558790" y="4825300"/>
            <a:ext cx="1100146" cy="719143"/>
          </a:xfrm>
          <a:prstGeom prst="rect">
            <a:avLst/>
          </a:prstGeom>
          <a:noFill/>
          <a:ln>
            <a:noFill/>
          </a:ln>
        </p:spPr>
      </p:pic>
      <p:pic>
        <p:nvPicPr>
          <p:cNvPr id="111" name="Google Shape;111;p1"/>
          <p:cNvPicPr preferRelativeResize="0"/>
          <p:nvPr/>
        </p:nvPicPr>
        <p:blipFill>
          <a:blip r:embed="rId8">
            <a:alphaModFix/>
          </a:blip>
          <a:stretch>
            <a:fillRect/>
          </a:stretch>
        </p:blipFill>
        <p:spPr>
          <a:xfrm>
            <a:off x="7557700" y="3136350"/>
            <a:ext cx="4270800" cy="24662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
          <p:cNvSpPr/>
          <p:nvPr/>
        </p:nvSpPr>
        <p:spPr>
          <a:xfrm>
            <a:off x="0" y="-18001"/>
            <a:ext cx="12192000" cy="1420653"/>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8" name="Google Shape;118;p2"/>
          <p:cNvSpPr txBox="1"/>
          <p:nvPr/>
        </p:nvSpPr>
        <p:spPr>
          <a:xfrm>
            <a:off x="576000" y="312221"/>
            <a:ext cx="10952172" cy="615553"/>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1600">
                <a:solidFill>
                  <a:schemeClr val="lt1"/>
                </a:solidFill>
                <a:latin typeface="Calibri"/>
                <a:ea typeface="Calibri"/>
                <a:cs typeface="Calibri"/>
                <a:sym typeface="Calibri"/>
              </a:rPr>
              <a:t>C2 </a:t>
            </a:r>
            <a:r>
              <a:rPr lang="en-US" sz="1600">
                <a:solidFill>
                  <a:schemeClr val="lt1"/>
                </a:solidFill>
                <a:latin typeface="Calibri"/>
                <a:ea typeface="Calibri"/>
                <a:cs typeface="Calibri"/>
                <a:sym typeface="Calibri"/>
              </a:rPr>
              <a:t>Transformación digital en el sector hotelero </a:t>
            </a:r>
            <a:r>
              <a:rPr b="1" lang="en-US" sz="1600">
                <a:solidFill>
                  <a:schemeClr val="lt1"/>
                </a:solidFill>
                <a:latin typeface="Calibri"/>
                <a:ea typeface="Calibri"/>
                <a:cs typeface="Calibri"/>
                <a:sym typeface="Calibri"/>
              </a:rPr>
              <a:t>         |   Módulo 1: </a:t>
            </a:r>
            <a:r>
              <a:rPr lang="en-US" sz="1600">
                <a:solidFill>
                  <a:schemeClr val="lt1"/>
                </a:solidFill>
                <a:latin typeface="Calibri"/>
                <a:ea typeface="Calibri"/>
                <a:cs typeface="Calibri"/>
                <a:sym typeface="Calibri"/>
              </a:rPr>
              <a:t>Aprovechamiento de la IA para mejorar la eficiencia y la experiencia del huésped</a:t>
            </a:r>
            <a:endParaRPr/>
          </a:p>
          <a:p>
            <a:pPr indent="0" lvl="0" marL="0" marR="0" rtl="0" algn="l">
              <a:spcBef>
                <a:spcPts val="0"/>
              </a:spcBef>
              <a:spcAft>
                <a:spcPts val="0"/>
              </a:spcAft>
              <a:buNone/>
            </a:pPr>
            <a:r>
              <a:t/>
            </a:r>
            <a:endParaRPr b="1" sz="2400">
              <a:solidFill>
                <a:schemeClr val="lt1"/>
              </a:solidFill>
              <a:latin typeface="Calibri"/>
              <a:ea typeface="Calibri"/>
              <a:cs typeface="Calibri"/>
              <a:sym typeface="Calibri"/>
            </a:endParaRPr>
          </a:p>
        </p:txBody>
      </p:sp>
      <p:sp>
        <p:nvSpPr>
          <p:cNvPr id="119" name="Google Shape;119;p2"/>
          <p:cNvSpPr txBox="1"/>
          <p:nvPr/>
        </p:nvSpPr>
        <p:spPr>
          <a:xfrm>
            <a:off x="576000" y="731248"/>
            <a:ext cx="10692000" cy="5541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600">
                <a:solidFill>
                  <a:schemeClr val="lt1"/>
                </a:solidFill>
                <a:latin typeface="Calibri"/>
                <a:ea typeface="Calibri"/>
                <a:cs typeface="Calibri"/>
                <a:sym typeface="Calibri"/>
              </a:rPr>
              <a:t>Por qué este módulo es importante para su negocio</a:t>
            </a:r>
            <a:endParaRPr/>
          </a:p>
        </p:txBody>
      </p:sp>
      <p:sp>
        <p:nvSpPr>
          <p:cNvPr id="120" name="Google Shape;120;p2"/>
          <p:cNvSpPr txBox="1"/>
          <p:nvPr/>
        </p:nvSpPr>
        <p:spPr>
          <a:xfrm>
            <a:off x="576000" y="1488125"/>
            <a:ext cx="8852100" cy="11082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i="1" lang="en-US" sz="1800">
                <a:solidFill>
                  <a:srgbClr val="000000"/>
                </a:solidFill>
                <a:latin typeface="Calibri"/>
                <a:ea typeface="Calibri"/>
                <a:cs typeface="Calibri"/>
                <a:sym typeface="Calibri"/>
              </a:rPr>
              <a:t>La inteligencia artificial (IA) se está convirtiendo en parte del día a día del sector hotelero. Si se utiliza correctamente, ayuda a las empresas a ahorrar tiempo, mejorar la experiencia de los huéspedes, apoyar los objetivos de sostenibilidad y tomar mejores decisiones operativas sin perder el toque humano que define la hostelería.</a:t>
            </a:r>
            <a:endParaRPr b="0" i="1" sz="1800">
              <a:solidFill>
                <a:srgbClr val="000000"/>
              </a:solidFill>
              <a:latin typeface="Calibri"/>
              <a:ea typeface="Calibri"/>
              <a:cs typeface="Calibri"/>
              <a:sym typeface="Calibri"/>
            </a:endParaRPr>
          </a:p>
        </p:txBody>
      </p:sp>
      <p:sp>
        <p:nvSpPr>
          <p:cNvPr id="121" name="Google Shape;121;p2"/>
          <p:cNvSpPr/>
          <p:nvPr/>
        </p:nvSpPr>
        <p:spPr>
          <a:xfrm>
            <a:off x="576000" y="2672650"/>
            <a:ext cx="3348000" cy="2905200"/>
          </a:xfrm>
          <a:prstGeom prst="rect">
            <a:avLst/>
          </a:prstGeom>
          <a:solidFill>
            <a:srgbClr val="FFFFFF"/>
          </a:solidFill>
          <a:ln cap="flat" cmpd="sng" w="9525">
            <a:solidFill>
              <a:srgbClr val="CED9C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2" name="Google Shape;122;p2"/>
          <p:cNvSpPr/>
          <p:nvPr/>
        </p:nvSpPr>
        <p:spPr>
          <a:xfrm>
            <a:off x="576000" y="2672650"/>
            <a:ext cx="3348000" cy="114300"/>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3" name="Google Shape;123;p2"/>
          <p:cNvSpPr txBox="1"/>
          <p:nvPr/>
        </p:nvSpPr>
        <p:spPr>
          <a:xfrm>
            <a:off x="792000" y="2770923"/>
            <a:ext cx="1080000" cy="5541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600">
                <a:solidFill>
                  <a:srgbClr val="0289AE"/>
                </a:solidFill>
                <a:latin typeface="Calibri"/>
                <a:ea typeface="Calibri"/>
                <a:cs typeface="Calibri"/>
                <a:sym typeface="Calibri"/>
              </a:rPr>
              <a:t>01</a:t>
            </a:r>
            <a:endParaRPr/>
          </a:p>
        </p:txBody>
      </p:sp>
      <p:sp>
        <p:nvSpPr>
          <p:cNvPr id="124" name="Google Shape;124;p2"/>
          <p:cNvSpPr txBox="1"/>
          <p:nvPr/>
        </p:nvSpPr>
        <p:spPr>
          <a:xfrm>
            <a:off x="792000" y="3248649"/>
            <a:ext cx="2916000" cy="666849"/>
          </a:xfrm>
          <a:prstGeom prst="rect">
            <a:avLst/>
          </a:prstGeom>
          <a:noFill/>
          <a:ln>
            <a:noFill/>
          </a:ln>
        </p:spPr>
        <p:txBody>
          <a:bodyPr anchorCtr="0" anchor="t" bIns="0" lIns="0" spcFirstLastPara="1" rIns="0" wrap="square" tIns="0">
            <a:spAutoFit/>
          </a:bodyPr>
          <a:lstStyle/>
          <a:p>
            <a:pPr indent="0" lvl="0" marL="0" marR="0" rtl="0" algn="l">
              <a:lnSpc>
                <a:spcPct val="107500"/>
              </a:lnSpc>
              <a:spcBef>
                <a:spcPts val="0"/>
              </a:spcBef>
              <a:spcAft>
                <a:spcPts val="0"/>
              </a:spcAft>
              <a:buNone/>
            </a:pPr>
            <a:r>
              <a:rPr b="1" lang="en-US" sz="2400">
                <a:solidFill>
                  <a:srgbClr val="62A844"/>
                </a:solidFill>
                <a:latin typeface="Calibri"/>
                <a:ea typeface="Calibri"/>
                <a:cs typeface="Calibri"/>
                <a:sym typeface="Calibri"/>
              </a:rPr>
              <a:t>Centrar a las personas donde más importan</a:t>
            </a:r>
            <a:endParaRPr b="1" i="0" sz="2400">
              <a:solidFill>
                <a:srgbClr val="62A844"/>
              </a:solidFill>
              <a:latin typeface="Calibri"/>
              <a:ea typeface="Calibri"/>
              <a:cs typeface="Calibri"/>
              <a:sym typeface="Calibri"/>
            </a:endParaRPr>
          </a:p>
        </p:txBody>
      </p:sp>
      <p:sp>
        <p:nvSpPr>
          <p:cNvPr id="125" name="Google Shape;125;p2"/>
          <p:cNvSpPr txBox="1"/>
          <p:nvPr/>
        </p:nvSpPr>
        <p:spPr>
          <a:xfrm>
            <a:off x="792000" y="4094651"/>
            <a:ext cx="2916000" cy="823559"/>
          </a:xfrm>
          <a:prstGeom prst="rect">
            <a:avLst/>
          </a:prstGeom>
          <a:noFill/>
          <a:ln>
            <a:noFill/>
          </a:ln>
        </p:spPr>
        <p:txBody>
          <a:bodyPr anchorCtr="0" anchor="t" bIns="0" lIns="0" spcFirstLastPara="1" rIns="0" wrap="square" tIns="0">
            <a:spAutoFit/>
          </a:bodyPr>
          <a:lstStyle/>
          <a:p>
            <a:pPr indent="0" lvl="0" marL="0" marR="0" rtl="0" algn="l">
              <a:lnSpc>
                <a:spcPct val="98750"/>
              </a:lnSpc>
              <a:spcBef>
                <a:spcPts val="0"/>
              </a:spcBef>
              <a:spcAft>
                <a:spcPts val="0"/>
              </a:spcAft>
              <a:buNone/>
            </a:pPr>
            <a:r>
              <a:rPr lang="en-US" sz="1600">
                <a:solidFill>
                  <a:srgbClr val="000000"/>
                </a:solidFill>
                <a:latin typeface="Calibri"/>
                <a:ea typeface="Calibri"/>
                <a:cs typeface="Calibri"/>
                <a:sym typeface="Calibri"/>
              </a:rPr>
              <a:t>Automatice las tareas repetitivas, reduzca las tareas administrativas y libere al personal para que se concentre en el servicio, la resolución de problemas y la relación con los huéspedes</a:t>
            </a:r>
            <a:r>
              <a:rPr lang="en-US" sz="1600">
                <a:solidFill>
                  <a:schemeClr val="dk1"/>
                </a:solidFill>
                <a:latin typeface="Calibri"/>
                <a:ea typeface="Calibri"/>
                <a:cs typeface="Calibri"/>
                <a:sym typeface="Calibri"/>
              </a:rPr>
              <a:t>.</a:t>
            </a:r>
            <a:endParaRPr b="0" i="0" sz="1500">
              <a:solidFill>
                <a:srgbClr val="262626"/>
              </a:solidFill>
              <a:latin typeface="Calibri"/>
              <a:ea typeface="Calibri"/>
              <a:cs typeface="Calibri"/>
              <a:sym typeface="Calibri"/>
            </a:endParaRPr>
          </a:p>
        </p:txBody>
      </p:sp>
      <p:sp>
        <p:nvSpPr>
          <p:cNvPr id="126" name="Google Shape;126;p2"/>
          <p:cNvSpPr/>
          <p:nvPr/>
        </p:nvSpPr>
        <p:spPr>
          <a:xfrm>
            <a:off x="4248000" y="2672650"/>
            <a:ext cx="3348000" cy="2867400"/>
          </a:xfrm>
          <a:prstGeom prst="rect">
            <a:avLst/>
          </a:prstGeom>
          <a:solidFill>
            <a:srgbClr val="FFFFFF"/>
          </a:solidFill>
          <a:ln cap="flat" cmpd="sng" w="9525">
            <a:solidFill>
              <a:srgbClr val="CED9C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127" name="Google Shape;127;p2"/>
          <p:cNvPicPr preferRelativeResize="0"/>
          <p:nvPr/>
        </p:nvPicPr>
        <p:blipFill>
          <a:blip r:embed="rId3">
            <a:alphaModFix/>
          </a:blip>
          <a:stretch>
            <a:fillRect/>
          </a:stretch>
        </p:blipFill>
        <p:spPr>
          <a:xfrm>
            <a:off x="9276000" y="-128575"/>
            <a:ext cx="2915999" cy="3246310"/>
          </a:xfrm>
          <a:prstGeom prst="rect">
            <a:avLst/>
          </a:prstGeom>
          <a:noFill/>
          <a:ln>
            <a:noFill/>
          </a:ln>
        </p:spPr>
      </p:pic>
      <p:sp>
        <p:nvSpPr>
          <p:cNvPr id="128" name="Google Shape;128;p2"/>
          <p:cNvSpPr/>
          <p:nvPr/>
        </p:nvSpPr>
        <p:spPr>
          <a:xfrm>
            <a:off x="4248000" y="2672650"/>
            <a:ext cx="3348000" cy="114300"/>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9" name="Google Shape;129;p2"/>
          <p:cNvSpPr txBox="1"/>
          <p:nvPr/>
        </p:nvSpPr>
        <p:spPr>
          <a:xfrm>
            <a:off x="4464000" y="2770923"/>
            <a:ext cx="1080000" cy="5541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600">
                <a:solidFill>
                  <a:srgbClr val="0289AE"/>
                </a:solidFill>
                <a:latin typeface="Calibri"/>
                <a:ea typeface="Calibri"/>
                <a:cs typeface="Calibri"/>
                <a:sym typeface="Calibri"/>
              </a:rPr>
              <a:t>02</a:t>
            </a:r>
            <a:endParaRPr/>
          </a:p>
        </p:txBody>
      </p:sp>
      <p:sp>
        <p:nvSpPr>
          <p:cNvPr id="130" name="Google Shape;130;p2"/>
          <p:cNvSpPr txBox="1"/>
          <p:nvPr/>
        </p:nvSpPr>
        <p:spPr>
          <a:xfrm>
            <a:off x="4464000" y="3248649"/>
            <a:ext cx="3008400" cy="766500"/>
          </a:xfrm>
          <a:prstGeom prst="rect">
            <a:avLst/>
          </a:prstGeom>
          <a:noFill/>
          <a:ln>
            <a:noFill/>
          </a:ln>
        </p:spPr>
        <p:txBody>
          <a:bodyPr anchorCtr="0" anchor="t" bIns="0" lIns="0" spcFirstLastPara="1" rIns="0" wrap="square" tIns="0">
            <a:spAutoFit/>
          </a:bodyPr>
          <a:lstStyle/>
          <a:p>
            <a:pPr indent="0" lvl="0" marL="0" marR="0" rtl="0" algn="l">
              <a:lnSpc>
                <a:spcPct val="107500"/>
              </a:lnSpc>
              <a:spcBef>
                <a:spcPts val="0"/>
              </a:spcBef>
              <a:spcAft>
                <a:spcPts val="0"/>
              </a:spcAft>
              <a:buNone/>
            </a:pPr>
            <a:r>
              <a:rPr b="1" i="0" lang="en-US" sz="2400">
                <a:solidFill>
                  <a:srgbClr val="62A844"/>
                </a:solidFill>
                <a:latin typeface="Calibri"/>
                <a:ea typeface="Calibri"/>
                <a:cs typeface="Calibri"/>
                <a:sym typeface="Calibri"/>
              </a:rPr>
              <a:t>Tomar mejores decisiones </a:t>
            </a:r>
            <a:endParaRPr b="1" i="0" sz="2400">
              <a:solidFill>
                <a:srgbClr val="62A844"/>
              </a:solidFill>
              <a:latin typeface="Calibri"/>
              <a:ea typeface="Calibri"/>
              <a:cs typeface="Calibri"/>
              <a:sym typeface="Calibri"/>
            </a:endParaRPr>
          </a:p>
        </p:txBody>
      </p:sp>
      <p:sp>
        <p:nvSpPr>
          <p:cNvPr id="131" name="Google Shape;131;p2"/>
          <p:cNvSpPr txBox="1"/>
          <p:nvPr/>
        </p:nvSpPr>
        <p:spPr>
          <a:xfrm>
            <a:off x="4463993" y="3982184"/>
            <a:ext cx="2916000" cy="1459200"/>
          </a:xfrm>
          <a:prstGeom prst="rect">
            <a:avLst/>
          </a:prstGeom>
          <a:noFill/>
          <a:ln>
            <a:noFill/>
          </a:ln>
        </p:spPr>
        <p:txBody>
          <a:bodyPr anchorCtr="0" anchor="t" bIns="0" lIns="0" spcFirstLastPara="1" rIns="0" wrap="square" tIns="0">
            <a:spAutoFit/>
          </a:bodyPr>
          <a:lstStyle/>
          <a:p>
            <a:pPr indent="0" lvl="0" marL="0" marR="0" rtl="0" algn="l">
              <a:lnSpc>
                <a:spcPct val="98750"/>
              </a:lnSpc>
              <a:spcBef>
                <a:spcPts val="0"/>
              </a:spcBef>
              <a:spcAft>
                <a:spcPts val="0"/>
              </a:spcAft>
              <a:buNone/>
            </a:pPr>
            <a:r>
              <a:rPr lang="en-US" sz="1600">
                <a:solidFill>
                  <a:srgbClr val="000000"/>
                </a:solidFill>
                <a:latin typeface="Calibri"/>
                <a:ea typeface="Calibri"/>
                <a:cs typeface="Calibri"/>
                <a:sym typeface="Calibri"/>
              </a:rPr>
              <a:t>Utilice herramientas de IA para respaldar la previsión, la programación, la fijación de precios, la comunicación y la planificación operativa con mayor confianza y coherencia.</a:t>
            </a:r>
            <a:endParaRPr b="0" i="0" sz="1500">
              <a:solidFill>
                <a:srgbClr val="000000"/>
              </a:solidFill>
              <a:latin typeface="Calibri"/>
              <a:ea typeface="Calibri"/>
              <a:cs typeface="Calibri"/>
              <a:sym typeface="Calibri"/>
            </a:endParaRPr>
          </a:p>
        </p:txBody>
      </p:sp>
      <p:sp>
        <p:nvSpPr>
          <p:cNvPr id="132" name="Google Shape;132;p2"/>
          <p:cNvSpPr/>
          <p:nvPr/>
        </p:nvSpPr>
        <p:spPr>
          <a:xfrm>
            <a:off x="7920000" y="2672650"/>
            <a:ext cx="3348000" cy="2867400"/>
          </a:xfrm>
          <a:prstGeom prst="rect">
            <a:avLst/>
          </a:prstGeom>
          <a:solidFill>
            <a:srgbClr val="FFFFFF"/>
          </a:solidFill>
          <a:ln cap="flat" cmpd="sng" w="9525">
            <a:solidFill>
              <a:srgbClr val="CED9C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3" name="Google Shape;133;p2"/>
          <p:cNvSpPr/>
          <p:nvPr/>
        </p:nvSpPr>
        <p:spPr>
          <a:xfrm>
            <a:off x="7920000" y="2672650"/>
            <a:ext cx="3348000" cy="114300"/>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4" name="Google Shape;134;p2"/>
          <p:cNvSpPr txBox="1"/>
          <p:nvPr/>
        </p:nvSpPr>
        <p:spPr>
          <a:xfrm>
            <a:off x="8136000" y="2770923"/>
            <a:ext cx="1080000" cy="5541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600">
                <a:solidFill>
                  <a:srgbClr val="0289AE"/>
                </a:solidFill>
                <a:latin typeface="Calibri"/>
                <a:ea typeface="Calibri"/>
                <a:cs typeface="Calibri"/>
                <a:sym typeface="Calibri"/>
              </a:rPr>
              <a:t>03</a:t>
            </a:r>
            <a:endParaRPr/>
          </a:p>
        </p:txBody>
      </p:sp>
      <p:sp>
        <p:nvSpPr>
          <p:cNvPr id="135" name="Google Shape;135;p2"/>
          <p:cNvSpPr txBox="1"/>
          <p:nvPr/>
        </p:nvSpPr>
        <p:spPr>
          <a:xfrm>
            <a:off x="8135999" y="3248649"/>
            <a:ext cx="3084000" cy="766500"/>
          </a:xfrm>
          <a:prstGeom prst="rect">
            <a:avLst/>
          </a:prstGeom>
          <a:noFill/>
          <a:ln>
            <a:noFill/>
          </a:ln>
        </p:spPr>
        <p:txBody>
          <a:bodyPr anchorCtr="0" anchor="t" bIns="0" lIns="0" spcFirstLastPara="1" rIns="0" wrap="square" tIns="0">
            <a:spAutoFit/>
          </a:bodyPr>
          <a:lstStyle/>
          <a:p>
            <a:pPr indent="0" lvl="0" marL="0" marR="0" rtl="0" algn="l">
              <a:lnSpc>
                <a:spcPct val="107500"/>
              </a:lnSpc>
              <a:spcBef>
                <a:spcPts val="0"/>
              </a:spcBef>
              <a:spcAft>
                <a:spcPts val="0"/>
              </a:spcAft>
              <a:buNone/>
            </a:pPr>
            <a:r>
              <a:rPr b="1" i="0" lang="en-US" sz="2400">
                <a:solidFill>
                  <a:srgbClr val="62A844"/>
                </a:solidFill>
                <a:latin typeface="Calibri"/>
                <a:ea typeface="Calibri"/>
                <a:cs typeface="Calibri"/>
                <a:sym typeface="Calibri"/>
              </a:rPr>
              <a:t>Mejorar la experiencia de los huéspedes </a:t>
            </a:r>
            <a:endParaRPr b="1" i="0" sz="2400">
              <a:solidFill>
                <a:srgbClr val="62A844"/>
              </a:solidFill>
              <a:latin typeface="Calibri"/>
              <a:ea typeface="Calibri"/>
              <a:cs typeface="Calibri"/>
              <a:sym typeface="Calibri"/>
            </a:endParaRPr>
          </a:p>
        </p:txBody>
      </p:sp>
      <p:sp>
        <p:nvSpPr>
          <p:cNvPr id="136" name="Google Shape;136;p2"/>
          <p:cNvSpPr txBox="1"/>
          <p:nvPr/>
        </p:nvSpPr>
        <p:spPr>
          <a:xfrm>
            <a:off x="8136000" y="4094651"/>
            <a:ext cx="2916000" cy="823559"/>
          </a:xfrm>
          <a:prstGeom prst="rect">
            <a:avLst/>
          </a:prstGeom>
          <a:noFill/>
          <a:ln>
            <a:noFill/>
          </a:ln>
        </p:spPr>
        <p:txBody>
          <a:bodyPr anchorCtr="0" anchor="t" bIns="0" lIns="0" spcFirstLastPara="1" rIns="0" wrap="square" tIns="0">
            <a:spAutoFit/>
          </a:bodyPr>
          <a:lstStyle/>
          <a:p>
            <a:pPr indent="0" lvl="0" marL="0" marR="0" rtl="0" algn="l">
              <a:lnSpc>
                <a:spcPct val="98750"/>
              </a:lnSpc>
              <a:spcBef>
                <a:spcPts val="0"/>
              </a:spcBef>
              <a:spcAft>
                <a:spcPts val="0"/>
              </a:spcAft>
              <a:buNone/>
            </a:pPr>
            <a:r>
              <a:rPr lang="en-US" sz="1600">
                <a:solidFill>
                  <a:srgbClr val="000000"/>
                </a:solidFill>
                <a:latin typeface="Calibri"/>
                <a:ea typeface="Calibri"/>
                <a:cs typeface="Calibri"/>
                <a:sym typeface="Calibri"/>
              </a:rPr>
              <a:t>Crea interacciones más rápidas, personalizadas y receptivas, manteniendo al mismo tiempo la autenticidad, la confianza y la conexión humana.</a:t>
            </a:r>
            <a:endParaRPr b="0" i="0" sz="1500">
              <a:solidFill>
                <a:srgbClr val="000000"/>
              </a:solidFill>
              <a:latin typeface="Calibri"/>
              <a:ea typeface="Calibri"/>
              <a:cs typeface="Calibri"/>
              <a:sym typeface="Calibri"/>
            </a:endParaRPr>
          </a:p>
        </p:txBody>
      </p:sp>
      <p:sp>
        <p:nvSpPr>
          <p:cNvPr id="137" name="Google Shape;137;p2"/>
          <p:cNvSpPr/>
          <p:nvPr/>
        </p:nvSpPr>
        <p:spPr>
          <a:xfrm>
            <a:off x="-33000" y="5668075"/>
            <a:ext cx="11597700" cy="905100"/>
          </a:xfrm>
          <a:prstGeom prst="rect">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8" name="Google Shape;138;p2"/>
          <p:cNvSpPr txBox="1"/>
          <p:nvPr/>
        </p:nvSpPr>
        <p:spPr>
          <a:xfrm>
            <a:off x="576000" y="6106933"/>
            <a:ext cx="10800000" cy="2154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1" lang="en-US" sz="1400">
                <a:solidFill>
                  <a:schemeClr val="lt1"/>
                </a:solidFill>
                <a:latin typeface="Calibri"/>
                <a:ea typeface="Calibri"/>
                <a:cs typeface="Calibri"/>
                <a:sym typeface="Calibri"/>
              </a:rPr>
              <a:t>Adrede (Madrid, España) · Heritage Flavours (Bursa, Turquía) · Hotel Lücke (Rheine, Alemania) · Casa Verde Bistro (Portugal — tarea del alumno)</a:t>
            </a:r>
            <a:endParaRPr/>
          </a:p>
        </p:txBody>
      </p:sp>
      <p:sp>
        <p:nvSpPr>
          <p:cNvPr id="139" name="Google Shape;139;p2"/>
          <p:cNvSpPr txBox="1"/>
          <p:nvPr/>
        </p:nvSpPr>
        <p:spPr>
          <a:xfrm>
            <a:off x="576000" y="5728219"/>
            <a:ext cx="10800000" cy="3078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2000">
                <a:solidFill>
                  <a:schemeClr val="lt1"/>
                </a:solidFill>
                <a:latin typeface="Calibri"/>
                <a:ea typeface="Calibri"/>
                <a:cs typeface="Calibri"/>
                <a:sym typeface="Calibri"/>
              </a:rPr>
              <a:t>Conoce las empresas de las que aprenderás en este módulo</a:t>
            </a:r>
            <a:endParaRPr>
              <a:solidFill>
                <a:schemeClr val="l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3"/>
          <p:cNvSpPr/>
          <p:nvPr/>
        </p:nvSpPr>
        <p:spPr>
          <a:xfrm>
            <a:off x="0" y="-18001"/>
            <a:ext cx="12192000" cy="1420653"/>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6" name="Google Shape;146;p3"/>
          <p:cNvSpPr txBox="1"/>
          <p:nvPr/>
        </p:nvSpPr>
        <p:spPr>
          <a:xfrm>
            <a:off x="576000" y="624671"/>
            <a:ext cx="10692000" cy="12315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4000">
                <a:solidFill>
                  <a:schemeClr val="lt1"/>
                </a:solidFill>
                <a:latin typeface="Calibri"/>
                <a:ea typeface="Calibri"/>
                <a:cs typeface="Calibri"/>
                <a:sym typeface="Calibri"/>
              </a:rPr>
              <a:t>Dónde encaja este módulo</a:t>
            </a:r>
            <a:endParaRPr/>
          </a:p>
          <a:p>
            <a:pPr indent="0" lvl="0" marL="0" marR="0" rtl="0" algn="l">
              <a:spcBef>
                <a:spcPts val="0"/>
              </a:spcBef>
              <a:spcAft>
                <a:spcPts val="0"/>
              </a:spcAft>
              <a:buNone/>
            </a:pPr>
            <a:r>
              <a:t/>
            </a:r>
            <a:endParaRPr b="1" i="0" sz="4000">
              <a:solidFill>
                <a:schemeClr val="lt1"/>
              </a:solidFill>
              <a:latin typeface="Calibri"/>
              <a:ea typeface="Calibri"/>
              <a:cs typeface="Calibri"/>
              <a:sym typeface="Calibri"/>
            </a:endParaRPr>
          </a:p>
        </p:txBody>
      </p:sp>
      <p:sp>
        <p:nvSpPr>
          <p:cNvPr id="147" name="Google Shape;147;p3"/>
          <p:cNvSpPr txBox="1"/>
          <p:nvPr/>
        </p:nvSpPr>
        <p:spPr>
          <a:xfrm>
            <a:off x="540000" y="177586"/>
            <a:ext cx="9197100" cy="9852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1600">
                <a:solidFill>
                  <a:schemeClr val="lt1"/>
                </a:solidFill>
                <a:latin typeface="Calibri"/>
                <a:ea typeface="Calibri"/>
                <a:cs typeface="Calibri"/>
                <a:sym typeface="Calibri"/>
              </a:rPr>
              <a:t> C2 </a:t>
            </a:r>
            <a:r>
              <a:rPr lang="en-US" sz="1600">
                <a:solidFill>
                  <a:schemeClr val="lt1"/>
                </a:solidFill>
                <a:latin typeface="Calibri"/>
                <a:ea typeface="Calibri"/>
                <a:cs typeface="Calibri"/>
                <a:sym typeface="Calibri"/>
              </a:rPr>
              <a:t>Transformación digital en el sector hotelero </a:t>
            </a:r>
            <a:r>
              <a:rPr b="1" lang="en-US" sz="1600">
                <a:solidFill>
                  <a:schemeClr val="lt1"/>
                </a:solidFill>
                <a:latin typeface="Calibri"/>
                <a:ea typeface="Calibri"/>
                <a:cs typeface="Calibri"/>
                <a:sym typeface="Calibri"/>
              </a:rPr>
              <a:t>         |   Módulo 1: </a:t>
            </a:r>
            <a:r>
              <a:rPr lang="en-US" sz="1600">
                <a:solidFill>
                  <a:schemeClr val="lt1"/>
                </a:solidFill>
                <a:latin typeface="Calibri"/>
                <a:ea typeface="Calibri"/>
                <a:cs typeface="Calibri"/>
                <a:sym typeface="Calibri"/>
              </a:rPr>
              <a:t>Aprovechamiento de la IA para mejorar la eficiencia y la experiencia del huésped</a:t>
            </a:r>
            <a:endParaRPr/>
          </a:p>
          <a:p>
            <a:pPr indent="0" lvl="0" marL="0" marR="0" rtl="0" algn="l">
              <a:spcBef>
                <a:spcPts val="0"/>
              </a:spcBef>
              <a:spcAft>
                <a:spcPts val="0"/>
              </a:spcAft>
              <a:buNone/>
            </a:pPr>
            <a:r>
              <a:t/>
            </a:r>
            <a:endParaRPr b="1" sz="1600">
              <a:solidFill>
                <a:schemeClr val="lt1"/>
              </a:solidFill>
              <a:latin typeface="Calibri"/>
              <a:ea typeface="Calibri"/>
              <a:cs typeface="Calibri"/>
              <a:sym typeface="Calibri"/>
            </a:endParaRPr>
          </a:p>
          <a:p>
            <a:pPr indent="0" lvl="0" marL="0" marR="0" rtl="0" algn="l">
              <a:spcBef>
                <a:spcPts val="0"/>
              </a:spcBef>
              <a:spcAft>
                <a:spcPts val="0"/>
              </a:spcAft>
              <a:buNone/>
            </a:pPr>
            <a:r>
              <a:t/>
            </a:r>
            <a:endParaRPr b="1" sz="1600">
              <a:solidFill>
                <a:schemeClr val="lt1"/>
              </a:solidFill>
              <a:latin typeface="Calibri"/>
              <a:ea typeface="Calibri"/>
              <a:cs typeface="Calibri"/>
              <a:sym typeface="Calibri"/>
            </a:endParaRPr>
          </a:p>
        </p:txBody>
      </p:sp>
      <p:sp>
        <p:nvSpPr>
          <p:cNvPr id="148" name="Google Shape;148;p3"/>
          <p:cNvSpPr/>
          <p:nvPr/>
        </p:nvSpPr>
        <p:spPr>
          <a:xfrm>
            <a:off x="397275" y="1539350"/>
            <a:ext cx="3777600" cy="1267500"/>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9" name="Google Shape;149;p3"/>
          <p:cNvSpPr txBox="1"/>
          <p:nvPr/>
        </p:nvSpPr>
        <p:spPr>
          <a:xfrm>
            <a:off x="468000" y="1688263"/>
            <a:ext cx="3636000" cy="984885"/>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chemeClr val="lt1"/>
                </a:solidFill>
                <a:latin typeface="Calibri"/>
                <a:ea typeface="Calibri"/>
                <a:cs typeface="Calibri"/>
                <a:sym typeface="Calibri"/>
              </a:rPr>
              <a:t>Función: </a:t>
            </a:r>
            <a:r>
              <a:rPr lang="en-US" sz="1600">
                <a:solidFill>
                  <a:schemeClr val="lt1"/>
                </a:solidFill>
                <a:latin typeface="Calibri"/>
                <a:ea typeface="Calibri"/>
                <a:cs typeface="Calibri"/>
                <a:sym typeface="Calibri"/>
              </a:rPr>
              <a:t>Módulo básico para comprender, evaluar y aplicar herramientas de IA en las operaciones hoteleras, la experiencia de los huéspedes y la toma de decisiones empresariales</a:t>
            </a:r>
            <a:endParaRPr b="0" i="0" sz="1600">
              <a:solidFill>
                <a:schemeClr val="lt1"/>
              </a:solidFill>
              <a:latin typeface="Calibri"/>
              <a:ea typeface="Calibri"/>
              <a:cs typeface="Calibri"/>
              <a:sym typeface="Calibri"/>
            </a:endParaRPr>
          </a:p>
        </p:txBody>
      </p:sp>
      <p:sp>
        <p:nvSpPr>
          <p:cNvPr id="150" name="Google Shape;150;p3"/>
          <p:cNvSpPr/>
          <p:nvPr/>
        </p:nvSpPr>
        <p:spPr>
          <a:xfrm>
            <a:off x="540000" y="2889382"/>
            <a:ext cx="3564000" cy="108000"/>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1" name="Google Shape;151;p3"/>
          <p:cNvSpPr/>
          <p:nvPr/>
        </p:nvSpPr>
        <p:spPr>
          <a:xfrm>
            <a:off x="522000" y="3101533"/>
            <a:ext cx="3564000" cy="1534038"/>
          </a:xfrm>
          <a:prstGeom prst="rect">
            <a:avLst/>
          </a:prstGeom>
          <a:solidFill>
            <a:schemeClr val="lt1"/>
          </a:solid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2" name="Google Shape;152;p3"/>
          <p:cNvSpPr txBox="1"/>
          <p:nvPr/>
        </p:nvSpPr>
        <p:spPr>
          <a:xfrm>
            <a:off x="611999" y="3539089"/>
            <a:ext cx="3434015" cy="1146468"/>
          </a:xfrm>
          <a:prstGeom prst="rect">
            <a:avLst/>
          </a:prstGeom>
          <a:noFill/>
          <a:ln>
            <a:noFill/>
          </a:ln>
        </p:spPr>
        <p:txBody>
          <a:bodyPr anchorCtr="0" anchor="t" bIns="0" lIns="0" spcFirstLastPara="1" rIns="0" wrap="square" tIns="0">
            <a:spAutoFit/>
          </a:bodyPr>
          <a:lstStyle/>
          <a:p>
            <a:pPr indent="-182563" lvl="0" marL="182563" marR="0" rtl="0" algn="l">
              <a:lnSpc>
                <a:spcPct val="107500"/>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C2 M2 (alfabetización en datos) </a:t>
            </a:r>
            <a:endParaRPr/>
          </a:p>
          <a:p>
            <a:pPr indent="-182563" lvl="0" marL="182563" marR="0" rtl="0" algn="l">
              <a:lnSpc>
                <a:spcPct val="107500"/>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C3 M1 (liderazgo del cambio digital) </a:t>
            </a:r>
            <a:endParaRPr/>
          </a:p>
          <a:p>
            <a:pPr indent="-182563" lvl="0" marL="182563" marR="0" rtl="0" algn="l">
              <a:lnSpc>
                <a:spcPct val="107500"/>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C3 M2 (IA aplicada al marketing)</a:t>
            </a:r>
            <a:endParaRPr/>
          </a:p>
          <a:p>
            <a:pPr indent="0" lvl="0" marL="0" marR="0" rtl="0" algn="l">
              <a:spcBef>
                <a:spcPts val="0"/>
              </a:spcBef>
              <a:spcAft>
                <a:spcPts val="0"/>
              </a:spcAft>
              <a:buNone/>
            </a:pPr>
            <a:br>
              <a:rPr lang="en-US" sz="1600">
                <a:solidFill>
                  <a:schemeClr val="dk1"/>
                </a:solidFill>
                <a:latin typeface="Calibri"/>
                <a:ea typeface="Calibri"/>
                <a:cs typeface="Calibri"/>
                <a:sym typeface="Calibri"/>
              </a:rPr>
            </a:br>
            <a:endParaRPr b="0" i="0" sz="1600">
              <a:solidFill>
                <a:srgbClr val="262626"/>
              </a:solidFill>
              <a:latin typeface="Calibri"/>
              <a:ea typeface="Calibri"/>
              <a:cs typeface="Calibri"/>
              <a:sym typeface="Calibri"/>
            </a:endParaRPr>
          </a:p>
        </p:txBody>
      </p:sp>
      <p:sp>
        <p:nvSpPr>
          <p:cNvPr id="153" name="Google Shape;153;p3"/>
          <p:cNvSpPr txBox="1"/>
          <p:nvPr/>
        </p:nvSpPr>
        <p:spPr>
          <a:xfrm>
            <a:off x="612000" y="3171239"/>
            <a:ext cx="3276000" cy="302455"/>
          </a:xfrm>
          <a:prstGeom prst="rect">
            <a:avLst/>
          </a:prstGeom>
          <a:noFill/>
          <a:ln>
            <a:noFill/>
          </a:ln>
        </p:spPr>
        <p:txBody>
          <a:bodyPr anchorCtr="0" anchor="t" bIns="0" lIns="0" spcFirstLastPara="1" rIns="0" wrap="square" tIns="0">
            <a:spAutoFit/>
          </a:bodyPr>
          <a:lstStyle/>
          <a:p>
            <a:pPr indent="0" lvl="0" marL="0" marR="0" rtl="0" algn="l">
              <a:lnSpc>
                <a:spcPct val="95833"/>
              </a:lnSpc>
              <a:spcBef>
                <a:spcPts val="0"/>
              </a:spcBef>
              <a:spcAft>
                <a:spcPts val="0"/>
              </a:spcAft>
              <a:buNone/>
            </a:pPr>
            <a:r>
              <a:rPr b="1" i="0" lang="en-US" sz="2400">
                <a:solidFill>
                  <a:srgbClr val="0289AE"/>
                </a:solidFill>
                <a:latin typeface="Calibri"/>
                <a:ea typeface="Calibri"/>
                <a:cs typeface="Calibri"/>
                <a:sym typeface="Calibri"/>
              </a:rPr>
              <a:t>Amplía o se conecta con</a:t>
            </a:r>
            <a:endParaRPr/>
          </a:p>
        </p:txBody>
      </p:sp>
      <p:pic>
        <p:nvPicPr>
          <p:cNvPr id="154" name="Google Shape;154;p3"/>
          <p:cNvPicPr preferRelativeResize="0"/>
          <p:nvPr/>
        </p:nvPicPr>
        <p:blipFill rotWithShape="1">
          <a:blip r:embed="rId3">
            <a:alphaModFix/>
          </a:blip>
          <a:srcRect b="0" l="0" r="0" t="0"/>
          <a:stretch/>
        </p:blipFill>
        <p:spPr>
          <a:xfrm>
            <a:off x="4363169" y="1879426"/>
            <a:ext cx="3564000" cy="710162"/>
          </a:xfrm>
          <a:prstGeom prst="rect">
            <a:avLst/>
          </a:prstGeom>
          <a:noFill/>
          <a:ln>
            <a:noFill/>
          </a:ln>
        </p:spPr>
      </p:pic>
      <p:pic>
        <p:nvPicPr>
          <p:cNvPr id="155" name="Google Shape;155;p3"/>
          <p:cNvPicPr preferRelativeResize="0"/>
          <p:nvPr/>
        </p:nvPicPr>
        <p:blipFill rotWithShape="1">
          <a:blip r:embed="rId4">
            <a:alphaModFix/>
          </a:blip>
          <a:srcRect b="0" l="0" r="0" t="0"/>
          <a:stretch/>
        </p:blipFill>
        <p:spPr>
          <a:xfrm>
            <a:off x="8217366" y="2663058"/>
            <a:ext cx="3506634" cy="2022499"/>
          </a:xfrm>
          <a:prstGeom prst="rect">
            <a:avLst/>
          </a:prstGeom>
          <a:noFill/>
          <a:ln>
            <a:noFill/>
          </a:ln>
        </p:spPr>
      </p:pic>
      <p:pic>
        <p:nvPicPr>
          <p:cNvPr id="156" name="Google Shape;156;p3"/>
          <p:cNvPicPr preferRelativeResize="0"/>
          <p:nvPr/>
        </p:nvPicPr>
        <p:blipFill rotWithShape="1">
          <a:blip r:embed="rId5">
            <a:alphaModFix/>
          </a:blip>
          <a:srcRect b="0" l="0" r="0" t="0"/>
          <a:stretch/>
        </p:blipFill>
        <p:spPr>
          <a:xfrm>
            <a:off x="4245466" y="2708259"/>
            <a:ext cx="3877914" cy="1977298"/>
          </a:xfrm>
          <a:prstGeom prst="rect">
            <a:avLst/>
          </a:prstGeom>
          <a:noFill/>
          <a:ln>
            <a:noFill/>
          </a:ln>
        </p:spPr>
      </p:pic>
      <p:sp>
        <p:nvSpPr>
          <p:cNvPr id="157" name="Google Shape;157;p3"/>
          <p:cNvSpPr txBox="1"/>
          <p:nvPr/>
        </p:nvSpPr>
        <p:spPr>
          <a:xfrm>
            <a:off x="326974" y="4637755"/>
            <a:ext cx="11397000" cy="2281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000000"/>
              </a:buClr>
              <a:buSzPts val="1400"/>
              <a:buFont typeface="Calibri"/>
              <a:buNone/>
            </a:pPr>
            <a:r>
              <a:rPr lang="en-US" sz="1400">
                <a:solidFill>
                  <a:srgbClr val="000000"/>
                </a:solidFill>
                <a:latin typeface="Calibri"/>
                <a:ea typeface="Calibri"/>
                <a:cs typeface="Calibri"/>
                <a:sym typeface="Calibri"/>
              </a:rPr>
              <a:t>Este módulo también se basa en marcas hoteleras internacionales líderes que están implementando activamente la </a:t>
            </a:r>
            <a:r>
              <a:rPr lang="en-US">
                <a:latin typeface="Calibri"/>
                <a:ea typeface="Calibri"/>
                <a:cs typeface="Calibri"/>
                <a:sym typeface="Calibri"/>
              </a:rPr>
              <a:t>IA </a:t>
            </a:r>
            <a:r>
              <a:rPr lang="en-US" sz="1400">
                <a:solidFill>
                  <a:srgbClr val="000000"/>
                </a:solidFill>
                <a:latin typeface="Calibri"/>
                <a:ea typeface="Calibri"/>
                <a:cs typeface="Calibri"/>
                <a:sym typeface="Calibri"/>
              </a:rPr>
              <a:t>a gran escala. Sus experiencias proporcionan conocimientos prácticos sobre cómo se utiliza la IA para mejorar la comunicación con los huéspedes, personalizar los servicios, optimizar las operaciones, reducir los residuos, apoyar los objetivos de sostenibilidad y reforzar el rendimiento empresarial. Entre los ejemplos destacados se incluyen:</a:t>
            </a:r>
            <a:endParaRPr sz="1400">
              <a:solidFill>
                <a:srgbClr val="000000"/>
              </a:solidFill>
              <a:latin typeface="Calibri"/>
              <a:ea typeface="Calibri"/>
              <a:cs typeface="Calibri"/>
              <a:sym typeface="Calibri"/>
            </a:endParaRPr>
          </a:p>
          <a:p>
            <a:pPr indent="0" lvl="0" marL="0" marR="0" rtl="0" algn="l">
              <a:spcBef>
                <a:spcPts val="0"/>
              </a:spcBef>
              <a:spcAft>
                <a:spcPts val="0"/>
              </a:spcAft>
              <a:buClr>
                <a:schemeClr val="dk1"/>
              </a:buClr>
              <a:buSzPts val="200"/>
              <a:buFont typeface="Calibri"/>
              <a:buNone/>
            </a:pPr>
            <a:r>
              <a:t/>
            </a:r>
            <a:endParaRPr sz="200">
              <a:solidFill>
                <a:srgbClr val="000000"/>
              </a:solidFill>
              <a:latin typeface="Calibri"/>
              <a:ea typeface="Calibri"/>
              <a:cs typeface="Calibri"/>
              <a:sym typeface="Calibri"/>
            </a:endParaRPr>
          </a:p>
          <a:p>
            <a:pPr indent="0" lvl="0" marL="0" marR="0" rtl="0" algn="ctr">
              <a:spcBef>
                <a:spcPts val="0"/>
              </a:spcBef>
              <a:spcAft>
                <a:spcPts val="0"/>
              </a:spcAft>
              <a:buNone/>
            </a:pPr>
            <a:r>
              <a:rPr b="1" lang="en-US" sz="1400">
                <a:solidFill>
                  <a:srgbClr val="000000"/>
                </a:solidFill>
                <a:latin typeface="Calibri"/>
                <a:ea typeface="Calibri"/>
                <a:cs typeface="Calibri"/>
                <a:sym typeface="Calibri"/>
              </a:rPr>
              <a:t>Hilton Hotels</a:t>
            </a:r>
            <a:r>
              <a:rPr lang="en-US" sz="1400">
                <a:solidFill>
                  <a:srgbClr val="000000"/>
                </a:solidFill>
                <a:latin typeface="Calibri"/>
                <a:ea typeface="Calibri"/>
                <a:cs typeface="Calibri"/>
                <a:sym typeface="Calibri"/>
              </a:rPr>
              <a:t>: servicios para huéspedes basados en IA y eficiencia operativa 	</a:t>
            </a:r>
            <a:endParaRPr/>
          </a:p>
          <a:p>
            <a:pPr indent="0" lvl="0" marL="0" marR="0" rtl="0" algn="ctr">
              <a:spcBef>
                <a:spcPts val="0"/>
              </a:spcBef>
              <a:spcAft>
                <a:spcPts val="0"/>
              </a:spcAft>
              <a:buNone/>
            </a:pPr>
            <a:r>
              <a:rPr b="1" lang="en-US" sz="1400">
                <a:solidFill>
                  <a:srgbClr val="000000"/>
                </a:solidFill>
                <a:latin typeface="Calibri"/>
                <a:ea typeface="Calibri"/>
                <a:cs typeface="Calibri"/>
                <a:sym typeface="Calibri"/>
              </a:rPr>
              <a:t>Hoteles citizenM</a:t>
            </a:r>
            <a:r>
              <a:rPr lang="en-US" sz="1400">
                <a:solidFill>
                  <a:srgbClr val="000000"/>
                </a:solidFill>
                <a:latin typeface="Calibri"/>
                <a:ea typeface="Calibri"/>
                <a:cs typeface="Calibri"/>
                <a:sym typeface="Calibri"/>
              </a:rPr>
              <a:t>: hostelería centrada en la IA, automatización y sostenibilidad </a:t>
            </a:r>
            <a:endParaRPr/>
          </a:p>
          <a:p>
            <a:pPr indent="0" lvl="0" marL="0" marR="0" rtl="0" algn="ctr">
              <a:spcBef>
                <a:spcPts val="0"/>
              </a:spcBef>
              <a:spcAft>
                <a:spcPts val="0"/>
              </a:spcAft>
              <a:buNone/>
            </a:pPr>
            <a:r>
              <a:rPr b="1" lang="en-US" sz="1400">
                <a:solidFill>
                  <a:srgbClr val="000000"/>
                </a:solidFill>
                <a:latin typeface="Calibri"/>
                <a:ea typeface="Calibri"/>
                <a:cs typeface="Calibri"/>
                <a:sym typeface="Calibri"/>
              </a:rPr>
              <a:t>Grupo Accor</a:t>
            </a:r>
            <a:r>
              <a:rPr lang="en-US" sz="1400">
                <a:solidFill>
                  <a:srgbClr val="000000"/>
                </a:solidFill>
                <a:latin typeface="Calibri"/>
                <a:ea typeface="Calibri"/>
                <a:cs typeface="Calibri"/>
                <a:sym typeface="Calibri"/>
              </a:rPr>
              <a:t>: IA ética, compromiso del personal e innovación responsable </a:t>
            </a:r>
            <a:r>
              <a:rPr b="1" lang="en-US" sz="1400">
                <a:solidFill>
                  <a:srgbClr val="000000"/>
                </a:solidFill>
                <a:latin typeface="Calibri"/>
                <a:ea typeface="Calibri"/>
                <a:cs typeface="Calibri"/>
                <a:sym typeface="Calibri"/>
              </a:rPr>
              <a:t>    </a:t>
            </a:r>
            <a:endParaRPr b="1" sz="1400">
              <a:solidFill>
                <a:srgbClr val="000000"/>
              </a:solidFill>
              <a:latin typeface="Calibri"/>
              <a:ea typeface="Calibri"/>
              <a:cs typeface="Calibri"/>
              <a:sym typeface="Calibri"/>
            </a:endParaRPr>
          </a:p>
          <a:p>
            <a:pPr indent="0" lvl="0" marL="0" marR="0" rtl="0" algn="ctr">
              <a:spcBef>
                <a:spcPts val="0"/>
              </a:spcBef>
              <a:spcAft>
                <a:spcPts val="0"/>
              </a:spcAft>
              <a:buNone/>
            </a:pPr>
            <a:r>
              <a:rPr b="1" lang="en-US" sz="1400">
                <a:solidFill>
                  <a:srgbClr val="000000"/>
                </a:solidFill>
                <a:latin typeface="Calibri"/>
                <a:ea typeface="Calibri"/>
                <a:cs typeface="Calibri"/>
                <a:sym typeface="Calibri"/>
              </a:rPr>
              <a:t>Hoteles Scandic</a:t>
            </a:r>
            <a:r>
              <a:rPr lang="en-US" sz="1400">
                <a:solidFill>
                  <a:srgbClr val="000000"/>
                </a:solidFill>
                <a:latin typeface="Calibri"/>
                <a:ea typeface="Calibri"/>
                <a:cs typeface="Calibri"/>
                <a:sym typeface="Calibri"/>
              </a:rPr>
              <a:t>: controles inteligentes que favorecen el confort de los huéspedes y la sostenibilidad </a:t>
            </a:r>
            <a:endParaRPr/>
          </a:p>
          <a:p>
            <a:pPr indent="0" lvl="0" marL="0" marR="0" rtl="0" algn="ctr">
              <a:spcBef>
                <a:spcPts val="0"/>
              </a:spcBef>
              <a:spcAft>
                <a:spcPts val="0"/>
              </a:spcAft>
              <a:buNone/>
            </a:pPr>
            <a:r>
              <a:rPr b="1" lang="en-US" sz="1400">
                <a:solidFill>
                  <a:srgbClr val="000000"/>
                </a:solidFill>
                <a:latin typeface="Calibri"/>
                <a:ea typeface="Calibri"/>
                <a:cs typeface="Calibri"/>
                <a:sym typeface="Calibri"/>
              </a:rPr>
              <a:t>Marriott International</a:t>
            </a:r>
            <a:r>
              <a:rPr lang="en-US" sz="1400">
                <a:solidFill>
                  <a:srgbClr val="000000"/>
                </a:solidFill>
                <a:latin typeface="Calibri"/>
                <a:ea typeface="Calibri"/>
                <a:cs typeface="Calibri"/>
                <a:sym typeface="Calibri"/>
              </a:rPr>
              <a:t>: análisis predictivo, reducción del desperdicio de alimentos y operaciones inteligentes </a:t>
            </a:r>
            <a:endParaRPr/>
          </a:p>
          <a:p>
            <a:pPr indent="0" lvl="0" marL="0" marR="0" rtl="0" algn="ctr">
              <a:spcBef>
                <a:spcPts val="0"/>
              </a:spcBef>
              <a:spcAft>
                <a:spcPts val="0"/>
              </a:spcAft>
              <a:buNone/>
            </a:pPr>
            <a:r>
              <a:rPr b="1" lang="en-US" sz="1400">
                <a:solidFill>
                  <a:srgbClr val="000000"/>
                </a:solidFill>
                <a:latin typeface="Calibri"/>
                <a:ea typeface="Calibri"/>
                <a:cs typeface="Calibri"/>
                <a:sym typeface="Calibri"/>
              </a:rPr>
              <a:t>Meliá Hotels International</a:t>
            </a:r>
            <a:r>
              <a:rPr lang="en-US" sz="1400">
                <a:solidFill>
                  <a:srgbClr val="000000"/>
                </a:solidFill>
                <a:latin typeface="Calibri"/>
                <a:ea typeface="Calibri"/>
                <a:cs typeface="Calibri"/>
                <a:sym typeface="Calibri"/>
              </a:rPr>
              <a:t>: gestión inteligente de edificios y optimización energética </a:t>
            </a:r>
            <a:endParaRPr/>
          </a:p>
          <a:p>
            <a:pPr indent="0" lvl="0" marL="0" marR="0" rtl="0" algn="ctr">
              <a:spcBef>
                <a:spcPts val="0"/>
              </a:spcBef>
              <a:spcAft>
                <a:spcPts val="0"/>
              </a:spcAft>
              <a:buNone/>
            </a:pPr>
            <a:r>
              <a:rPr b="1" lang="en-US" sz="1400">
                <a:solidFill>
                  <a:srgbClr val="000000"/>
                </a:solidFill>
                <a:latin typeface="Calibri"/>
                <a:ea typeface="Calibri"/>
                <a:cs typeface="Calibri"/>
                <a:sym typeface="Calibri"/>
              </a:rPr>
              <a:t>NH Hotel Group</a:t>
            </a:r>
            <a:r>
              <a:rPr lang="en-US" sz="1400">
                <a:solidFill>
                  <a:srgbClr val="000000"/>
                </a:solidFill>
                <a:latin typeface="Calibri"/>
                <a:ea typeface="Calibri"/>
                <a:cs typeface="Calibri"/>
                <a:sym typeface="Calibri"/>
              </a:rPr>
              <a:t>: comunicación personalizada con los huéspedes y compromiso digital</a:t>
            </a:r>
            <a:endParaRPr/>
          </a:p>
        </p:txBody>
      </p:sp>
      <p:pic>
        <p:nvPicPr>
          <p:cNvPr id="158" name="Google Shape;158;p3"/>
          <p:cNvPicPr preferRelativeResize="0"/>
          <p:nvPr/>
        </p:nvPicPr>
        <p:blipFill>
          <a:blip r:embed="rId6">
            <a:alphaModFix/>
          </a:blip>
          <a:stretch>
            <a:fillRect/>
          </a:stretch>
        </p:blipFill>
        <p:spPr>
          <a:xfrm>
            <a:off x="9320784" y="-4"/>
            <a:ext cx="2871221" cy="31965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4"/>
          <p:cNvSpPr/>
          <p:nvPr/>
        </p:nvSpPr>
        <p:spPr>
          <a:xfrm rot="10800000">
            <a:off x="0" y="-11486"/>
            <a:ext cx="12185500" cy="1129023"/>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Calibri"/>
              <a:ea typeface="Calibri"/>
              <a:cs typeface="Calibri"/>
              <a:sym typeface="Calibri"/>
            </a:endParaRPr>
          </a:p>
        </p:txBody>
      </p:sp>
      <p:sp>
        <p:nvSpPr>
          <p:cNvPr id="164" name="Google Shape;164;p4"/>
          <p:cNvSpPr txBox="1"/>
          <p:nvPr/>
        </p:nvSpPr>
        <p:spPr>
          <a:xfrm>
            <a:off x="579276" y="1563461"/>
            <a:ext cx="2508481" cy="2831124"/>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289AE"/>
              </a:buClr>
              <a:buSzPts val="2500"/>
              <a:buFont typeface="Arial"/>
              <a:buNone/>
            </a:pPr>
            <a:r>
              <a:rPr b="1" lang="en-US" sz="2500">
                <a:solidFill>
                  <a:srgbClr val="0289AE"/>
                </a:solidFill>
                <a:latin typeface="Calibri"/>
                <a:ea typeface="Calibri"/>
                <a:cs typeface="Calibri"/>
                <a:sym typeface="Calibri"/>
              </a:rPr>
              <a:t>Lo que va a conseguir:</a:t>
            </a:r>
            <a:br>
              <a:rPr b="1" lang="en-US" sz="2500">
                <a:solidFill>
                  <a:srgbClr val="0289AE"/>
                </a:solidFill>
                <a:latin typeface="Calibri"/>
                <a:ea typeface="Calibri"/>
                <a:cs typeface="Calibri"/>
                <a:sym typeface="Calibri"/>
              </a:rPr>
            </a:br>
            <a:endParaRPr b="1" sz="2500">
              <a:solidFill>
                <a:srgbClr val="0289AE"/>
              </a:solidFill>
              <a:latin typeface="Calibri"/>
              <a:ea typeface="Calibri"/>
              <a:cs typeface="Calibri"/>
              <a:sym typeface="Calibri"/>
            </a:endParaRPr>
          </a:p>
          <a:p>
            <a:pPr indent="0" lvl="0" marL="0" marR="0" rtl="0" algn="l">
              <a:lnSpc>
                <a:spcPct val="90000"/>
              </a:lnSpc>
              <a:spcBef>
                <a:spcPts val="1000"/>
              </a:spcBef>
              <a:spcAft>
                <a:spcPts val="0"/>
              </a:spcAft>
              <a:buClr>
                <a:schemeClr val="dk1"/>
              </a:buClr>
              <a:buSzPts val="2500"/>
              <a:buFont typeface="Arial"/>
              <a:buNone/>
            </a:pPr>
            <a:r>
              <a:t/>
            </a:r>
            <a:endParaRPr b="1" sz="2500">
              <a:solidFill>
                <a:srgbClr val="0289AE"/>
              </a:solidFill>
              <a:latin typeface="Calibri"/>
              <a:ea typeface="Calibri"/>
              <a:cs typeface="Calibri"/>
              <a:sym typeface="Calibri"/>
            </a:endParaRPr>
          </a:p>
        </p:txBody>
      </p:sp>
      <p:sp>
        <p:nvSpPr>
          <p:cNvPr id="165" name="Google Shape;165;p4"/>
          <p:cNvSpPr/>
          <p:nvPr/>
        </p:nvSpPr>
        <p:spPr>
          <a:xfrm rot="5400000">
            <a:off x="1314218" y="276245"/>
            <a:ext cx="108000" cy="1685648"/>
          </a:xfrm>
          <a:custGeom>
            <a:rect b="b" l="l" r="r" t="t"/>
            <a:pathLst>
              <a:path extrusionOk="0" h="260044" w="30700">
                <a:moveTo>
                  <a:pt x="0" y="0"/>
                </a:moveTo>
                <a:lnTo>
                  <a:pt x="30701" y="0"/>
                </a:lnTo>
                <a:lnTo>
                  <a:pt x="30701" y="260044"/>
                </a:lnTo>
                <a:lnTo>
                  <a:pt x="0" y="260044"/>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6" name="Google Shape;166;p4"/>
          <p:cNvSpPr txBox="1"/>
          <p:nvPr/>
        </p:nvSpPr>
        <p:spPr>
          <a:xfrm>
            <a:off x="579276" y="281934"/>
            <a:ext cx="6928403" cy="988108"/>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3600"/>
              <a:buFont typeface="Arial"/>
              <a:buNone/>
            </a:pPr>
            <a:r>
              <a:rPr b="1" lang="en-US" sz="3600">
                <a:solidFill>
                  <a:schemeClr val="lt1"/>
                </a:solidFill>
                <a:latin typeface="Calibri"/>
                <a:ea typeface="Calibri"/>
                <a:cs typeface="Calibri"/>
                <a:sym typeface="Calibri"/>
              </a:rPr>
              <a:t>Objetivos de aprendizaje</a:t>
            </a:r>
            <a:endParaRPr/>
          </a:p>
        </p:txBody>
      </p:sp>
      <p:sp>
        <p:nvSpPr>
          <p:cNvPr id="167" name="Google Shape;167;p4"/>
          <p:cNvSpPr txBox="1"/>
          <p:nvPr/>
        </p:nvSpPr>
        <p:spPr>
          <a:xfrm>
            <a:off x="3684594" y="1239795"/>
            <a:ext cx="7646100" cy="47229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62A844"/>
              </a:buClr>
              <a:buSzPts val="2200"/>
              <a:buFont typeface="Arial"/>
              <a:buNone/>
            </a:pPr>
            <a:r>
              <a:rPr b="1" lang="en-US" sz="2200">
                <a:solidFill>
                  <a:srgbClr val="262626"/>
                </a:solidFill>
                <a:latin typeface="Calibri"/>
                <a:ea typeface="Calibri"/>
                <a:cs typeface="Calibri"/>
                <a:sym typeface="Calibri"/>
              </a:rPr>
              <a:t>Fundamentos:</a:t>
            </a:r>
            <a:endParaRPr/>
          </a:p>
          <a:p>
            <a:pPr indent="-228600" lvl="0" marL="228600" marR="0" rtl="0" algn="l">
              <a:lnSpc>
                <a:spcPct val="90000"/>
              </a:lnSpc>
              <a:spcBef>
                <a:spcPts val="0"/>
              </a:spcBef>
              <a:spcAft>
                <a:spcPts val="0"/>
              </a:spcAft>
              <a:buClr>
                <a:srgbClr val="62A844"/>
              </a:buClr>
              <a:buSzPts val="2200"/>
              <a:buFont typeface="Arial"/>
              <a:buChar char="•"/>
            </a:pPr>
            <a:r>
              <a:rPr lang="en-US" sz="2200">
                <a:solidFill>
                  <a:srgbClr val="262626"/>
                </a:solidFill>
                <a:latin typeface="Calibri"/>
                <a:ea typeface="Calibri"/>
                <a:cs typeface="Calibri"/>
                <a:sym typeface="Calibri"/>
              </a:rPr>
              <a:t>Definir la IA en términos prácticos del sector hotelero</a:t>
            </a:r>
            <a:endParaRPr/>
          </a:p>
          <a:p>
            <a:pPr indent="-228600" lvl="0" marL="228600" marR="0" rtl="0" algn="l">
              <a:lnSpc>
                <a:spcPct val="90000"/>
              </a:lnSpc>
              <a:spcBef>
                <a:spcPts val="0"/>
              </a:spcBef>
              <a:spcAft>
                <a:spcPts val="0"/>
              </a:spcAft>
              <a:buClr>
                <a:srgbClr val="62A844"/>
              </a:buClr>
              <a:buSzPts val="2200"/>
              <a:buFont typeface="Arial"/>
              <a:buChar char="•"/>
            </a:pPr>
            <a:r>
              <a:rPr lang="en-US" sz="2200">
                <a:solidFill>
                  <a:srgbClr val="262626"/>
                </a:solidFill>
                <a:latin typeface="Calibri"/>
                <a:ea typeface="Calibri"/>
                <a:cs typeface="Calibri"/>
                <a:sym typeface="Calibri"/>
              </a:rPr>
              <a:t>Explicar cómo la automatización respalda las operaciones y la sostenibilidad</a:t>
            </a:r>
            <a:endParaRPr/>
          </a:p>
          <a:p>
            <a:pPr indent="0" lvl="0" marL="0" marR="0" rtl="0" algn="l">
              <a:lnSpc>
                <a:spcPct val="90000"/>
              </a:lnSpc>
              <a:spcBef>
                <a:spcPts val="0"/>
              </a:spcBef>
              <a:spcAft>
                <a:spcPts val="0"/>
              </a:spcAft>
              <a:buClr>
                <a:srgbClr val="62A844"/>
              </a:buClr>
              <a:buSzPts val="2200"/>
              <a:buFont typeface="Arial"/>
              <a:buNone/>
            </a:pPr>
            <a:r>
              <a:t/>
            </a:r>
            <a:endParaRPr b="1" sz="2200">
              <a:solidFill>
                <a:srgbClr val="262626"/>
              </a:solidFill>
              <a:latin typeface="Calibri"/>
              <a:ea typeface="Calibri"/>
              <a:cs typeface="Calibri"/>
              <a:sym typeface="Calibri"/>
            </a:endParaRPr>
          </a:p>
          <a:p>
            <a:pPr indent="0" lvl="0" marL="0" marR="0" rtl="0" algn="l">
              <a:lnSpc>
                <a:spcPct val="90000"/>
              </a:lnSpc>
              <a:spcBef>
                <a:spcPts val="0"/>
              </a:spcBef>
              <a:spcAft>
                <a:spcPts val="0"/>
              </a:spcAft>
              <a:buClr>
                <a:srgbClr val="62A844"/>
              </a:buClr>
              <a:buSzPts val="2200"/>
              <a:buFont typeface="Arial"/>
              <a:buNone/>
            </a:pPr>
            <a:r>
              <a:rPr b="1" lang="en-US" sz="2200">
                <a:solidFill>
                  <a:srgbClr val="262626"/>
                </a:solidFill>
                <a:latin typeface="Calibri"/>
                <a:ea typeface="Calibri"/>
                <a:cs typeface="Calibri"/>
                <a:sym typeface="Calibri"/>
              </a:rPr>
              <a:t>Aplicación:</a:t>
            </a:r>
            <a:endParaRPr/>
          </a:p>
          <a:p>
            <a:pPr indent="-228600" lvl="0" marL="228600" marR="0" rtl="0" algn="l">
              <a:lnSpc>
                <a:spcPct val="90000"/>
              </a:lnSpc>
              <a:spcBef>
                <a:spcPts val="0"/>
              </a:spcBef>
              <a:spcAft>
                <a:spcPts val="0"/>
              </a:spcAft>
              <a:buClr>
                <a:srgbClr val="62A844"/>
              </a:buClr>
              <a:buSzPts val="2200"/>
              <a:buFont typeface="Arial"/>
              <a:buChar char="•"/>
            </a:pPr>
            <a:r>
              <a:rPr lang="en-US" sz="2200">
                <a:solidFill>
                  <a:srgbClr val="262626"/>
                </a:solidFill>
                <a:latin typeface="Calibri"/>
                <a:ea typeface="Calibri"/>
                <a:cs typeface="Calibri"/>
                <a:sym typeface="Calibri"/>
              </a:rPr>
              <a:t>Identificar en qué aspectos la IA mejora la personalización del servicio al huésped</a:t>
            </a:r>
            <a:endParaRPr/>
          </a:p>
          <a:p>
            <a:pPr indent="-228600" lvl="0" marL="228600" marR="0" rtl="0" algn="l">
              <a:lnSpc>
                <a:spcPct val="90000"/>
              </a:lnSpc>
              <a:spcBef>
                <a:spcPts val="0"/>
              </a:spcBef>
              <a:spcAft>
                <a:spcPts val="0"/>
              </a:spcAft>
              <a:buClr>
                <a:srgbClr val="62A844"/>
              </a:buClr>
              <a:buSzPts val="2200"/>
              <a:buFont typeface="Arial"/>
              <a:buChar char="•"/>
            </a:pPr>
            <a:r>
              <a:rPr lang="en-US" sz="2200">
                <a:solidFill>
                  <a:srgbClr val="262626"/>
                </a:solidFill>
                <a:latin typeface="Calibri"/>
                <a:ea typeface="Calibri"/>
                <a:cs typeface="Calibri"/>
                <a:sym typeface="Calibri"/>
              </a:rPr>
              <a:t>Evaluar la implementación ética para tu equipo</a:t>
            </a:r>
            <a:endParaRPr/>
          </a:p>
          <a:p>
            <a:pPr indent="0" lvl="0" marL="0" marR="0" rtl="0" algn="l">
              <a:lnSpc>
                <a:spcPct val="90000"/>
              </a:lnSpc>
              <a:spcBef>
                <a:spcPts val="0"/>
              </a:spcBef>
              <a:spcAft>
                <a:spcPts val="0"/>
              </a:spcAft>
              <a:buClr>
                <a:srgbClr val="62A844"/>
              </a:buClr>
              <a:buSzPts val="2200"/>
              <a:buFont typeface="Arial"/>
              <a:buNone/>
            </a:pPr>
            <a:r>
              <a:t/>
            </a:r>
            <a:endParaRPr b="1" sz="2200">
              <a:solidFill>
                <a:srgbClr val="262626"/>
              </a:solidFill>
              <a:latin typeface="Calibri"/>
              <a:ea typeface="Calibri"/>
              <a:cs typeface="Calibri"/>
              <a:sym typeface="Calibri"/>
            </a:endParaRPr>
          </a:p>
          <a:p>
            <a:pPr indent="0" lvl="0" marL="0" marR="0" rtl="0" algn="l">
              <a:lnSpc>
                <a:spcPct val="90000"/>
              </a:lnSpc>
              <a:spcBef>
                <a:spcPts val="0"/>
              </a:spcBef>
              <a:spcAft>
                <a:spcPts val="0"/>
              </a:spcAft>
              <a:buClr>
                <a:srgbClr val="62A844"/>
              </a:buClr>
              <a:buSzPts val="2200"/>
              <a:buFont typeface="Arial"/>
              <a:buNone/>
            </a:pPr>
            <a:r>
              <a:rPr b="1" lang="en-US" sz="2200">
                <a:solidFill>
                  <a:srgbClr val="262626"/>
                </a:solidFill>
                <a:latin typeface="Calibri"/>
                <a:ea typeface="Calibri"/>
                <a:cs typeface="Calibri"/>
                <a:sym typeface="Calibri"/>
              </a:rPr>
              <a:t>Acción:</a:t>
            </a:r>
            <a:endParaRPr/>
          </a:p>
          <a:p>
            <a:pPr indent="-228600" lvl="0" marL="228600" marR="0" rtl="0" algn="l">
              <a:lnSpc>
                <a:spcPct val="90000"/>
              </a:lnSpc>
              <a:spcBef>
                <a:spcPts val="0"/>
              </a:spcBef>
              <a:spcAft>
                <a:spcPts val="0"/>
              </a:spcAft>
              <a:buClr>
                <a:srgbClr val="62A844"/>
              </a:buClr>
              <a:buSzPts val="2200"/>
              <a:buFont typeface="Arial"/>
              <a:buChar char="•"/>
            </a:pPr>
            <a:r>
              <a:rPr lang="en-US" sz="2200">
                <a:solidFill>
                  <a:srgbClr val="262626"/>
                </a:solidFill>
                <a:latin typeface="Calibri"/>
                <a:ea typeface="Calibri"/>
                <a:cs typeface="Calibri"/>
                <a:sym typeface="Calibri"/>
              </a:rPr>
              <a:t>Analiza casos prácticos reales para extraer lecciones</a:t>
            </a:r>
            <a:endParaRPr/>
          </a:p>
          <a:p>
            <a:pPr indent="-228600" lvl="0" marL="228600" marR="0" rtl="0" algn="l">
              <a:lnSpc>
                <a:spcPct val="90000"/>
              </a:lnSpc>
              <a:spcBef>
                <a:spcPts val="0"/>
              </a:spcBef>
              <a:spcAft>
                <a:spcPts val="0"/>
              </a:spcAft>
              <a:buClr>
                <a:srgbClr val="62A844"/>
              </a:buClr>
              <a:buSzPts val="2200"/>
              <a:buFont typeface="Arial"/>
              <a:buChar char="•"/>
            </a:pPr>
            <a:r>
              <a:rPr lang="en-US" sz="2200">
                <a:solidFill>
                  <a:srgbClr val="262626"/>
                </a:solidFill>
                <a:latin typeface="Calibri"/>
                <a:ea typeface="Calibri"/>
                <a:cs typeface="Calibri"/>
                <a:sym typeface="Calibri"/>
              </a:rPr>
              <a:t>Crea tu propio plan de implementación de la IA</a:t>
            </a:r>
            <a:endParaRPr/>
          </a:p>
          <a:p>
            <a:pPr indent="0" lvl="0" marL="0" marR="0" rtl="0" algn="l">
              <a:lnSpc>
                <a:spcPct val="90000"/>
              </a:lnSpc>
              <a:spcBef>
                <a:spcPts val="0"/>
              </a:spcBef>
              <a:spcAft>
                <a:spcPts val="0"/>
              </a:spcAft>
              <a:buClr>
                <a:srgbClr val="62A844"/>
              </a:buClr>
              <a:buSzPts val="2200"/>
              <a:buFont typeface="Arial"/>
              <a:buNone/>
            </a:pPr>
            <a:r>
              <a:t/>
            </a:r>
            <a:endParaRPr sz="2200">
              <a:solidFill>
                <a:srgbClr val="262626"/>
              </a:solidFill>
              <a:latin typeface="Calibri"/>
              <a:ea typeface="Calibri"/>
              <a:cs typeface="Calibri"/>
              <a:sym typeface="Calibri"/>
            </a:endParaRPr>
          </a:p>
          <a:p>
            <a:pPr indent="0" lvl="0" marL="0" marR="0" rtl="0" algn="l">
              <a:lnSpc>
                <a:spcPct val="90000"/>
              </a:lnSpc>
              <a:spcBef>
                <a:spcPts val="0"/>
              </a:spcBef>
              <a:spcAft>
                <a:spcPts val="0"/>
              </a:spcAft>
              <a:buClr>
                <a:srgbClr val="62A844"/>
              </a:buClr>
              <a:buSzPts val="2200"/>
              <a:buFont typeface="Arial"/>
              <a:buNone/>
            </a:pPr>
            <a:r>
              <a:rPr b="1" lang="en-US" sz="2200">
                <a:solidFill>
                  <a:srgbClr val="262626"/>
                </a:solidFill>
                <a:latin typeface="Calibri"/>
                <a:ea typeface="Calibri"/>
                <a:cs typeface="Calibri"/>
                <a:sym typeface="Calibri"/>
              </a:rPr>
              <a:t>Resultado general:</a:t>
            </a:r>
            <a:br>
              <a:rPr lang="en-US" sz="2200">
                <a:solidFill>
                  <a:srgbClr val="262626"/>
                </a:solidFill>
                <a:latin typeface="Calibri"/>
                <a:ea typeface="Calibri"/>
                <a:cs typeface="Calibri"/>
                <a:sym typeface="Calibri"/>
              </a:rPr>
            </a:br>
            <a:r>
              <a:rPr i="1" lang="en-US" sz="2200">
                <a:solidFill>
                  <a:srgbClr val="262626"/>
                </a:solidFill>
                <a:latin typeface="Calibri"/>
                <a:ea typeface="Calibri"/>
                <a:cs typeface="Calibri"/>
                <a:sym typeface="Calibri"/>
              </a:rPr>
              <a:t>Al finalizar, contará con la confianza y las herramientas prácticas necesarias para liderar una adopción responsable de la IA en su empresa.</a:t>
            </a:r>
            <a:endParaRPr sz="2200">
              <a:solidFill>
                <a:srgbClr val="262626"/>
              </a:solidFill>
              <a:latin typeface="Calibri"/>
              <a:ea typeface="Calibri"/>
              <a:cs typeface="Calibri"/>
              <a:sym typeface="Calibri"/>
            </a:endParaRPr>
          </a:p>
          <a:p>
            <a:pPr indent="-88900" lvl="0" marL="228600" marR="0" rtl="0" algn="l">
              <a:lnSpc>
                <a:spcPct val="90000"/>
              </a:lnSpc>
              <a:spcBef>
                <a:spcPts val="0"/>
              </a:spcBef>
              <a:spcAft>
                <a:spcPts val="0"/>
              </a:spcAft>
              <a:buClr>
                <a:srgbClr val="62A844"/>
              </a:buClr>
              <a:buSzPts val="2200"/>
              <a:buFont typeface="Arial"/>
              <a:buNone/>
            </a:pPr>
            <a:r>
              <a:t/>
            </a:r>
            <a:endParaRPr sz="2200">
              <a:solidFill>
                <a:srgbClr val="262626"/>
              </a:solidFill>
              <a:latin typeface="Calibri"/>
              <a:ea typeface="Calibri"/>
              <a:cs typeface="Calibri"/>
              <a:sym typeface="Calibri"/>
            </a:endParaRPr>
          </a:p>
        </p:txBody>
      </p:sp>
      <p:sp>
        <p:nvSpPr>
          <p:cNvPr id="168" name="Google Shape;168;p4"/>
          <p:cNvSpPr/>
          <p:nvPr/>
        </p:nvSpPr>
        <p:spPr>
          <a:xfrm>
            <a:off x="1633841" y="2772712"/>
            <a:ext cx="1154401" cy="656288"/>
          </a:xfrm>
          <a:custGeom>
            <a:rect b="b" l="l" r="r" t="t"/>
            <a:pathLst>
              <a:path extrusionOk="0" h="589562" w="1037030">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169" name="Google Shape;169;p4"/>
          <p:cNvPicPr preferRelativeResize="0"/>
          <p:nvPr/>
        </p:nvPicPr>
        <p:blipFill>
          <a:blip r:embed="rId3">
            <a:alphaModFix/>
          </a:blip>
          <a:stretch>
            <a:fillRect/>
          </a:stretch>
        </p:blipFill>
        <p:spPr>
          <a:xfrm>
            <a:off x="8495495" y="-631775"/>
            <a:ext cx="3696505" cy="17493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5"/>
          <p:cNvSpPr txBox="1"/>
          <p:nvPr/>
        </p:nvSpPr>
        <p:spPr>
          <a:xfrm>
            <a:off x="540000" y="1568474"/>
            <a:ext cx="10800000" cy="30777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1" lang="en-US" sz="2000">
                <a:solidFill>
                  <a:srgbClr val="262626"/>
                </a:solidFill>
                <a:latin typeface="Calibri"/>
                <a:ea typeface="Calibri"/>
                <a:cs typeface="Calibri"/>
                <a:sym typeface="Calibri"/>
              </a:rPr>
              <a:t>Siete términos utilizados a lo largo del programa. Las definiciones son las mismas en todos los módulos.</a:t>
            </a:r>
            <a:endParaRPr/>
          </a:p>
        </p:txBody>
      </p:sp>
      <p:sp>
        <p:nvSpPr>
          <p:cNvPr id="175" name="Google Shape;175;p5"/>
          <p:cNvSpPr/>
          <p:nvPr/>
        </p:nvSpPr>
        <p:spPr>
          <a:xfrm>
            <a:off x="468000" y="2020529"/>
            <a:ext cx="10908000" cy="427148"/>
          </a:xfrm>
          <a:prstGeom prst="rect">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sp>
        <p:nvSpPr>
          <p:cNvPr id="176" name="Google Shape;176;p5"/>
          <p:cNvSpPr/>
          <p:nvPr/>
        </p:nvSpPr>
        <p:spPr>
          <a:xfrm>
            <a:off x="468000" y="2447676"/>
            <a:ext cx="10908000" cy="503999"/>
          </a:xfrm>
          <a:prstGeom prst="rect">
            <a:avLst/>
          </a:prstGeom>
          <a:solidFill>
            <a:srgbClr val="F5F5F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sp>
        <p:nvSpPr>
          <p:cNvPr id="177" name="Google Shape;177;p5"/>
          <p:cNvSpPr txBox="1"/>
          <p:nvPr/>
        </p:nvSpPr>
        <p:spPr>
          <a:xfrm>
            <a:off x="540000" y="2576565"/>
            <a:ext cx="1476000" cy="24622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rgbClr val="62A844"/>
                </a:solidFill>
                <a:latin typeface="Calibri"/>
                <a:ea typeface="Calibri"/>
                <a:cs typeface="Calibri"/>
                <a:sym typeface="Calibri"/>
              </a:rPr>
              <a:t>«Greenwashing»</a:t>
            </a:r>
            <a:endParaRPr/>
          </a:p>
        </p:txBody>
      </p:sp>
      <p:sp>
        <p:nvSpPr>
          <p:cNvPr id="178" name="Google Shape;178;p5"/>
          <p:cNvSpPr txBox="1"/>
          <p:nvPr/>
        </p:nvSpPr>
        <p:spPr>
          <a:xfrm>
            <a:off x="2232000" y="2507316"/>
            <a:ext cx="6984000" cy="384721"/>
          </a:xfrm>
          <a:prstGeom prst="rect">
            <a:avLst/>
          </a:prstGeom>
          <a:noFill/>
          <a:ln>
            <a:noFill/>
          </a:ln>
        </p:spPr>
        <p:txBody>
          <a:bodyPr anchorCtr="0" anchor="ctr" bIns="0" lIns="0" spcFirstLastPara="1" rIns="0" wrap="square" tIns="0">
            <a:spAutoFit/>
          </a:bodyPr>
          <a:lstStyle/>
          <a:p>
            <a:pPr indent="0" lvl="0" marL="0" marR="0" rtl="0" algn="l">
              <a:lnSpc>
                <a:spcPct val="113846"/>
              </a:lnSpc>
              <a:spcBef>
                <a:spcPts val="0"/>
              </a:spcBef>
              <a:spcAft>
                <a:spcPts val="0"/>
              </a:spcAft>
              <a:buNone/>
            </a:pPr>
            <a:r>
              <a:rPr b="0" i="0" lang="en-US" sz="1300">
                <a:solidFill>
                  <a:srgbClr val="1C1C1C"/>
                </a:solidFill>
                <a:latin typeface="Calibri"/>
                <a:ea typeface="Calibri"/>
                <a:cs typeface="Calibri"/>
                <a:sym typeface="Calibri"/>
              </a:rPr>
              <a:t>Realizar afirmaciones sobre sostenibilidad que son exageradas, imposibles de verificar o carecen de fundamento, ya sea de forma intencionada o por omisión.</a:t>
            </a:r>
            <a:endParaRPr/>
          </a:p>
        </p:txBody>
      </p:sp>
      <p:sp>
        <p:nvSpPr>
          <p:cNvPr id="179" name="Google Shape;179;p5"/>
          <p:cNvSpPr txBox="1"/>
          <p:nvPr/>
        </p:nvSpPr>
        <p:spPr>
          <a:xfrm>
            <a:off x="9774900" y="2591954"/>
            <a:ext cx="201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1" lang="en-US" sz="1400">
                <a:solidFill>
                  <a:srgbClr val="555555"/>
                </a:solidFill>
                <a:latin typeface="Calibri"/>
                <a:ea typeface="Calibri"/>
                <a:cs typeface="Calibri"/>
                <a:sym typeface="Calibri"/>
              </a:rPr>
              <a:t>C3 M2</a:t>
            </a:r>
            <a:endParaRPr/>
          </a:p>
        </p:txBody>
      </p:sp>
      <p:sp>
        <p:nvSpPr>
          <p:cNvPr id="180" name="Google Shape;180;p5"/>
          <p:cNvSpPr txBox="1"/>
          <p:nvPr/>
        </p:nvSpPr>
        <p:spPr>
          <a:xfrm>
            <a:off x="540000" y="3080564"/>
            <a:ext cx="1476000" cy="24622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rgbClr val="62A844"/>
                </a:solidFill>
                <a:latin typeface="Calibri"/>
                <a:ea typeface="Calibri"/>
                <a:cs typeface="Calibri"/>
                <a:sym typeface="Calibri"/>
              </a:rPr>
              <a:t>ESG</a:t>
            </a:r>
            <a:endParaRPr/>
          </a:p>
        </p:txBody>
      </p:sp>
      <p:sp>
        <p:nvSpPr>
          <p:cNvPr id="181" name="Google Shape;181;p5"/>
          <p:cNvSpPr txBox="1"/>
          <p:nvPr/>
        </p:nvSpPr>
        <p:spPr>
          <a:xfrm>
            <a:off x="2232000" y="3011314"/>
            <a:ext cx="6984000" cy="384721"/>
          </a:xfrm>
          <a:prstGeom prst="rect">
            <a:avLst/>
          </a:prstGeom>
          <a:noFill/>
          <a:ln>
            <a:noFill/>
          </a:ln>
        </p:spPr>
        <p:txBody>
          <a:bodyPr anchorCtr="0" anchor="ctr" bIns="0" lIns="0" spcFirstLastPara="1" rIns="0" wrap="square" tIns="0">
            <a:spAutoFit/>
          </a:bodyPr>
          <a:lstStyle/>
          <a:p>
            <a:pPr indent="0" lvl="0" marL="0" marR="0" rtl="0" algn="l">
              <a:lnSpc>
                <a:spcPct val="113846"/>
              </a:lnSpc>
              <a:spcBef>
                <a:spcPts val="0"/>
              </a:spcBef>
              <a:spcAft>
                <a:spcPts val="0"/>
              </a:spcAft>
              <a:buNone/>
            </a:pPr>
            <a:r>
              <a:rPr b="0" i="0" lang="en-US" sz="1300">
                <a:solidFill>
                  <a:srgbClr val="1C1C1C"/>
                </a:solidFill>
                <a:latin typeface="Calibri"/>
                <a:ea typeface="Calibri"/>
                <a:cs typeface="Calibri"/>
                <a:sym typeface="Calibri"/>
              </a:rPr>
              <a:t>Medioambiental, Social y de Gobernanza: los tres pilares utilizados para evaluar el rendimiento no financiero de una empresa y su impacto más amplio.</a:t>
            </a:r>
            <a:endParaRPr/>
          </a:p>
        </p:txBody>
      </p:sp>
      <p:sp>
        <p:nvSpPr>
          <p:cNvPr id="182" name="Google Shape;182;p5"/>
          <p:cNvSpPr txBox="1"/>
          <p:nvPr/>
        </p:nvSpPr>
        <p:spPr>
          <a:xfrm>
            <a:off x="9774900" y="3095953"/>
            <a:ext cx="201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1" lang="en-US" sz="1400">
                <a:solidFill>
                  <a:srgbClr val="555555"/>
                </a:solidFill>
                <a:latin typeface="Calibri"/>
                <a:ea typeface="Calibri"/>
                <a:cs typeface="Calibri"/>
                <a:sym typeface="Calibri"/>
              </a:rPr>
              <a:t>C3 M1</a:t>
            </a:r>
            <a:endParaRPr/>
          </a:p>
        </p:txBody>
      </p:sp>
      <p:sp>
        <p:nvSpPr>
          <p:cNvPr id="183" name="Google Shape;183;p5"/>
          <p:cNvSpPr/>
          <p:nvPr/>
        </p:nvSpPr>
        <p:spPr>
          <a:xfrm>
            <a:off x="468000" y="3455674"/>
            <a:ext cx="10908000" cy="503999"/>
          </a:xfrm>
          <a:prstGeom prst="rect">
            <a:avLst/>
          </a:prstGeom>
          <a:solidFill>
            <a:srgbClr val="F5F5F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sp>
        <p:nvSpPr>
          <p:cNvPr id="184" name="Google Shape;184;p5"/>
          <p:cNvSpPr txBox="1"/>
          <p:nvPr/>
        </p:nvSpPr>
        <p:spPr>
          <a:xfrm>
            <a:off x="540000" y="3584563"/>
            <a:ext cx="1476000" cy="24622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rgbClr val="62A844"/>
                </a:solidFill>
                <a:latin typeface="Calibri"/>
                <a:ea typeface="Calibri"/>
                <a:cs typeface="Calibri"/>
                <a:sym typeface="Calibri"/>
              </a:rPr>
              <a:t>Empujón</a:t>
            </a:r>
            <a:endParaRPr/>
          </a:p>
        </p:txBody>
      </p:sp>
      <p:sp>
        <p:nvSpPr>
          <p:cNvPr id="185" name="Google Shape;185;p5"/>
          <p:cNvSpPr txBox="1"/>
          <p:nvPr/>
        </p:nvSpPr>
        <p:spPr>
          <a:xfrm>
            <a:off x="2232000" y="3515313"/>
            <a:ext cx="6984000" cy="384721"/>
          </a:xfrm>
          <a:prstGeom prst="rect">
            <a:avLst/>
          </a:prstGeom>
          <a:noFill/>
          <a:ln>
            <a:noFill/>
          </a:ln>
        </p:spPr>
        <p:txBody>
          <a:bodyPr anchorCtr="0" anchor="ctr" bIns="0" lIns="0" spcFirstLastPara="1" rIns="0" wrap="square" tIns="0">
            <a:spAutoFit/>
          </a:bodyPr>
          <a:lstStyle/>
          <a:p>
            <a:pPr indent="0" lvl="0" marL="0" marR="0" rtl="0" algn="l">
              <a:lnSpc>
                <a:spcPct val="113846"/>
              </a:lnSpc>
              <a:spcBef>
                <a:spcPts val="0"/>
              </a:spcBef>
              <a:spcAft>
                <a:spcPts val="0"/>
              </a:spcAft>
              <a:buNone/>
            </a:pPr>
            <a:r>
              <a:rPr b="0" i="0" lang="en-US" sz="1300">
                <a:solidFill>
                  <a:srgbClr val="1C1C1C"/>
                </a:solidFill>
                <a:latin typeface="Calibri"/>
                <a:ea typeface="Calibri"/>
                <a:cs typeface="Calibri"/>
                <a:sym typeface="Calibri"/>
              </a:rPr>
              <a:t>Un pequeño cambio en la forma en que se presenta una opción (una opción predeterminada, un recordatorio, la disposición física) que modifica el comportamiento sin restringir la elección.</a:t>
            </a:r>
            <a:endParaRPr/>
          </a:p>
        </p:txBody>
      </p:sp>
      <p:sp>
        <p:nvSpPr>
          <p:cNvPr id="186" name="Google Shape;186;p5"/>
          <p:cNvSpPr txBox="1"/>
          <p:nvPr/>
        </p:nvSpPr>
        <p:spPr>
          <a:xfrm>
            <a:off x="9774900" y="3599952"/>
            <a:ext cx="201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1" lang="en-US" sz="1400">
                <a:solidFill>
                  <a:srgbClr val="555555"/>
                </a:solidFill>
                <a:latin typeface="Calibri"/>
                <a:ea typeface="Calibri"/>
                <a:cs typeface="Calibri"/>
                <a:sym typeface="Calibri"/>
              </a:rPr>
              <a:t>C1 M3</a:t>
            </a:r>
            <a:endParaRPr/>
          </a:p>
        </p:txBody>
      </p:sp>
      <p:sp>
        <p:nvSpPr>
          <p:cNvPr id="187" name="Google Shape;187;p5"/>
          <p:cNvSpPr txBox="1"/>
          <p:nvPr/>
        </p:nvSpPr>
        <p:spPr>
          <a:xfrm>
            <a:off x="540000" y="4088562"/>
            <a:ext cx="1476000" cy="24622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rgbClr val="62A844"/>
                </a:solidFill>
                <a:latin typeface="Calibri"/>
                <a:ea typeface="Calibri"/>
                <a:cs typeface="Calibri"/>
                <a:sym typeface="Calibri"/>
              </a:rPr>
              <a:t>Transición doble</a:t>
            </a:r>
            <a:endParaRPr/>
          </a:p>
        </p:txBody>
      </p:sp>
      <p:sp>
        <p:nvSpPr>
          <p:cNvPr id="188" name="Google Shape;188;p5"/>
          <p:cNvSpPr txBox="1"/>
          <p:nvPr/>
        </p:nvSpPr>
        <p:spPr>
          <a:xfrm>
            <a:off x="2232000" y="4019313"/>
            <a:ext cx="6984000" cy="384721"/>
          </a:xfrm>
          <a:prstGeom prst="rect">
            <a:avLst/>
          </a:prstGeom>
          <a:noFill/>
          <a:ln>
            <a:noFill/>
          </a:ln>
        </p:spPr>
        <p:txBody>
          <a:bodyPr anchorCtr="0" anchor="ctr" bIns="0" lIns="0" spcFirstLastPara="1" rIns="0" wrap="square" tIns="0">
            <a:spAutoFit/>
          </a:bodyPr>
          <a:lstStyle/>
          <a:p>
            <a:pPr indent="0" lvl="0" marL="0" marR="0" rtl="0" algn="l">
              <a:lnSpc>
                <a:spcPct val="113846"/>
              </a:lnSpc>
              <a:spcBef>
                <a:spcPts val="0"/>
              </a:spcBef>
              <a:spcAft>
                <a:spcPts val="0"/>
              </a:spcAft>
              <a:buNone/>
            </a:pPr>
            <a:r>
              <a:rPr b="0" i="0" lang="en-US" sz="1300">
                <a:solidFill>
                  <a:srgbClr val="1C1C1C"/>
                </a:solidFill>
                <a:latin typeface="Calibri"/>
                <a:ea typeface="Calibri"/>
                <a:cs typeface="Calibri"/>
                <a:sym typeface="Calibri"/>
              </a:rPr>
              <a:t>Impulsar conjuntamente la transformación digital y la transición ecológica para que ambas se refuercen mutuamente en las pymes.</a:t>
            </a:r>
            <a:endParaRPr/>
          </a:p>
        </p:txBody>
      </p:sp>
      <p:sp>
        <p:nvSpPr>
          <p:cNvPr id="189" name="Google Shape;189;p5"/>
          <p:cNvSpPr txBox="1"/>
          <p:nvPr/>
        </p:nvSpPr>
        <p:spPr>
          <a:xfrm>
            <a:off x="9774900" y="4103951"/>
            <a:ext cx="201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1" lang="en-US" sz="1400">
                <a:solidFill>
                  <a:srgbClr val="555555"/>
                </a:solidFill>
                <a:latin typeface="Calibri"/>
                <a:ea typeface="Calibri"/>
                <a:cs typeface="Calibri"/>
                <a:sym typeface="Calibri"/>
              </a:rPr>
              <a:t>C3 M1</a:t>
            </a:r>
            <a:endParaRPr/>
          </a:p>
        </p:txBody>
      </p:sp>
      <p:sp>
        <p:nvSpPr>
          <p:cNvPr id="190" name="Google Shape;190;p5"/>
          <p:cNvSpPr/>
          <p:nvPr/>
        </p:nvSpPr>
        <p:spPr>
          <a:xfrm>
            <a:off x="468000" y="4463672"/>
            <a:ext cx="10908000" cy="503999"/>
          </a:xfrm>
          <a:prstGeom prst="rect">
            <a:avLst/>
          </a:prstGeom>
          <a:solidFill>
            <a:srgbClr val="F5F5F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sp>
        <p:nvSpPr>
          <p:cNvPr id="191" name="Google Shape;191;p5"/>
          <p:cNvSpPr txBox="1"/>
          <p:nvPr/>
        </p:nvSpPr>
        <p:spPr>
          <a:xfrm>
            <a:off x="540000" y="4592561"/>
            <a:ext cx="1476000" cy="24622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rgbClr val="62A844"/>
                </a:solidFill>
                <a:latin typeface="Calibri"/>
                <a:ea typeface="Calibri"/>
                <a:cs typeface="Calibri"/>
                <a:sym typeface="Calibri"/>
              </a:rPr>
              <a:t>KPI</a:t>
            </a:r>
            <a:endParaRPr/>
          </a:p>
        </p:txBody>
      </p:sp>
      <p:sp>
        <p:nvSpPr>
          <p:cNvPr id="192" name="Google Shape;192;p5"/>
          <p:cNvSpPr txBox="1"/>
          <p:nvPr/>
        </p:nvSpPr>
        <p:spPr>
          <a:xfrm>
            <a:off x="2232000" y="4523312"/>
            <a:ext cx="6984000" cy="384721"/>
          </a:xfrm>
          <a:prstGeom prst="rect">
            <a:avLst/>
          </a:prstGeom>
          <a:noFill/>
          <a:ln>
            <a:noFill/>
          </a:ln>
        </p:spPr>
        <p:txBody>
          <a:bodyPr anchorCtr="0" anchor="ctr" bIns="0" lIns="0" spcFirstLastPara="1" rIns="0" wrap="square" tIns="0">
            <a:spAutoFit/>
          </a:bodyPr>
          <a:lstStyle/>
          <a:p>
            <a:pPr indent="0" lvl="0" marL="0" marR="0" rtl="0" algn="l">
              <a:lnSpc>
                <a:spcPct val="113846"/>
              </a:lnSpc>
              <a:spcBef>
                <a:spcPts val="0"/>
              </a:spcBef>
              <a:spcAft>
                <a:spcPts val="0"/>
              </a:spcAft>
              <a:buNone/>
            </a:pPr>
            <a:r>
              <a:rPr b="0" i="0" lang="en-US" sz="1300">
                <a:solidFill>
                  <a:srgbClr val="1C1C1C"/>
                </a:solidFill>
                <a:latin typeface="Calibri"/>
                <a:ea typeface="Calibri"/>
                <a:cs typeface="Calibri"/>
                <a:sym typeface="Calibri"/>
              </a:rPr>
              <a:t>Indicador clave de rendimiento: un valor medible que muestra la eficacia con la que una empresa está alcanzando un objetivo definido.</a:t>
            </a:r>
            <a:endParaRPr/>
          </a:p>
        </p:txBody>
      </p:sp>
      <p:sp>
        <p:nvSpPr>
          <p:cNvPr id="193" name="Google Shape;193;p5"/>
          <p:cNvSpPr txBox="1"/>
          <p:nvPr/>
        </p:nvSpPr>
        <p:spPr>
          <a:xfrm>
            <a:off x="9774900" y="4607950"/>
            <a:ext cx="201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1" lang="en-US" sz="1400">
                <a:solidFill>
                  <a:srgbClr val="555555"/>
                </a:solidFill>
                <a:latin typeface="Calibri"/>
                <a:ea typeface="Calibri"/>
                <a:cs typeface="Calibri"/>
                <a:sym typeface="Calibri"/>
              </a:rPr>
              <a:t>C2 M2</a:t>
            </a:r>
            <a:endParaRPr/>
          </a:p>
        </p:txBody>
      </p:sp>
      <p:sp>
        <p:nvSpPr>
          <p:cNvPr id="194" name="Google Shape;194;p5"/>
          <p:cNvSpPr txBox="1"/>
          <p:nvPr/>
        </p:nvSpPr>
        <p:spPr>
          <a:xfrm>
            <a:off x="540000" y="5096560"/>
            <a:ext cx="1476000" cy="24622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rgbClr val="62A844"/>
                </a:solidFill>
                <a:latin typeface="Calibri"/>
                <a:ea typeface="Calibri"/>
                <a:cs typeface="Calibri"/>
                <a:sym typeface="Calibri"/>
              </a:rPr>
              <a:t>Economía circular</a:t>
            </a:r>
            <a:endParaRPr/>
          </a:p>
        </p:txBody>
      </p:sp>
      <p:sp>
        <p:nvSpPr>
          <p:cNvPr id="195" name="Google Shape;195;p5"/>
          <p:cNvSpPr txBox="1"/>
          <p:nvPr/>
        </p:nvSpPr>
        <p:spPr>
          <a:xfrm>
            <a:off x="2232000" y="5004631"/>
            <a:ext cx="6984000" cy="655800"/>
          </a:xfrm>
          <a:prstGeom prst="rect">
            <a:avLst/>
          </a:prstGeom>
          <a:noFill/>
          <a:ln>
            <a:noFill/>
          </a:ln>
        </p:spPr>
        <p:txBody>
          <a:bodyPr anchorCtr="0" anchor="ctr" bIns="0" lIns="0" spcFirstLastPara="1" rIns="0" wrap="square" tIns="0">
            <a:spAutoFit/>
          </a:bodyPr>
          <a:lstStyle/>
          <a:p>
            <a:pPr indent="0" lvl="0" marL="0" marR="0" rtl="0" algn="l">
              <a:lnSpc>
                <a:spcPct val="113846"/>
              </a:lnSpc>
              <a:spcBef>
                <a:spcPts val="0"/>
              </a:spcBef>
              <a:spcAft>
                <a:spcPts val="0"/>
              </a:spcAft>
              <a:buNone/>
            </a:pPr>
            <a:r>
              <a:rPr b="0" i="0" lang="en-US" sz="1300">
                <a:solidFill>
                  <a:srgbClr val="1C1C1C"/>
                </a:solidFill>
                <a:latin typeface="Calibri"/>
                <a:ea typeface="Calibri"/>
                <a:cs typeface="Calibri"/>
                <a:sym typeface="Calibri"/>
              </a:rPr>
              <a:t>Enfoque para mantener los materiales y productos en uso el mayor tiempo posible mediante la reducción, la reutilización, la reparación, el reacondicionamiento y el reciclaje, de modo que los residuos se conviertan en un recurso.</a:t>
            </a:r>
            <a:endParaRPr/>
          </a:p>
        </p:txBody>
      </p:sp>
      <p:sp>
        <p:nvSpPr>
          <p:cNvPr id="196" name="Google Shape;196;p5"/>
          <p:cNvSpPr txBox="1"/>
          <p:nvPr/>
        </p:nvSpPr>
        <p:spPr>
          <a:xfrm>
            <a:off x="9774900" y="5111949"/>
            <a:ext cx="201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1" lang="en-US" sz="1400">
                <a:solidFill>
                  <a:srgbClr val="555555"/>
                </a:solidFill>
                <a:latin typeface="Calibri"/>
                <a:ea typeface="Calibri"/>
                <a:cs typeface="Calibri"/>
                <a:sym typeface="Calibri"/>
              </a:rPr>
              <a:t>C1 M2</a:t>
            </a:r>
            <a:endParaRPr/>
          </a:p>
        </p:txBody>
      </p:sp>
      <p:sp>
        <p:nvSpPr>
          <p:cNvPr id="197" name="Google Shape;197;p5"/>
          <p:cNvSpPr/>
          <p:nvPr/>
        </p:nvSpPr>
        <p:spPr>
          <a:xfrm>
            <a:off x="468000" y="5471675"/>
            <a:ext cx="10908000" cy="754500"/>
          </a:xfrm>
          <a:prstGeom prst="rect">
            <a:avLst/>
          </a:prstGeom>
          <a:solidFill>
            <a:srgbClr val="F5F5F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sp>
        <p:nvSpPr>
          <p:cNvPr id="198" name="Google Shape;198;p5"/>
          <p:cNvSpPr txBox="1"/>
          <p:nvPr/>
        </p:nvSpPr>
        <p:spPr>
          <a:xfrm>
            <a:off x="540000" y="5600559"/>
            <a:ext cx="1476000" cy="24622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rgbClr val="62A844"/>
                </a:solidFill>
                <a:latin typeface="Calibri"/>
                <a:ea typeface="Calibri"/>
                <a:cs typeface="Calibri"/>
                <a:sym typeface="Calibri"/>
              </a:rPr>
              <a:t>Recorrido del huésped</a:t>
            </a:r>
            <a:endParaRPr/>
          </a:p>
        </p:txBody>
      </p:sp>
      <p:sp>
        <p:nvSpPr>
          <p:cNvPr id="199" name="Google Shape;199;p5"/>
          <p:cNvSpPr txBox="1"/>
          <p:nvPr/>
        </p:nvSpPr>
        <p:spPr>
          <a:xfrm>
            <a:off x="2232000" y="5493511"/>
            <a:ext cx="6984000" cy="655800"/>
          </a:xfrm>
          <a:prstGeom prst="rect">
            <a:avLst/>
          </a:prstGeom>
          <a:noFill/>
          <a:ln>
            <a:noFill/>
          </a:ln>
        </p:spPr>
        <p:txBody>
          <a:bodyPr anchorCtr="0" anchor="ctr" bIns="0" lIns="0" spcFirstLastPara="1" rIns="0" wrap="square" tIns="0">
            <a:spAutoFit/>
          </a:bodyPr>
          <a:lstStyle/>
          <a:p>
            <a:pPr indent="0" lvl="0" marL="0" marR="0" rtl="0" algn="l">
              <a:lnSpc>
                <a:spcPct val="113846"/>
              </a:lnSpc>
              <a:spcBef>
                <a:spcPts val="0"/>
              </a:spcBef>
              <a:spcAft>
                <a:spcPts val="0"/>
              </a:spcAft>
              <a:buNone/>
            </a:pPr>
            <a:r>
              <a:rPr b="0" i="0" lang="en-US" sz="1300">
                <a:solidFill>
                  <a:srgbClr val="1C1C1C"/>
                </a:solidFill>
                <a:latin typeface="Calibri"/>
                <a:ea typeface="Calibri"/>
                <a:cs typeface="Calibri"/>
                <a:sym typeface="Calibri"/>
              </a:rPr>
              <a:t>La secuencia completa de las interacciones de un huésped con una empresa, desde el conocimiento de la marca hasta la reserva, la estancia y la interacción posterior a la estancia, que se utiliza para diseñar de forma coherente la sostenibilidad y los puntos de contacto digitales.</a:t>
            </a:r>
            <a:endParaRPr/>
          </a:p>
        </p:txBody>
      </p:sp>
      <p:sp>
        <p:nvSpPr>
          <p:cNvPr id="200" name="Google Shape;200;p5"/>
          <p:cNvSpPr txBox="1"/>
          <p:nvPr/>
        </p:nvSpPr>
        <p:spPr>
          <a:xfrm>
            <a:off x="9774900" y="5615948"/>
            <a:ext cx="201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1" lang="en-US" sz="1400">
                <a:solidFill>
                  <a:srgbClr val="555555"/>
                </a:solidFill>
                <a:latin typeface="Calibri"/>
                <a:ea typeface="Calibri"/>
                <a:cs typeface="Calibri"/>
                <a:sym typeface="Calibri"/>
              </a:rPr>
              <a:t>C1 M3</a:t>
            </a:r>
            <a:endParaRPr/>
          </a:p>
        </p:txBody>
      </p:sp>
      <p:sp>
        <p:nvSpPr>
          <p:cNvPr id="201" name="Google Shape;201;p5"/>
          <p:cNvSpPr txBox="1"/>
          <p:nvPr/>
        </p:nvSpPr>
        <p:spPr>
          <a:xfrm>
            <a:off x="522000" y="6226049"/>
            <a:ext cx="10800000" cy="2154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400">
                <a:solidFill>
                  <a:srgbClr val="0289AE"/>
                </a:solidFill>
                <a:latin typeface="Calibri"/>
                <a:ea typeface="Calibri"/>
                <a:cs typeface="Calibri"/>
                <a:sym typeface="Calibri"/>
              </a:rPr>
              <a:t>EcoSmart Hospitality – WP3   ·   Glosario compartido   ·   idéntico en los 7 módulos</a:t>
            </a:r>
            <a:endParaRPr/>
          </a:p>
        </p:txBody>
      </p:sp>
      <p:sp>
        <p:nvSpPr>
          <p:cNvPr id="202" name="Google Shape;202;p5"/>
          <p:cNvSpPr/>
          <p:nvPr/>
        </p:nvSpPr>
        <p:spPr>
          <a:xfrm rot="10800000">
            <a:off x="0" y="0"/>
            <a:ext cx="12185500" cy="1342825"/>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Calibri"/>
              <a:ea typeface="Calibri"/>
              <a:cs typeface="Calibri"/>
              <a:sym typeface="Calibri"/>
            </a:endParaRPr>
          </a:p>
        </p:txBody>
      </p:sp>
      <p:sp>
        <p:nvSpPr>
          <p:cNvPr id="203" name="Google Shape;203;p5"/>
          <p:cNvSpPr/>
          <p:nvPr/>
        </p:nvSpPr>
        <p:spPr>
          <a:xfrm rot="5400000">
            <a:off x="1314218" y="501532"/>
            <a:ext cx="108000" cy="1685648"/>
          </a:xfrm>
          <a:custGeom>
            <a:rect b="b" l="l" r="r" t="t"/>
            <a:pathLst>
              <a:path extrusionOk="0" h="260044" w="30700">
                <a:moveTo>
                  <a:pt x="0" y="0"/>
                </a:moveTo>
                <a:lnTo>
                  <a:pt x="30701" y="0"/>
                </a:lnTo>
                <a:lnTo>
                  <a:pt x="30701" y="260044"/>
                </a:lnTo>
                <a:lnTo>
                  <a:pt x="0" y="260044"/>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4" name="Google Shape;204;p5"/>
          <p:cNvSpPr txBox="1"/>
          <p:nvPr/>
        </p:nvSpPr>
        <p:spPr>
          <a:xfrm>
            <a:off x="579276" y="507221"/>
            <a:ext cx="6928403" cy="988108"/>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3600"/>
              <a:buFont typeface="Arial"/>
              <a:buNone/>
            </a:pPr>
            <a:r>
              <a:rPr b="1" lang="en-US" sz="3600">
                <a:solidFill>
                  <a:schemeClr val="lt1"/>
                </a:solidFill>
                <a:latin typeface="Calibri"/>
                <a:ea typeface="Calibri"/>
                <a:cs typeface="Calibri"/>
                <a:sym typeface="Calibri"/>
              </a:rPr>
              <a:t>Glosario compartido</a:t>
            </a:r>
            <a:endParaRPr/>
          </a:p>
        </p:txBody>
      </p:sp>
      <p:sp>
        <p:nvSpPr>
          <p:cNvPr id="205" name="Google Shape;205;p5"/>
          <p:cNvSpPr txBox="1"/>
          <p:nvPr/>
        </p:nvSpPr>
        <p:spPr>
          <a:xfrm>
            <a:off x="540000" y="2122367"/>
            <a:ext cx="1476000" cy="24622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rgbClr val="FFFFFF"/>
                </a:solidFill>
                <a:latin typeface="Calibri"/>
                <a:ea typeface="Calibri"/>
                <a:cs typeface="Calibri"/>
                <a:sym typeface="Calibri"/>
              </a:rPr>
              <a:t>Término</a:t>
            </a:r>
            <a:endParaRPr/>
          </a:p>
        </p:txBody>
      </p:sp>
      <p:sp>
        <p:nvSpPr>
          <p:cNvPr id="206" name="Google Shape;206;p5"/>
          <p:cNvSpPr txBox="1"/>
          <p:nvPr/>
        </p:nvSpPr>
        <p:spPr>
          <a:xfrm>
            <a:off x="2232000" y="2122367"/>
            <a:ext cx="6984000" cy="24622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rgbClr val="FFFFFF"/>
                </a:solidFill>
                <a:latin typeface="Calibri"/>
                <a:ea typeface="Calibri"/>
                <a:cs typeface="Calibri"/>
                <a:sym typeface="Calibri"/>
              </a:rPr>
              <a:t>Definición canónica</a:t>
            </a:r>
            <a:endParaRPr/>
          </a:p>
        </p:txBody>
      </p:sp>
      <p:sp>
        <p:nvSpPr>
          <p:cNvPr id="207" name="Google Shape;207;p5"/>
          <p:cNvSpPr txBox="1"/>
          <p:nvPr/>
        </p:nvSpPr>
        <p:spPr>
          <a:xfrm>
            <a:off x="9774900" y="2122367"/>
            <a:ext cx="2016000" cy="24622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rgbClr val="FFFFFF"/>
                </a:solidFill>
                <a:latin typeface="Calibri"/>
                <a:ea typeface="Calibri"/>
                <a:cs typeface="Calibri"/>
                <a:sym typeface="Calibri"/>
              </a:rPr>
              <a:t>Tratamiento completo en</a:t>
            </a:r>
            <a:endParaRPr/>
          </a:p>
        </p:txBody>
      </p:sp>
      <p:pic>
        <p:nvPicPr>
          <p:cNvPr id="208" name="Google Shape;208;p5"/>
          <p:cNvPicPr preferRelativeResize="0"/>
          <p:nvPr/>
        </p:nvPicPr>
        <p:blipFill>
          <a:blip r:embed="rId3">
            <a:alphaModFix/>
          </a:blip>
          <a:stretch>
            <a:fillRect/>
          </a:stretch>
        </p:blipFill>
        <p:spPr>
          <a:xfrm>
            <a:off x="8488995" y="-426950"/>
            <a:ext cx="3696505" cy="17493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6"/>
          <p:cNvSpPr txBox="1"/>
          <p:nvPr>
            <p:ph idx="1" type="body"/>
          </p:nvPr>
        </p:nvSpPr>
        <p:spPr>
          <a:xfrm>
            <a:off x="772707" y="1786741"/>
            <a:ext cx="700387" cy="689518"/>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289AE"/>
              </a:buClr>
              <a:buSzPts val="3200"/>
              <a:buNone/>
            </a:pPr>
            <a:r>
              <a:rPr lang="en-US"/>
              <a:t>01</a:t>
            </a:r>
            <a:endParaRPr/>
          </a:p>
        </p:txBody>
      </p:sp>
      <p:sp>
        <p:nvSpPr>
          <p:cNvPr id="215" name="Google Shape;215;p6"/>
          <p:cNvSpPr txBox="1"/>
          <p:nvPr>
            <p:ph idx="2" type="body"/>
          </p:nvPr>
        </p:nvSpPr>
        <p:spPr>
          <a:xfrm>
            <a:off x="1608004" y="1786741"/>
            <a:ext cx="6874660" cy="68951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262626"/>
              </a:buClr>
              <a:buSzPts val="2400"/>
              <a:buNone/>
            </a:pPr>
            <a:r>
              <a:rPr lang="en-US" sz="2400"/>
              <a:t>Comprender la IA en el sector hotelero </a:t>
            </a:r>
            <a:endParaRPr/>
          </a:p>
        </p:txBody>
      </p:sp>
      <p:sp>
        <p:nvSpPr>
          <p:cNvPr id="216" name="Google Shape;216;p6"/>
          <p:cNvSpPr txBox="1"/>
          <p:nvPr>
            <p:ph idx="3" type="body"/>
          </p:nvPr>
        </p:nvSpPr>
        <p:spPr>
          <a:xfrm>
            <a:off x="772707" y="2498531"/>
            <a:ext cx="700387" cy="689518"/>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289AE"/>
              </a:buClr>
              <a:buSzPts val="3200"/>
              <a:buNone/>
            </a:pPr>
            <a:r>
              <a:rPr lang="en-US"/>
              <a:t>02</a:t>
            </a:r>
            <a:endParaRPr/>
          </a:p>
        </p:txBody>
      </p:sp>
      <p:sp>
        <p:nvSpPr>
          <p:cNvPr id="217" name="Google Shape;217;p6"/>
          <p:cNvSpPr txBox="1"/>
          <p:nvPr>
            <p:ph idx="4" type="body"/>
          </p:nvPr>
        </p:nvSpPr>
        <p:spPr>
          <a:xfrm>
            <a:off x="1608004" y="2516115"/>
            <a:ext cx="6874660" cy="68951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262626"/>
              </a:buClr>
              <a:buSzPts val="2400"/>
              <a:buNone/>
            </a:pPr>
            <a:r>
              <a:rPr lang="en-US" sz="2400"/>
              <a:t>Automatización de las operaciones rutinarias </a:t>
            </a:r>
            <a:endParaRPr/>
          </a:p>
        </p:txBody>
      </p:sp>
      <p:sp>
        <p:nvSpPr>
          <p:cNvPr id="218" name="Google Shape;218;p6"/>
          <p:cNvSpPr txBox="1"/>
          <p:nvPr>
            <p:ph idx="5" type="body"/>
          </p:nvPr>
        </p:nvSpPr>
        <p:spPr>
          <a:xfrm>
            <a:off x="772707" y="3210318"/>
            <a:ext cx="700387" cy="689518"/>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289AE"/>
              </a:buClr>
              <a:buSzPts val="3200"/>
              <a:buNone/>
            </a:pPr>
            <a:r>
              <a:rPr lang="en-US"/>
              <a:t>03</a:t>
            </a:r>
            <a:endParaRPr/>
          </a:p>
        </p:txBody>
      </p:sp>
      <p:sp>
        <p:nvSpPr>
          <p:cNvPr id="219" name="Google Shape;219;p6"/>
          <p:cNvSpPr txBox="1"/>
          <p:nvPr>
            <p:ph idx="6" type="body"/>
          </p:nvPr>
        </p:nvSpPr>
        <p:spPr>
          <a:xfrm>
            <a:off x="1608004" y="3210318"/>
            <a:ext cx="6874660" cy="68951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262626"/>
              </a:buClr>
              <a:buSzPts val="2400"/>
              <a:buNone/>
            </a:pPr>
            <a:r>
              <a:rPr lang="en-US" sz="2400"/>
              <a:t>Mejorar la experiencia del huésped </a:t>
            </a:r>
            <a:endParaRPr/>
          </a:p>
        </p:txBody>
      </p:sp>
      <p:sp>
        <p:nvSpPr>
          <p:cNvPr id="220" name="Google Shape;220;p6"/>
          <p:cNvSpPr txBox="1"/>
          <p:nvPr>
            <p:ph idx="7" type="body"/>
          </p:nvPr>
        </p:nvSpPr>
        <p:spPr>
          <a:xfrm>
            <a:off x="772707" y="3922110"/>
            <a:ext cx="700387" cy="689518"/>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289AE"/>
              </a:buClr>
              <a:buSzPts val="3200"/>
              <a:buNone/>
            </a:pPr>
            <a:r>
              <a:rPr lang="en-US"/>
              <a:t>04</a:t>
            </a:r>
            <a:endParaRPr/>
          </a:p>
        </p:txBody>
      </p:sp>
      <p:sp>
        <p:nvSpPr>
          <p:cNvPr id="221" name="Google Shape;221;p6"/>
          <p:cNvSpPr txBox="1"/>
          <p:nvPr>
            <p:ph idx="8" type="body"/>
          </p:nvPr>
        </p:nvSpPr>
        <p:spPr>
          <a:xfrm>
            <a:off x="1608004" y="3922110"/>
            <a:ext cx="6874660" cy="68951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262626"/>
              </a:buClr>
              <a:buSzPts val="2400"/>
              <a:buNone/>
            </a:pPr>
            <a:r>
              <a:rPr lang="en-US" sz="2400"/>
              <a:t>Ética, personal, compromiso y uso responsable de la IA </a:t>
            </a:r>
            <a:endParaRPr/>
          </a:p>
        </p:txBody>
      </p:sp>
      <p:sp>
        <p:nvSpPr>
          <p:cNvPr id="222" name="Google Shape;222;p6"/>
          <p:cNvSpPr txBox="1"/>
          <p:nvPr>
            <p:ph idx="9" type="body"/>
          </p:nvPr>
        </p:nvSpPr>
        <p:spPr>
          <a:xfrm>
            <a:off x="772707" y="4616963"/>
            <a:ext cx="700387" cy="689518"/>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289AE"/>
              </a:buClr>
              <a:buSzPts val="3200"/>
              <a:buNone/>
            </a:pPr>
            <a:r>
              <a:rPr lang="en-US"/>
              <a:t>05</a:t>
            </a:r>
            <a:endParaRPr/>
          </a:p>
        </p:txBody>
      </p:sp>
      <p:sp>
        <p:nvSpPr>
          <p:cNvPr id="223" name="Google Shape;223;p6"/>
          <p:cNvSpPr txBox="1"/>
          <p:nvPr>
            <p:ph idx="13" type="body"/>
          </p:nvPr>
        </p:nvSpPr>
        <p:spPr>
          <a:xfrm>
            <a:off x="1608004" y="4616963"/>
            <a:ext cx="6874660" cy="68951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262626"/>
              </a:buClr>
              <a:buSzPts val="2400"/>
              <a:buNone/>
            </a:pPr>
            <a:r>
              <a:rPr lang="en-US" sz="2400"/>
              <a:t>Casos prácticos y aplicación práctica </a:t>
            </a:r>
            <a:endParaRPr/>
          </a:p>
        </p:txBody>
      </p:sp>
      <p:pic>
        <p:nvPicPr>
          <p:cNvPr id="224" name="Google Shape;224;p6"/>
          <p:cNvPicPr preferRelativeResize="0"/>
          <p:nvPr/>
        </p:nvPicPr>
        <p:blipFill>
          <a:blip r:embed="rId3">
            <a:alphaModFix/>
          </a:blip>
          <a:stretch>
            <a:fillRect/>
          </a:stretch>
        </p:blipFill>
        <p:spPr>
          <a:xfrm>
            <a:off x="0" y="0"/>
            <a:ext cx="12312251" cy="1308250"/>
          </a:xfrm>
          <a:prstGeom prst="rect">
            <a:avLst/>
          </a:prstGeom>
          <a:noFill/>
          <a:ln>
            <a:noFill/>
          </a:ln>
        </p:spPr>
      </p:pic>
      <p:sp>
        <p:nvSpPr>
          <p:cNvPr id="225" name="Google Shape;225;p6"/>
          <p:cNvSpPr txBox="1"/>
          <p:nvPr>
            <p:ph idx="14" type="body"/>
          </p:nvPr>
        </p:nvSpPr>
        <p:spPr>
          <a:xfrm>
            <a:off x="550352" y="331766"/>
            <a:ext cx="5041800" cy="7209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2800"/>
              <a:buNone/>
            </a:pPr>
            <a:r>
              <a:rPr b="1" lang="en-US" sz="2800"/>
              <a:t>Contenido</a:t>
            </a:r>
            <a:endParaRPr/>
          </a:p>
        </p:txBody>
      </p:sp>
      <p:pic>
        <p:nvPicPr>
          <p:cNvPr id="226" name="Google Shape;226;p6"/>
          <p:cNvPicPr preferRelativeResize="0"/>
          <p:nvPr/>
        </p:nvPicPr>
        <p:blipFill>
          <a:blip r:embed="rId4">
            <a:alphaModFix/>
          </a:blip>
          <a:stretch>
            <a:fillRect/>
          </a:stretch>
        </p:blipFill>
        <p:spPr>
          <a:xfrm>
            <a:off x="8488995" y="-426950"/>
            <a:ext cx="3696505" cy="17493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7"/>
          <p:cNvSpPr txBox="1"/>
          <p:nvPr>
            <p:ph idx="2" type="body"/>
          </p:nvPr>
        </p:nvSpPr>
        <p:spPr>
          <a:xfrm>
            <a:off x="660160" y="1529780"/>
            <a:ext cx="2067000" cy="5823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0289AE"/>
              </a:buClr>
              <a:buSzPts val="12000"/>
              <a:buNone/>
            </a:pPr>
            <a:r>
              <a:rPr b="1" lang="en-US" sz="12000"/>
              <a:t>01</a:t>
            </a:r>
            <a:endParaRPr/>
          </a:p>
        </p:txBody>
      </p:sp>
      <p:pic>
        <p:nvPicPr>
          <p:cNvPr id="233" name="Google Shape;233;p7"/>
          <p:cNvPicPr preferRelativeResize="0"/>
          <p:nvPr/>
        </p:nvPicPr>
        <p:blipFill>
          <a:blip r:embed="rId3">
            <a:alphaModFix/>
          </a:blip>
          <a:stretch>
            <a:fillRect/>
          </a:stretch>
        </p:blipFill>
        <p:spPr>
          <a:xfrm>
            <a:off x="3756075" y="626925"/>
            <a:ext cx="8586701" cy="5517325"/>
          </a:xfrm>
          <a:prstGeom prst="rect">
            <a:avLst/>
          </a:prstGeom>
          <a:noFill/>
          <a:ln>
            <a:noFill/>
          </a:ln>
        </p:spPr>
      </p:pic>
      <p:pic>
        <p:nvPicPr>
          <p:cNvPr id="234" name="Google Shape;234;p7"/>
          <p:cNvPicPr preferRelativeResize="0"/>
          <p:nvPr/>
        </p:nvPicPr>
        <p:blipFill>
          <a:blip r:embed="rId4">
            <a:alphaModFix/>
          </a:blip>
          <a:stretch>
            <a:fillRect/>
          </a:stretch>
        </p:blipFill>
        <p:spPr>
          <a:xfrm>
            <a:off x="3605300" y="585994"/>
            <a:ext cx="8586700" cy="5612649"/>
          </a:xfrm>
          <a:prstGeom prst="rect">
            <a:avLst/>
          </a:prstGeom>
          <a:noFill/>
          <a:ln>
            <a:noFill/>
          </a:ln>
        </p:spPr>
      </p:pic>
      <p:sp>
        <p:nvSpPr>
          <p:cNvPr id="235" name="Google Shape;235;p7"/>
          <p:cNvSpPr txBox="1"/>
          <p:nvPr>
            <p:ph idx="1" type="body"/>
          </p:nvPr>
        </p:nvSpPr>
        <p:spPr>
          <a:xfrm>
            <a:off x="4547994" y="1073100"/>
            <a:ext cx="6279600" cy="4711800"/>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103333"/>
              </a:lnSpc>
              <a:spcBef>
                <a:spcPts val="0"/>
              </a:spcBef>
              <a:spcAft>
                <a:spcPts val="0"/>
              </a:spcAft>
              <a:buClr>
                <a:schemeClr val="lt1"/>
              </a:buClr>
              <a:buSzPts val="4800"/>
              <a:buNone/>
            </a:pPr>
            <a:r>
              <a:rPr b="1" lang="en-US"/>
              <a:t>Comprender la IA </a:t>
            </a:r>
            <a:endParaRPr/>
          </a:p>
          <a:p>
            <a:pPr indent="0" lvl="0" marL="0" rtl="0" algn="l">
              <a:lnSpc>
                <a:spcPct val="103333"/>
              </a:lnSpc>
              <a:spcBef>
                <a:spcPts val="0"/>
              </a:spcBef>
              <a:spcAft>
                <a:spcPts val="0"/>
              </a:spcAft>
              <a:buClr>
                <a:schemeClr val="lt1"/>
              </a:buClr>
              <a:buSzPts val="4800"/>
              <a:buNone/>
            </a:pPr>
            <a:r>
              <a:rPr b="1" lang="en-US"/>
              <a:t>en el sector hotelero</a:t>
            </a:r>
            <a:endParaRPr/>
          </a:p>
          <a:p>
            <a:pPr indent="0" lvl="0" marL="0" rtl="0" algn="l">
              <a:lnSpc>
                <a:spcPct val="90000"/>
              </a:lnSpc>
              <a:spcBef>
                <a:spcPts val="1000"/>
              </a:spcBef>
              <a:spcAft>
                <a:spcPts val="0"/>
              </a:spcAft>
              <a:buClr>
                <a:schemeClr val="lt1"/>
              </a:buClr>
              <a:buSzPts val="2200"/>
              <a:buNone/>
            </a:pPr>
            <a:r>
              <a:t/>
            </a:r>
            <a:endParaRPr sz="2200"/>
          </a:p>
          <a:p>
            <a:pPr indent="0" lvl="0" marL="0" rtl="0" algn="l">
              <a:lnSpc>
                <a:spcPct val="90000"/>
              </a:lnSpc>
              <a:spcBef>
                <a:spcPts val="1000"/>
              </a:spcBef>
              <a:spcAft>
                <a:spcPts val="0"/>
              </a:spcAft>
              <a:buClr>
                <a:schemeClr val="lt1"/>
              </a:buClr>
              <a:buSzPts val="2200"/>
              <a:buNone/>
            </a:pPr>
            <a:r>
              <a:t/>
            </a:r>
            <a:endParaRPr sz="2200"/>
          </a:p>
          <a:p>
            <a:pPr indent="0" lvl="0" marL="0" rtl="0" algn="l">
              <a:lnSpc>
                <a:spcPct val="90000"/>
              </a:lnSpc>
              <a:spcBef>
                <a:spcPts val="1000"/>
              </a:spcBef>
              <a:spcAft>
                <a:spcPts val="0"/>
              </a:spcAft>
              <a:buClr>
                <a:schemeClr val="lt1"/>
              </a:buClr>
              <a:buSzPts val="2400"/>
              <a:buNone/>
            </a:pPr>
            <a:r>
              <a:rPr lang="en-US" sz="2400"/>
              <a:t>Fundamentos, aplicaciones e implicaciones humanas de la IA en el sector hotelero europeo. Introducir el concepto de Inteligencia Artificial y examinar su papel estratégico y ético en la hostelería sostenible</a:t>
            </a:r>
            <a:endParaRPr/>
          </a:p>
          <a:p>
            <a:pPr indent="0" lvl="0" marL="0" rtl="0" algn="l">
              <a:lnSpc>
                <a:spcPct val="90000"/>
              </a:lnSpc>
              <a:spcBef>
                <a:spcPts val="1000"/>
              </a:spcBef>
              <a:spcAft>
                <a:spcPts val="0"/>
              </a:spcAft>
              <a:buClr>
                <a:schemeClr val="lt1"/>
              </a:buClr>
              <a:buSzPts val="2400"/>
              <a:buNone/>
            </a:pPr>
            <a:r>
              <a:t/>
            </a:r>
            <a:endParaRPr sz="2400"/>
          </a:p>
          <a:p>
            <a:pPr indent="0" lvl="0" marL="0" rtl="0" algn="l">
              <a:lnSpc>
                <a:spcPct val="90000"/>
              </a:lnSpc>
              <a:spcBef>
                <a:spcPts val="1000"/>
              </a:spcBef>
              <a:spcAft>
                <a:spcPts val="0"/>
              </a:spcAft>
              <a:buClr>
                <a:schemeClr val="lt1"/>
              </a:buClr>
              <a:buSzPts val="2200"/>
              <a:buNone/>
            </a:pPr>
            <a:r>
              <a:t/>
            </a:r>
            <a:endParaRPr sz="22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cxnSp>
        <p:nvCxnSpPr>
          <p:cNvPr id="241" name="Google Shape;241;p8"/>
          <p:cNvCxnSpPr/>
          <p:nvPr/>
        </p:nvCxnSpPr>
        <p:spPr>
          <a:xfrm>
            <a:off x="0" y="979211"/>
            <a:ext cx="6921661" cy="0"/>
          </a:xfrm>
          <a:prstGeom prst="straightConnector1">
            <a:avLst/>
          </a:prstGeom>
          <a:noFill/>
          <a:ln cap="flat" cmpd="sng" w="34925">
            <a:solidFill>
              <a:srgbClr val="62A844"/>
            </a:solidFill>
            <a:prstDash val="dot"/>
            <a:miter lim="8000"/>
            <a:headEnd len="sm" w="sm" type="none"/>
            <a:tailEnd len="sm" w="sm" type="none"/>
          </a:ln>
        </p:spPr>
      </p:cxnSp>
      <p:sp>
        <p:nvSpPr>
          <p:cNvPr id="242" name="Google Shape;242;p8"/>
          <p:cNvSpPr txBox="1"/>
          <p:nvPr/>
        </p:nvSpPr>
        <p:spPr>
          <a:xfrm>
            <a:off x="429114" y="352212"/>
            <a:ext cx="7256475"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Entender la IA</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sp>
        <p:nvSpPr>
          <p:cNvPr id="243" name="Google Shape;243;p8"/>
          <p:cNvSpPr/>
          <p:nvPr/>
        </p:nvSpPr>
        <p:spPr>
          <a:xfrm flipH="1">
            <a:off x="9465129" y="3100332"/>
            <a:ext cx="2236200" cy="1477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US" sz="1800">
                <a:solidFill>
                  <a:srgbClr val="262626"/>
                </a:solidFill>
                <a:latin typeface="Calibri"/>
                <a:ea typeface="Calibri"/>
                <a:cs typeface="Calibri"/>
                <a:sym typeface="Calibri"/>
              </a:rPr>
              <a:t>A diferencia de la automatización tradicional, la IA se adapta y mejora con el tiempo.</a:t>
            </a:r>
            <a:endParaRPr/>
          </a:p>
          <a:p>
            <a:pPr indent="0" lvl="0" marL="0" marR="0" rtl="0" algn="l">
              <a:spcBef>
                <a:spcPts val="0"/>
              </a:spcBef>
              <a:spcAft>
                <a:spcPts val="0"/>
              </a:spcAft>
              <a:buNone/>
            </a:pPr>
            <a:r>
              <a:t/>
            </a:r>
            <a:endParaRPr b="1" sz="1800">
              <a:solidFill>
                <a:srgbClr val="262626"/>
              </a:solidFill>
              <a:latin typeface="Calibri"/>
              <a:ea typeface="Calibri"/>
              <a:cs typeface="Calibri"/>
              <a:sym typeface="Calibri"/>
            </a:endParaRPr>
          </a:p>
        </p:txBody>
      </p:sp>
      <p:sp>
        <p:nvSpPr>
          <p:cNvPr id="244" name="Google Shape;244;p8"/>
          <p:cNvSpPr/>
          <p:nvPr/>
        </p:nvSpPr>
        <p:spPr>
          <a:xfrm>
            <a:off x="385835" y="2496482"/>
            <a:ext cx="2633660" cy="2623718"/>
          </a:xfrm>
          <a:custGeom>
            <a:rect b="b" l="l" r="r" t="t"/>
            <a:pathLst>
              <a:path extrusionOk="0" h="22162" w="17244">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0" y="1133"/>
                </a:lnTo>
                <a:cubicBezTo>
                  <a:pt x="15576" y="1133"/>
                  <a:pt x="16111" y="1668"/>
                  <a:pt x="16111" y="2324"/>
                </a:cubicBezTo>
                <a:lnTo>
                  <a:pt x="16111" y="7628"/>
                </a:lnTo>
                <a:lnTo>
                  <a:pt x="17244" y="7628"/>
                </a:lnTo>
                <a:lnTo>
                  <a:pt x="17244" y="2324"/>
                </a:lnTo>
                <a:cubicBezTo>
                  <a:pt x="17244" y="1042"/>
                  <a:pt x="16201" y="1"/>
                  <a:pt x="14920" y="1"/>
                </a:cubicBezTo>
                <a:close/>
              </a:path>
            </a:pathLst>
          </a:custGeom>
          <a:solidFill>
            <a:srgbClr val="0289AE"/>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245" name="Google Shape;245;p8"/>
          <p:cNvSpPr/>
          <p:nvPr/>
        </p:nvSpPr>
        <p:spPr>
          <a:xfrm>
            <a:off x="2215483" y="5120199"/>
            <a:ext cx="299846" cy="392537"/>
          </a:xfrm>
          <a:custGeom>
            <a:rect b="b" l="l" r="r" t="t"/>
            <a:pathLst>
              <a:path extrusionOk="0" h="3006" w="2329">
                <a:moveTo>
                  <a:pt x="1" y="0"/>
                </a:moveTo>
                <a:lnTo>
                  <a:pt x="1" y="3006"/>
                </a:lnTo>
                <a:lnTo>
                  <a:pt x="2329" y="1503"/>
                </a:lnTo>
                <a:lnTo>
                  <a:pt x="1"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246" name="Google Shape;246;p8"/>
          <p:cNvSpPr/>
          <p:nvPr/>
        </p:nvSpPr>
        <p:spPr>
          <a:xfrm>
            <a:off x="1337157" y="2199534"/>
            <a:ext cx="731013" cy="741459"/>
          </a:xfrm>
          <a:custGeom>
            <a:rect b="b" l="l" r="r" t="t"/>
            <a:pathLst>
              <a:path extrusionOk="0" h="5678" w="5678">
                <a:moveTo>
                  <a:pt x="2839" y="1"/>
                </a:moveTo>
                <a:cubicBezTo>
                  <a:pt x="1272" y="1"/>
                  <a:pt x="0" y="1272"/>
                  <a:pt x="0" y="2839"/>
                </a:cubicBezTo>
                <a:cubicBezTo>
                  <a:pt x="0" y="4407"/>
                  <a:pt x="1272" y="5678"/>
                  <a:pt x="2839" y="5678"/>
                </a:cubicBezTo>
                <a:cubicBezTo>
                  <a:pt x="4407" y="5678"/>
                  <a:pt x="5678" y="4407"/>
                  <a:pt x="5678" y="2839"/>
                </a:cubicBezTo>
                <a:cubicBezTo>
                  <a:pt x="5678" y="1272"/>
                  <a:pt x="4407" y="1"/>
                  <a:pt x="2839" y="1"/>
                </a:cubicBezTo>
                <a:close/>
              </a:path>
            </a:pathLst>
          </a:custGeom>
          <a:solidFill>
            <a:srgbClr val="0289AE"/>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247" name="Google Shape;247;p8"/>
          <p:cNvSpPr/>
          <p:nvPr/>
        </p:nvSpPr>
        <p:spPr>
          <a:xfrm>
            <a:off x="1264352" y="2125885"/>
            <a:ext cx="876623" cy="889149"/>
          </a:xfrm>
          <a:custGeom>
            <a:rect b="b" l="l" r="r" t="t"/>
            <a:pathLst>
              <a:path extrusionOk="0" h="6809" w="6809">
                <a:moveTo>
                  <a:pt x="3405" y="1131"/>
                </a:moveTo>
                <a:cubicBezTo>
                  <a:pt x="4658" y="1131"/>
                  <a:pt x="5677" y="2152"/>
                  <a:pt x="5677" y="3403"/>
                </a:cubicBezTo>
                <a:cubicBezTo>
                  <a:pt x="5677" y="4656"/>
                  <a:pt x="4658" y="5676"/>
                  <a:pt x="3405" y="5676"/>
                </a:cubicBezTo>
                <a:cubicBezTo>
                  <a:pt x="2152" y="5676"/>
                  <a:pt x="1132" y="4656"/>
                  <a:pt x="1132" y="3403"/>
                </a:cubicBezTo>
                <a:cubicBezTo>
                  <a:pt x="1132" y="2150"/>
                  <a:pt x="2152" y="1131"/>
                  <a:pt x="3405" y="1131"/>
                </a:cubicBezTo>
                <a:close/>
                <a:moveTo>
                  <a:pt x="3405" y="1"/>
                </a:moveTo>
                <a:cubicBezTo>
                  <a:pt x="1527" y="1"/>
                  <a:pt x="1" y="1527"/>
                  <a:pt x="1" y="3405"/>
                </a:cubicBezTo>
                <a:cubicBezTo>
                  <a:pt x="1" y="5282"/>
                  <a:pt x="1528" y="6809"/>
                  <a:pt x="3405" y="6809"/>
                </a:cubicBezTo>
                <a:cubicBezTo>
                  <a:pt x="5282" y="6809"/>
                  <a:pt x="6809" y="5282"/>
                  <a:pt x="6809" y="3405"/>
                </a:cubicBezTo>
                <a:cubicBezTo>
                  <a:pt x="6809" y="1527"/>
                  <a:pt x="5282" y="1"/>
                  <a:pt x="3405" y="1"/>
                </a:cubicBezTo>
                <a:close/>
              </a:path>
            </a:pathLst>
          </a:custGeom>
          <a:solidFill>
            <a:srgbClr val="0289AE"/>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248" name="Google Shape;248;p8"/>
          <p:cNvSpPr/>
          <p:nvPr/>
        </p:nvSpPr>
        <p:spPr>
          <a:xfrm>
            <a:off x="6966864" y="3627481"/>
            <a:ext cx="2633660" cy="2623954"/>
          </a:xfrm>
          <a:custGeom>
            <a:rect b="b" l="l" r="r" t="t"/>
            <a:pathLst>
              <a:path extrusionOk="0" h="22164" w="17244">
                <a:moveTo>
                  <a:pt x="2324" y="1"/>
                </a:moveTo>
                <a:cubicBezTo>
                  <a:pt x="1043" y="1"/>
                  <a:pt x="1" y="1043"/>
                  <a:pt x="1" y="2324"/>
                </a:cubicBezTo>
                <a:lnTo>
                  <a:pt x="1" y="19840"/>
                </a:lnTo>
                <a:cubicBezTo>
                  <a:pt x="1" y="21122"/>
                  <a:pt x="1043" y="22163"/>
                  <a:pt x="2324" y="22163"/>
                </a:cubicBezTo>
                <a:lnTo>
                  <a:pt x="14921" y="22163"/>
                </a:lnTo>
                <a:cubicBezTo>
                  <a:pt x="16200" y="22163"/>
                  <a:pt x="17243" y="21122"/>
                  <a:pt x="17244" y="19840"/>
                </a:cubicBezTo>
                <a:lnTo>
                  <a:pt x="17244" y="14536"/>
                </a:lnTo>
                <a:lnTo>
                  <a:pt x="16111" y="14536"/>
                </a:lnTo>
                <a:lnTo>
                  <a:pt x="16111" y="19840"/>
                </a:lnTo>
                <a:cubicBezTo>
                  <a:pt x="16111" y="20496"/>
                  <a:pt x="15576" y="21031"/>
                  <a:pt x="14921" y="21031"/>
                </a:cubicBezTo>
                <a:lnTo>
                  <a:pt x="2324" y="21031"/>
                </a:lnTo>
                <a:cubicBezTo>
                  <a:pt x="1668" y="21031"/>
                  <a:pt x="1133" y="20496"/>
                  <a:pt x="1133" y="19840"/>
                </a:cubicBezTo>
                <a:lnTo>
                  <a:pt x="1133" y="2324"/>
                </a:lnTo>
                <a:cubicBezTo>
                  <a:pt x="1133" y="1668"/>
                  <a:pt x="1668" y="1134"/>
                  <a:pt x="2324" y="1134"/>
                </a:cubicBezTo>
                <a:lnTo>
                  <a:pt x="12011" y="1134"/>
                </a:lnTo>
                <a:lnTo>
                  <a:pt x="12011" y="1"/>
                </a:lnTo>
                <a:close/>
              </a:path>
            </a:pathLst>
          </a:custGeom>
          <a:solidFill>
            <a:srgbClr val="3D824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249" name="Google Shape;249;p8"/>
          <p:cNvSpPr/>
          <p:nvPr/>
        </p:nvSpPr>
        <p:spPr>
          <a:xfrm>
            <a:off x="8792159" y="3505254"/>
            <a:ext cx="299846" cy="392667"/>
          </a:xfrm>
          <a:custGeom>
            <a:rect b="b" l="l" r="r" t="t"/>
            <a:pathLst>
              <a:path extrusionOk="0" h="3007" w="2329">
                <a:moveTo>
                  <a:pt x="1" y="1"/>
                </a:moveTo>
                <a:lnTo>
                  <a:pt x="1" y="3006"/>
                </a:lnTo>
                <a:lnTo>
                  <a:pt x="2328" y="1504"/>
                </a:lnTo>
                <a:lnTo>
                  <a:pt x="1" y="1"/>
                </a:lnTo>
                <a:close/>
              </a:path>
            </a:pathLst>
          </a:custGeom>
          <a:solidFill>
            <a:srgbClr val="3D824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250" name="Google Shape;250;p8"/>
          <p:cNvSpPr/>
          <p:nvPr/>
        </p:nvSpPr>
        <p:spPr>
          <a:xfrm>
            <a:off x="7918121" y="5796560"/>
            <a:ext cx="731141" cy="741589"/>
          </a:xfrm>
          <a:custGeom>
            <a:rect b="b" l="l" r="r" t="t"/>
            <a:pathLst>
              <a:path extrusionOk="0" h="5679" w="5679">
                <a:moveTo>
                  <a:pt x="2839" y="1"/>
                </a:moveTo>
                <a:cubicBezTo>
                  <a:pt x="1271" y="1"/>
                  <a:pt x="1" y="1271"/>
                  <a:pt x="1" y="2840"/>
                </a:cubicBezTo>
                <a:cubicBezTo>
                  <a:pt x="1" y="4407"/>
                  <a:pt x="1271" y="5678"/>
                  <a:pt x="2839" y="5678"/>
                </a:cubicBezTo>
                <a:cubicBezTo>
                  <a:pt x="4407" y="5678"/>
                  <a:pt x="5678" y="4407"/>
                  <a:pt x="5678" y="2840"/>
                </a:cubicBezTo>
                <a:cubicBezTo>
                  <a:pt x="5678" y="1271"/>
                  <a:pt x="4407" y="1"/>
                  <a:pt x="2839" y="1"/>
                </a:cubicBezTo>
                <a:close/>
              </a:path>
            </a:pathLst>
          </a:custGeom>
          <a:solidFill>
            <a:srgbClr val="3D824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251" name="Google Shape;251;p8"/>
          <p:cNvSpPr/>
          <p:nvPr/>
        </p:nvSpPr>
        <p:spPr>
          <a:xfrm>
            <a:off x="7845316" y="5722780"/>
            <a:ext cx="876752" cy="889019"/>
          </a:xfrm>
          <a:custGeom>
            <a:rect b="b" l="l" r="r" t="t"/>
            <a:pathLst>
              <a:path extrusionOk="0" h="6808" w="6810">
                <a:moveTo>
                  <a:pt x="3405" y="1132"/>
                </a:moveTo>
                <a:cubicBezTo>
                  <a:pt x="4659" y="1132"/>
                  <a:pt x="5677" y="2151"/>
                  <a:pt x="5677" y="3405"/>
                </a:cubicBezTo>
                <a:cubicBezTo>
                  <a:pt x="5677" y="4658"/>
                  <a:pt x="4659" y="5676"/>
                  <a:pt x="3405" y="5676"/>
                </a:cubicBezTo>
                <a:cubicBezTo>
                  <a:pt x="2152" y="5676"/>
                  <a:pt x="1132" y="4658"/>
                  <a:pt x="1132" y="3405"/>
                </a:cubicBezTo>
                <a:cubicBezTo>
                  <a:pt x="1132" y="2151"/>
                  <a:pt x="2152" y="1132"/>
                  <a:pt x="3405" y="1132"/>
                </a:cubicBezTo>
                <a:close/>
                <a:moveTo>
                  <a:pt x="3405" y="0"/>
                </a:moveTo>
                <a:cubicBezTo>
                  <a:pt x="1528" y="0"/>
                  <a:pt x="1" y="1527"/>
                  <a:pt x="1" y="3405"/>
                </a:cubicBezTo>
                <a:cubicBezTo>
                  <a:pt x="1" y="5282"/>
                  <a:pt x="1528" y="6808"/>
                  <a:pt x="3405" y="6808"/>
                </a:cubicBezTo>
                <a:cubicBezTo>
                  <a:pt x="5283" y="6808"/>
                  <a:pt x="6810" y="5282"/>
                  <a:pt x="6809" y="3405"/>
                </a:cubicBezTo>
                <a:cubicBezTo>
                  <a:pt x="6809" y="1527"/>
                  <a:pt x="5283" y="0"/>
                  <a:pt x="3405" y="0"/>
                </a:cubicBezTo>
                <a:close/>
              </a:path>
            </a:pathLst>
          </a:custGeom>
          <a:solidFill>
            <a:srgbClr val="3D824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252" name="Google Shape;252;p8"/>
          <p:cNvSpPr/>
          <p:nvPr/>
        </p:nvSpPr>
        <p:spPr>
          <a:xfrm>
            <a:off x="2582322" y="3627481"/>
            <a:ext cx="2633813" cy="2623954"/>
          </a:xfrm>
          <a:custGeom>
            <a:rect b="b" l="l" r="r" t="t"/>
            <a:pathLst>
              <a:path extrusionOk="0" h="22164" w="17245">
                <a:moveTo>
                  <a:pt x="2325" y="1"/>
                </a:moveTo>
                <a:cubicBezTo>
                  <a:pt x="1043" y="1"/>
                  <a:pt x="1" y="1043"/>
                  <a:pt x="1" y="2324"/>
                </a:cubicBezTo>
                <a:lnTo>
                  <a:pt x="1" y="19840"/>
                </a:lnTo>
                <a:cubicBezTo>
                  <a:pt x="1" y="21122"/>
                  <a:pt x="1043" y="22163"/>
                  <a:pt x="2325" y="22163"/>
                </a:cubicBezTo>
                <a:lnTo>
                  <a:pt x="14921" y="22163"/>
                </a:lnTo>
                <a:cubicBezTo>
                  <a:pt x="16201" y="22163"/>
                  <a:pt x="17245" y="21122"/>
                  <a:pt x="17245" y="19840"/>
                </a:cubicBezTo>
                <a:lnTo>
                  <a:pt x="17245" y="14536"/>
                </a:lnTo>
                <a:lnTo>
                  <a:pt x="16111" y="14536"/>
                </a:lnTo>
                <a:lnTo>
                  <a:pt x="16111" y="19840"/>
                </a:lnTo>
                <a:cubicBezTo>
                  <a:pt x="16111" y="20496"/>
                  <a:pt x="15577" y="21031"/>
                  <a:pt x="14921" y="21031"/>
                </a:cubicBezTo>
                <a:lnTo>
                  <a:pt x="2325" y="21031"/>
                </a:lnTo>
                <a:cubicBezTo>
                  <a:pt x="1668" y="21031"/>
                  <a:pt x="1134" y="20496"/>
                  <a:pt x="1134" y="19840"/>
                </a:cubicBezTo>
                <a:lnTo>
                  <a:pt x="1134" y="2324"/>
                </a:lnTo>
                <a:cubicBezTo>
                  <a:pt x="1134" y="1668"/>
                  <a:pt x="1668" y="1134"/>
                  <a:pt x="2325" y="1134"/>
                </a:cubicBezTo>
                <a:lnTo>
                  <a:pt x="12012" y="1134"/>
                </a:lnTo>
                <a:lnTo>
                  <a:pt x="12012" y="1"/>
                </a:lnTo>
                <a:close/>
              </a:path>
            </a:pathLst>
          </a:custGeom>
          <a:solidFill>
            <a:srgbClr val="06677F"/>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253" name="Google Shape;253;p8"/>
          <p:cNvSpPr/>
          <p:nvPr/>
        </p:nvSpPr>
        <p:spPr>
          <a:xfrm>
            <a:off x="4373286" y="3505254"/>
            <a:ext cx="299717" cy="392667"/>
          </a:xfrm>
          <a:custGeom>
            <a:rect b="b" l="l" r="r" t="t"/>
            <a:pathLst>
              <a:path extrusionOk="0" h="3007" w="2328">
                <a:moveTo>
                  <a:pt x="1" y="1"/>
                </a:moveTo>
                <a:lnTo>
                  <a:pt x="1" y="3006"/>
                </a:lnTo>
                <a:lnTo>
                  <a:pt x="2328" y="1504"/>
                </a:lnTo>
                <a:lnTo>
                  <a:pt x="1" y="1"/>
                </a:lnTo>
                <a:close/>
              </a:path>
            </a:pathLst>
          </a:custGeom>
          <a:solidFill>
            <a:srgbClr val="06677F"/>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254" name="Google Shape;254;p8"/>
          <p:cNvSpPr/>
          <p:nvPr/>
        </p:nvSpPr>
        <p:spPr>
          <a:xfrm>
            <a:off x="3533720" y="5796560"/>
            <a:ext cx="731013" cy="741589"/>
          </a:xfrm>
          <a:custGeom>
            <a:rect b="b" l="l" r="r" t="t"/>
            <a:pathLst>
              <a:path extrusionOk="0" h="5679" w="5678">
                <a:moveTo>
                  <a:pt x="2839" y="1"/>
                </a:moveTo>
                <a:cubicBezTo>
                  <a:pt x="1271" y="1"/>
                  <a:pt x="1" y="1271"/>
                  <a:pt x="1" y="2840"/>
                </a:cubicBezTo>
                <a:cubicBezTo>
                  <a:pt x="1" y="4407"/>
                  <a:pt x="1271" y="5678"/>
                  <a:pt x="2839" y="5678"/>
                </a:cubicBezTo>
                <a:cubicBezTo>
                  <a:pt x="4406" y="5678"/>
                  <a:pt x="5678" y="4407"/>
                  <a:pt x="5678" y="2840"/>
                </a:cubicBezTo>
                <a:cubicBezTo>
                  <a:pt x="5678" y="1271"/>
                  <a:pt x="4406" y="1"/>
                  <a:pt x="2839" y="1"/>
                </a:cubicBezTo>
                <a:close/>
              </a:path>
            </a:pathLst>
          </a:custGeom>
          <a:solidFill>
            <a:srgbClr val="06677F"/>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255" name="Google Shape;255;p8"/>
          <p:cNvSpPr/>
          <p:nvPr/>
        </p:nvSpPr>
        <p:spPr>
          <a:xfrm>
            <a:off x="3460723" y="5722780"/>
            <a:ext cx="877009" cy="889019"/>
          </a:xfrm>
          <a:custGeom>
            <a:rect b="b" l="l" r="r" t="t"/>
            <a:pathLst>
              <a:path extrusionOk="0" h="6808" w="6812">
                <a:moveTo>
                  <a:pt x="3406" y="1132"/>
                </a:moveTo>
                <a:cubicBezTo>
                  <a:pt x="4659" y="1132"/>
                  <a:pt x="5678" y="2151"/>
                  <a:pt x="5678" y="3405"/>
                </a:cubicBezTo>
                <a:cubicBezTo>
                  <a:pt x="5678" y="4658"/>
                  <a:pt x="4659" y="5676"/>
                  <a:pt x="3406" y="5676"/>
                </a:cubicBezTo>
                <a:cubicBezTo>
                  <a:pt x="2153" y="5676"/>
                  <a:pt x="1134" y="4658"/>
                  <a:pt x="1134" y="3405"/>
                </a:cubicBezTo>
                <a:cubicBezTo>
                  <a:pt x="1134" y="2151"/>
                  <a:pt x="2153" y="1132"/>
                  <a:pt x="3406" y="1132"/>
                </a:cubicBezTo>
                <a:close/>
                <a:moveTo>
                  <a:pt x="3406" y="0"/>
                </a:moveTo>
                <a:cubicBezTo>
                  <a:pt x="1528" y="0"/>
                  <a:pt x="1" y="1527"/>
                  <a:pt x="1" y="3405"/>
                </a:cubicBezTo>
                <a:cubicBezTo>
                  <a:pt x="1" y="5282"/>
                  <a:pt x="1529" y="6808"/>
                  <a:pt x="3406" y="6808"/>
                </a:cubicBezTo>
                <a:cubicBezTo>
                  <a:pt x="5284" y="6808"/>
                  <a:pt x="6812" y="5282"/>
                  <a:pt x="6810" y="3405"/>
                </a:cubicBezTo>
                <a:cubicBezTo>
                  <a:pt x="6810" y="1527"/>
                  <a:pt x="5283" y="0"/>
                  <a:pt x="3406" y="0"/>
                </a:cubicBezTo>
                <a:close/>
              </a:path>
            </a:pathLst>
          </a:custGeom>
          <a:solidFill>
            <a:srgbClr val="06677F"/>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256" name="Google Shape;256;p8"/>
          <p:cNvSpPr/>
          <p:nvPr/>
        </p:nvSpPr>
        <p:spPr>
          <a:xfrm>
            <a:off x="4774592" y="2496482"/>
            <a:ext cx="2633660" cy="2623718"/>
          </a:xfrm>
          <a:custGeom>
            <a:rect b="b" l="l" r="r" t="t"/>
            <a:pathLst>
              <a:path extrusionOk="0" h="22162" w="17244">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1" y="1133"/>
                </a:lnTo>
                <a:cubicBezTo>
                  <a:pt x="15576" y="1133"/>
                  <a:pt x="16110" y="1668"/>
                  <a:pt x="16110" y="2324"/>
                </a:cubicBezTo>
                <a:lnTo>
                  <a:pt x="16110" y="7628"/>
                </a:lnTo>
                <a:lnTo>
                  <a:pt x="17244" y="7628"/>
                </a:lnTo>
                <a:lnTo>
                  <a:pt x="17244" y="2324"/>
                </a:lnTo>
                <a:cubicBezTo>
                  <a:pt x="17244" y="1042"/>
                  <a:pt x="16201" y="1"/>
                  <a:pt x="14921" y="1"/>
                </a:cubicBezTo>
                <a:close/>
              </a:path>
            </a:pathLst>
          </a:custGeom>
          <a:solidFill>
            <a:srgbClr val="62A844"/>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257" name="Google Shape;257;p8"/>
          <p:cNvSpPr/>
          <p:nvPr/>
        </p:nvSpPr>
        <p:spPr>
          <a:xfrm>
            <a:off x="6531088" y="4838484"/>
            <a:ext cx="299846" cy="392537"/>
          </a:xfrm>
          <a:custGeom>
            <a:rect b="b" l="l" r="r" t="t"/>
            <a:pathLst>
              <a:path extrusionOk="0" h="3006" w="2329">
                <a:moveTo>
                  <a:pt x="1" y="0"/>
                </a:moveTo>
                <a:lnTo>
                  <a:pt x="1" y="3006"/>
                </a:lnTo>
                <a:lnTo>
                  <a:pt x="2328" y="1503"/>
                </a:lnTo>
                <a:lnTo>
                  <a:pt x="1" y="0"/>
                </a:lnTo>
                <a:close/>
              </a:path>
            </a:pathLst>
          </a:custGeom>
          <a:solidFill>
            <a:srgbClr val="62A844"/>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258" name="Google Shape;258;p8"/>
          <p:cNvSpPr/>
          <p:nvPr/>
        </p:nvSpPr>
        <p:spPr>
          <a:xfrm>
            <a:off x="5725914" y="2199534"/>
            <a:ext cx="731013" cy="741459"/>
          </a:xfrm>
          <a:custGeom>
            <a:rect b="b" l="l" r="r" t="t"/>
            <a:pathLst>
              <a:path extrusionOk="0" h="5678" w="5678">
                <a:moveTo>
                  <a:pt x="2839" y="1"/>
                </a:moveTo>
                <a:cubicBezTo>
                  <a:pt x="1272" y="1"/>
                  <a:pt x="1" y="1272"/>
                  <a:pt x="1" y="2839"/>
                </a:cubicBezTo>
                <a:cubicBezTo>
                  <a:pt x="1" y="4407"/>
                  <a:pt x="1272" y="5678"/>
                  <a:pt x="2839" y="5678"/>
                </a:cubicBezTo>
                <a:cubicBezTo>
                  <a:pt x="4407" y="5678"/>
                  <a:pt x="5678" y="4407"/>
                  <a:pt x="5678" y="2839"/>
                </a:cubicBezTo>
                <a:cubicBezTo>
                  <a:pt x="5678" y="1272"/>
                  <a:pt x="4407" y="1"/>
                  <a:pt x="2839" y="1"/>
                </a:cubicBezTo>
                <a:close/>
              </a:path>
            </a:pathLst>
          </a:custGeom>
          <a:solidFill>
            <a:srgbClr val="62A844"/>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259" name="Google Shape;259;p8"/>
          <p:cNvSpPr/>
          <p:nvPr/>
        </p:nvSpPr>
        <p:spPr>
          <a:xfrm>
            <a:off x="5653046" y="2125885"/>
            <a:ext cx="876752" cy="889149"/>
          </a:xfrm>
          <a:custGeom>
            <a:rect b="b" l="l" r="r" t="t"/>
            <a:pathLst>
              <a:path extrusionOk="0" h="6809" w="6810">
                <a:moveTo>
                  <a:pt x="3404" y="1131"/>
                </a:moveTo>
                <a:cubicBezTo>
                  <a:pt x="4657" y="1131"/>
                  <a:pt x="5677" y="2152"/>
                  <a:pt x="5677" y="3403"/>
                </a:cubicBezTo>
                <a:cubicBezTo>
                  <a:pt x="5677" y="4656"/>
                  <a:pt x="4657" y="5676"/>
                  <a:pt x="3404" y="5676"/>
                </a:cubicBezTo>
                <a:cubicBezTo>
                  <a:pt x="2151" y="5676"/>
                  <a:pt x="1132" y="4656"/>
                  <a:pt x="1132" y="3403"/>
                </a:cubicBezTo>
                <a:cubicBezTo>
                  <a:pt x="1132" y="2150"/>
                  <a:pt x="2151" y="1131"/>
                  <a:pt x="3404" y="1131"/>
                </a:cubicBezTo>
                <a:close/>
                <a:moveTo>
                  <a:pt x="3404" y="1"/>
                </a:moveTo>
                <a:cubicBezTo>
                  <a:pt x="1527" y="1"/>
                  <a:pt x="1" y="1527"/>
                  <a:pt x="1" y="3405"/>
                </a:cubicBezTo>
                <a:cubicBezTo>
                  <a:pt x="1" y="5282"/>
                  <a:pt x="1527" y="6809"/>
                  <a:pt x="3404" y="6809"/>
                </a:cubicBezTo>
                <a:cubicBezTo>
                  <a:pt x="5281" y="6809"/>
                  <a:pt x="6810" y="5282"/>
                  <a:pt x="6810" y="3405"/>
                </a:cubicBezTo>
                <a:cubicBezTo>
                  <a:pt x="6810" y="1527"/>
                  <a:pt x="5281" y="1"/>
                  <a:pt x="3404" y="1"/>
                </a:cubicBezTo>
                <a:close/>
              </a:path>
            </a:pathLst>
          </a:custGeom>
          <a:solidFill>
            <a:srgbClr val="62A844"/>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260" name="Google Shape;260;p8"/>
          <p:cNvSpPr txBox="1"/>
          <p:nvPr/>
        </p:nvSpPr>
        <p:spPr>
          <a:xfrm>
            <a:off x="704348" y="2948014"/>
            <a:ext cx="2025300" cy="2044200"/>
          </a:xfrm>
          <a:prstGeom prst="rect">
            <a:avLst/>
          </a:prstGeom>
          <a:noFill/>
          <a:ln>
            <a:noFill/>
          </a:ln>
        </p:spPr>
        <p:txBody>
          <a:bodyPr anchorCtr="0" anchor="t" bIns="45700" lIns="91425" spcFirstLastPara="1" rIns="91425" wrap="square" tIns="45700">
            <a:spAutoFit/>
          </a:bodyPr>
          <a:lstStyle/>
          <a:p>
            <a:pPr indent="0" lvl="0" marL="0" marR="0" rtl="0" algn="l">
              <a:lnSpc>
                <a:spcPct val="106363"/>
              </a:lnSpc>
              <a:spcBef>
                <a:spcPts val="0"/>
              </a:spcBef>
              <a:spcAft>
                <a:spcPts val="0"/>
              </a:spcAft>
              <a:buNone/>
            </a:pPr>
            <a:r>
              <a:rPr b="1" lang="en-US" sz="2200">
                <a:solidFill>
                  <a:srgbClr val="0289AE"/>
                </a:solidFill>
                <a:latin typeface="Calibri"/>
                <a:ea typeface="Calibri"/>
                <a:cs typeface="Calibri"/>
                <a:sym typeface="Calibri"/>
              </a:rPr>
              <a:t>Aprende de los datos </a:t>
            </a:r>
            <a:endParaRPr sz="2200">
              <a:solidFill>
                <a:srgbClr val="0289AE"/>
              </a:solidFill>
              <a:latin typeface="Calibri"/>
              <a:ea typeface="Calibri"/>
              <a:cs typeface="Calibri"/>
              <a:sym typeface="Calibri"/>
            </a:endParaRPr>
          </a:p>
          <a:p>
            <a:pPr indent="0" lvl="0" marL="0" marR="0" rtl="0" algn="l">
              <a:spcBef>
                <a:spcPts val="0"/>
              </a:spcBef>
              <a:spcAft>
                <a:spcPts val="0"/>
              </a:spcAft>
              <a:buNone/>
            </a:pPr>
            <a:r>
              <a:t/>
            </a:r>
            <a:endParaRPr sz="800">
              <a:solidFill>
                <a:srgbClr val="0289AE"/>
              </a:solidFill>
              <a:latin typeface="Calibri"/>
              <a:ea typeface="Calibri"/>
              <a:cs typeface="Calibri"/>
              <a:sym typeface="Calibri"/>
            </a:endParaRPr>
          </a:p>
          <a:p>
            <a:pPr indent="0" lvl="0" marL="0" marR="0" rtl="0" algn="l">
              <a:spcBef>
                <a:spcPts val="0"/>
              </a:spcBef>
              <a:spcAft>
                <a:spcPts val="0"/>
              </a:spcAft>
              <a:buNone/>
            </a:pPr>
            <a:r>
              <a:rPr lang="en-US" sz="1800">
                <a:solidFill>
                  <a:srgbClr val="262626"/>
                </a:solidFill>
                <a:latin typeface="Calibri"/>
                <a:ea typeface="Calibri"/>
                <a:cs typeface="Calibri"/>
                <a:sym typeface="Calibri"/>
              </a:rPr>
              <a:t>Mejora a través de la retroalimentación, no es estática </a:t>
            </a:r>
            <a:endParaRPr/>
          </a:p>
        </p:txBody>
      </p:sp>
      <p:sp>
        <p:nvSpPr>
          <p:cNvPr id="261" name="Google Shape;261;p8"/>
          <p:cNvSpPr txBox="1"/>
          <p:nvPr/>
        </p:nvSpPr>
        <p:spPr>
          <a:xfrm>
            <a:off x="2876668" y="4061201"/>
            <a:ext cx="1889244" cy="1636345"/>
          </a:xfrm>
          <a:prstGeom prst="rect">
            <a:avLst/>
          </a:prstGeom>
          <a:noFill/>
          <a:ln>
            <a:noFill/>
          </a:ln>
        </p:spPr>
        <p:txBody>
          <a:bodyPr anchorCtr="0" anchor="t" bIns="45700" lIns="91425" spcFirstLastPara="1" rIns="91425" wrap="square" tIns="45700">
            <a:spAutoFit/>
          </a:bodyPr>
          <a:lstStyle/>
          <a:p>
            <a:pPr indent="0" lvl="0" marL="0" marR="0" rtl="0" algn="l">
              <a:lnSpc>
                <a:spcPct val="106363"/>
              </a:lnSpc>
              <a:spcBef>
                <a:spcPts val="0"/>
              </a:spcBef>
              <a:spcAft>
                <a:spcPts val="0"/>
              </a:spcAft>
              <a:buNone/>
            </a:pPr>
            <a:r>
              <a:rPr b="1" lang="en-US" sz="2200">
                <a:solidFill>
                  <a:srgbClr val="06677F"/>
                </a:solidFill>
                <a:latin typeface="Calibri"/>
                <a:ea typeface="Calibri"/>
                <a:cs typeface="Calibri"/>
                <a:sym typeface="Calibri"/>
              </a:rPr>
              <a:t>Procesa el lenguaje </a:t>
            </a:r>
            <a:endParaRPr sz="2200">
              <a:solidFill>
                <a:srgbClr val="06677F"/>
              </a:solidFill>
              <a:latin typeface="Calibri"/>
              <a:ea typeface="Calibri"/>
              <a:cs typeface="Calibri"/>
              <a:sym typeface="Calibri"/>
            </a:endParaRPr>
          </a:p>
          <a:p>
            <a:pPr indent="0" lvl="0" marL="0" marR="0" rtl="0" algn="l">
              <a:spcBef>
                <a:spcPts val="0"/>
              </a:spcBef>
              <a:spcAft>
                <a:spcPts val="0"/>
              </a:spcAft>
              <a:buNone/>
            </a:pPr>
            <a:r>
              <a:t/>
            </a:r>
            <a:endParaRPr sz="800">
              <a:solidFill>
                <a:srgbClr val="262626"/>
              </a:solidFill>
              <a:latin typeface="Calibri"/>
              <a:ea typeface="Calibri"/>
              <a:cs typeface="Calibri"/>
              <a:sym typeface="Calibri"/>
            </a:endParaRPr>
          </a:p>
          <a:p>
            <a:pPr indent="0" lvl="0" marL="0" marR="0" rtl="0" algn="l">
              <a:spcBef>
                <a:spcPts val="0"/>
              </a:spcBef>
              <a:spcAft>
                <a:spcPts val="0"/>
              </a:spcAft>
              <a:buNone/>
            </a:pPr>
            <a:r>
              <a:rPr lang="en-US" sz="1800">
                <a:solidFill>
                  <a:srgbClr val="262626"/>
                </a:solidFill>
                <a:latin typeface="Calibri"/>
                <a:ea typeface="Calibri"/>
                <a:cs typeface="Calibri"/>
                <a:sym typeface="Calibri"/>
              </a:rPr>
              <a:t>Entiende el habla y el texto</a:t>
            </a:r>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p:txBody>
      </p:sp>
      <p:sp>
        <p:nvSpPr>
          <p:cNvPr id="262" name="Google Shape;262;p8"/>
          <p:cNvSpPr txBox="1"/>
          <p:nvPr/>
        </p:nvSpPr>
        <p:spPr>
          <a:xfrm>
            <a:off x="5031139" y="2948014"/>
            <a:ext cx="1935600" cy="2321100"/>
          </a:xfrm>
          <a:prstGeom prst="rect">
            <a:avLst/>
          </a:prstGeom>
          <a:noFill/>
          <a:ln>
            <a:noFill/>
          </a:ln>
        </p:spPr>
        <p:txBody>
          <a:bodyPr anchorCtr="0" anchor="t" bIns="45700" lIns="91425" spcFirstLastPara="1" rIns="91425" wrap="square" tIns="45700">
            <a:spAutoFit/>
          </a:bodyPr>
          <a:lstStyle/>
          <a:p>
            <a:pPr indent="0" lvl="0" marL="0" marR="0" rtl="0" algn="l">
              <a:lnSpc>
                <a:spcPct val="106363"/>
              </a:lnSpc>
              <a:spcBef>
                <a:spcPts val="0"/>
              </a:spcBef>
              <a:spcAft>
                <a:spcPts val="0"/>
              </a:spcAft>
              <a:buNone/>
            </a:pPr>
            <a:r>
              <a:rPr b="1" lang="en-US" sz="2200">
                <a:solidFill>
                  <a:srgbClr val="62A844"/>
                </a:solidFill>
                <a:latin typeface="Calibri"/>
                <a:ea typeface="Calibri"/>
                <a:cs typeface="Calibri"/>
                <a:sym typeface="Calibri"/>
              </a:rPr>
              <a:t>Reconoce patrones </a:t>
            </a:r>
            <a:endParaRPr sz="2200">
              <a:solidFill>
                <a:srgbClr val="62A844"/>
              </a:solidFill>
              <a:latin typeface="Calibri"/>
              <a:ea typeface="Calibri"/>
              <a:cs typeface="Calibri"/>
              <a:sym typeface="Calibri"/>
            </a:endParaRPr>
          </a:p>
          <a:p>
            <a:pPr indent="0" lvl="0" marL="0" marR="0" rtl="0" algn="l">
              <a:spcBef>
                <a:spcPts val="0"/>
              </a:spcBef>
              <a:spcAft>
                <a:spcPts val="0"/>
              </a:spcAft>
              <a:buNone/>
            </a:pPr>
            <a:r>
              <a:t/>
            </a:r>
            <a:endParaRPr sz="800">
              <a:solidFill>
                <a:srgbClr val="62A844"/>
              </a:solidFill>
              <a:latin typeface="Calibri"/>
              <a:ea typeface="Calibri"/>
              <a:cs typeface="Calibri"/>
              <a:sym typeface="Calibri"/>
            </a:endParaRPr>
          </a:p>
          <a:p>
            <a:pPr indent="0" lvl="0" marL="0" marR="0" rtl="0" algn="l">
              <a:spcBef>
                <a:spcPts val="0"/>
              </a:spcBef>
              <a:spcAft>
                <a:spcPts val="0"/>
              </a:spcAft>
              <a:buNone/>
            </a:pPr>
            <a:r>
              <a:rPr lang="en-US" sz="1800">
                <a:solidFill>
                  <a:srgbClr val="262626"/>
                </a:solidFill>
                <a:latin typeface="Calibri"/>
                <a:ea typeface="Calibri"/>
                <a:cs typeface="Calibri"/>
                <a:sym typeface="Calibri"/>
              </a:rPr>
              <a:t>Detecta tendencias en grandes conjuntos de datos</a:t>
            </a:r>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p:txBody>
      </p:sp>
      <p:sp>
        <p:nvSpPr>
          <p:cNvPr id="263" name="Google Shape;263;p8"/>
          <p:cNvSpPr txBox="1"/>
          <p:nvPr/>
        </p:nvSpPr>
        <p:spPr>
          <a:xfrm>
            <a:off x="7247477" y="3947800"/>
            <a:ext cx="2236200" cy="1767000"/>
          </a:xfrm>
          <a:prstGeom prst="rect">
            <a:avLst/>
          </a:prstGeom>
          <a:noFill/>
          <a:ln>
            <a:noFill/>
          </a:ln>
        </p:spPr>
        <p:txBody>
          <a:bodyPr anchorCtr="0" anchor="t" bIns="45700" lIns="91425" spcFirstLastPara="1" rIns="91425" wrap="square" tIns="45700">
            <a:spAutoFit/>
          </a:bodyPr>
          <a:lstStyle/>
          <a:p>
            <a:pPr indent="0" lvl="0" marL="0" marR="0" rtl="0" algn="l">
              <a:lnSpc>
                <a:spcPct val="106363"/>
              </a:lnSpc>
              <a:spcBef>
                <a:spcPts val="0"/>
              </a:spcBef>
              <a:spcAft>
                <a:spcPts val="0"/>
              </a:spcAft>
              <a:buNone/>
            </a:pPr>
            <a:r>
              <a:rPr b="1" lang="en-US" sz="2200">
                <a:solidFill>
                  <a:srgbClr val="3D8241"/>
                </a:solidFill>
                <a:latin typeface="Calibri"/>
                <a:ea typeface="Calibri"/>
                <a:cs typeface="Calibri"/>
                <a:sym typeface="Calibri"/>
              </a:rPr>
              <a:t>Realiza predicciones </a:t>
            </a:r>
            <a:endParaRPr sz="2200">
              <a:solidFill>
                <a:srgbClr val="3D8241"/>
              </a:solidFill>
              <a:latin typeface="Calibri"/>
              <a:ea typeface="Calibri"/>
              <a:cs typeface="Calibri"/>
              <a:sym typeface="Calibri"/>
            </a:endParaRPr>
          </a:p>
          <a:p>
            <a:pPr indent="0" lvl="0" marL="0" marR="0" rtl="0" algn="l">
              <a:spcBef>
                <a:spcPts val="0"/>
              </a:spcBef>
              <a:spcAft>
                <a:spcPts val="0"/>
              </a:spcAft>
              <a:buNone/>
            </a:pPr>
            <a:r>
              <a:t/>
            </a:r>
            <a:endParaRPr sz="800">
              <a:solidFill>
                <a:srgbClr val="3D8241"/>
              </a:solidFill>
              <a:latin typeface="Calibri"/>
              <a:ea typeface="Calibri"/>
              <a:cs typeface="Calibri"/>
              <a:sym typeface="Calibri"/>
            </a:endParaRPr>
          </a:p>
          <a:p>
            <a:pPr indent="0" lvl="0" marL="0" marR="0" rtl="0" algn="l">
              <a:spcBef>
                <a:spcPts val="0"/>
              </a:spcBef>
              <a:spcAft>
                <a:spcPts val="0"/>
              </a:spcAft>
              <a:buNone/>
            </a:pPr>
            <a:r>
              <a:rPr lang="en-US" sz="1800">
                <a:solidFill>
                  <a:srgbClr val="262626"/>
                </a:solidFill>
                <a:latin typeface="Calibri"/>
                <a:ea typeface="Calibri"/>
                <a:cs typeface="Calibri"/>
                <a:sym typeface="Calibri"/>
              </a:rPr>
              <a:t>Realiza previsiones en condiciones de incertidumbre</a:t>
            </a:r>
            <a:endParaRPr/>
          </a:p>
        </p:txBody>
      </p:sp>
      <p:sp>
        <p:nvSpPr>
          <p:cNvPr id="264" name="Google Shape;264;p8"/>
          <p:cNvSpPr txBox="1"/>
          <p:nvPr/>
        </p:nvSpPr>
        <p:spPr>
          <a:xfrm>
            <a:off x="7938549" y="5854157"/>
            <a:ext cx="710713" cy="851261"/>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04</a:t>
            </a:r>
            <a:endParaRPr/>
          </a:p>
        </p:txBody>
      </p:sp>
      <p:sp>
        <p:nvSpPr>
          <p:cNvPr id="265" name="Google Shape;265;p8"/>
          <p:cNvSpPr txBox="1"/>
          <p:nvPr/>
        </p:nvSpPr>
        <p:spPr>
          <a:xfrm>
            <a:off x="3533720" y="5844645"/>
            <a:ext cx="710713" cy="851261"/>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02</a:t>
            </a:r>
            <a:endParaRPr/>
          </a:p>
        </p:txBody>
      </p:sp>
      <p:sp>
        <p:nvSpPr>
          <p:cNvPr id="266" name="Google Shape;266;p8"/>
          <p:cNvSpPr txBox="1"/>
          <p:nvPr/>
        </p:nvSpPr>
        <p:spPr>
          <a:xfrm>
            <a:off x="1357600" y="2247600"/>
            <a:ext cx="710713" cy="851261"/>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01</a:t>
            </a:r>
            <a:endParaRPr/>
          </a:p>
        </p:txBody>
      </p:sp>
      <p:sp>
        <p:nvSpPr>
          <p:cNvPr id="267" name="Google Shape;267;p8"/>
          <p:cNvSpPr txBox="1"/>
          <p:nvPr/>
        </p:nvSpPr>
        <p:spPr>
          <a:xfrm>
            <a:off x="5736063" y="2247600"/>
            <a:ext cx="710713" cy="851261"/>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03</a:t>
            </a:r>
            <a:endParaRPr/>
          </a:p>
        </p:txBody>
      </p:sp>
      <p:sp>
        <p:nvSpPr>
          <p:cNvPr id="268" name="Google Shape;268;p8"/>
          <p:cNvSpPr txBox="1"/>
          <p:nvPr/>
        </p:nvSpPr>
        <p:spPr>
          <a:xfrm>
            <a:off x="567180" y="1170739"/>
            <a:ext cx="4352062"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rgbClr val="262626"/>
                </a:solidFill>
                <a:latin typeface="Calibri"/>
                <a:ea typeface="Calibri"/>
                <a:cs typeface="Calibri"/>
                <a:sym typeface="Calibri"/>
              </a:rPr>
              <a:t>IA = Sistemas digitales que realizan tareas que requieren una inteligencia similar a la humana</a:t>
            </a:r>
            <a:endParaRPr/>
          </a:p>
          <a:p>
            <a:pPr indent="0" lvl="0" marL="0" marR="0" rtl="0" algn="l">
              <a:spcBef>
                <a:spcPts val="0"/>
              </a:spcBef>
              <a:spcAft>
                <a:spcPts val="0"/>
              </a:spcAft>
              <a:buNone/>
            </a:pPr>
            <a:r>
              <a:t/>
            </a:r>
            <a:endParaRPr sz="2000">
              <a:solidFill>
                <a:srgbClr val="262626"/>
              </a:solidFill>
              <a:latin typeface="Calibri"/>
              <a:ea typeface="Calibri"/>
              <a:cs typeface="Calibri"/>
              <a:sym typeface="Calibri"/>
            </a:endParaRPr>
          </a:p>
        </p:txBody>
      </p:sp>
      <p:sp>
        <p:nvSpPr>
          <p:cNvPr id="269" name="Google Shape;269;p8"/>
          <p:cNvSpPr/>
          <p:nvPr/>
        </p:nvSpPr>
        <p:spPr>
          <a:xfrm flipH="1" rot="-6274946">
            <a:off x="4752939" y="1532332"/>
            <a:ext cx="926896" cy="526949"/>
          </a:xfrm>
          <a:custGeom>
            <a:rect b="b" l="l" r="r" t="t"/>
            <a:pathLst>
              <a:path extrusionOk="0" h="589562" w="1037030">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270" name="Google Shape;270;p8"/>
          <p:cNvPicPr preferRelativeResize="0"/>
          <p:nvPr/>
        </p:nvPicPr>
        <p:blipFill>
          <a:blip r:embed="rId3">
            <a:alphaModFix/>
          </a:blip>
          <a:stretch>
            <a:fillRect/>
          </a:stretch>
        </p:blipFill>
        <p:spPr>
          <a:xfrm>
            <a:off x="8291800" y="-66150"/>
            <a:ext cx="3914625" cy="352152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grpSp>
        <p:nvGrpSpPr>
          <p:cNvPr id="276" name="Google Shape;276;p9"/>
          <p:cNvGrpSpPr/>
          <p:nvPr/>
        </p:nvGrpSpPr>
        <p:grpSpPr>
          <a:xfrm>
            <a:off x="4696982" y="386543"/>
            <a:ext cx="6863434" cy="6049273"/>
            <a:chOff x="9515475" y="838200"/>
            <a:chExt cx="12553120" cy="12065000"/>
          </a:xfrm>
        </p:grpSpPr>
        <p:sp>
          <p:nvSpPr>
            <p:cNvPr id="277" name="Google Shape;277;p9"/>
            <p:cNvSpPr/>
            <p:nvPr/>
          </p:nvSpPr>
          <p:spPr>
            <a:xfrm flipH="1">
              <a:off x="9515475" y="4578350"/>
              <a:ext cx="4564063" cy="4564063"/>
            </a:xfrm>
            <a:prstGeom prst="ellipse">
              <a:avLst/>
            </a:prstGeom>
            <a:solidFill>
              <a:srgbClr val="62A844">
                <a:alpha val="71372"/>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cxnSp>
          <p:nvCxnSpPr>
            <p:cNvPr id="278" name="Google Shape;278;p9"/>
            <p:cNvCxnSpPr/>
            <p:nvPr/>
          </p:nvCxnSpPr>
          <p:spPr>
            <a:xfrm>
              <a:off x="13245571" y="6324599"/>
              <a:ext cx="8823024" cy="0"/>
            </a:xfrm>
            <a:prstGeom prst="straightConnector1">
              <a:avLst/>
            </a:prstGeom>
            <a:noFill/>
            <a:ln cap="flat" cmpd="sng" w="25400">
              <a:solidFill>
                <a:srgbClr val="62A844"/>
              </a:solidFill>
              <a:prstDash val="dot"/>
              <a:miter lim="8000"/>
              <a:headEnd len="sm" w="sm" type="none"/>
              <a:tailEnd len="sm" w="sm" type="none"/>
            </a:ln>
          </p:spPr>
        </p:cxnSp>
        <p:sp>
          <p:nvSpPr>
            <p:cNvPr id="279" name="Google Shape;279;p9"/>
            <p:cNvSpPr/>
            <p:nvPr/>
          </p:nvSpPr>
          <p:spPr>
            <a:xfrm>
              <a:off x="9536113" y="8340725"/>
              <a:ext cx="4564062" cy="4562475"/>
            </a:xfrm>
            <a:prstGeom prst="ellipse">
              <a:avLst/>
            </a:prstGeom>
            <a:solidFill>
              <a:srgbClr val="EABB22">
                <a:alpha val="42745"/>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280" name="Google Shape;280;p9"/>
            <p:cNvSpPr/>
            <p:nvPr/>
          </p:nvSpPr>
          <p:spPr>
            <a:xfrm>
              <a:off x="9536113" y="838200"/>
              <a:ext cx="4564062" cy="4564063"/>
            </a:xfrm>
            <a:prstGeom prst="ellipse">
              <a:avLst/>
            </a:prstGeom>
            <a:solidFill>
              <a:srgbClr val="0289AE">
                <a:alpha val="58039"/>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cxnSp>
          <p:nvCxnSpPr>
            <p:cNvPr id="281" name="Google Shape;281;p9"/>
            <p:cNvCxnSpPr/>
            <p:nvPr/>
          </p:nvCxnSpPr>
          <p:spPr>
            <a:xfrm>
              <a:off x="12768265" y="9996488"/>
              <a:ext cx="8823025" cy="0"/>
            </a:xfrm>
            <a:prstGeom prst="straightConnector1">
              <a:avLst/>
            </a:prstGeom>
            <a:noFill/>
            <a:ln cap="flat" cmpd="sng" w="25400">
              <a:solidFill>
                <a:srgbClr val="EABB22"/>
              </a:solidFill>
              <a:prstDash val="dot"/>
              <a:miter lim="8000"/>
              <a:headEnd len="sm" w="sm" type="none"/>
              <a:tailEnd len="sm" w="sm" type="none"/>
            </a:ln>
          </p:spPr>
        </p:cxnSp>
        <p:cxnSp>
          <p:nvCxnSpPr>
            <p:cNvPr id="282" name="Google Shape;282;p9"/>
            <p:cNvCxnSpPr/>
            <p:nvPr/>
          </p:nvCxnSpPr>
          <p:spPr>
            <a:xfrm>
              <a:off x="13079187" y="2376489"/>
              <a:ext cx="8823024" cy="0"/>
            </a:xfrm>
            <a:prstGeom prst="straightConnector1">
              <a:avLst/>
            </a:prstGeom>
            <a:noFill/>
            <a:ln cap="flat" cmpd="sng" w="25400">
              <a:solidFill>
                <a:srgbClr val="0289AE"/>
              </a:solidFill>
              <a:prstDash val="dot"/>
              <a:miter lim="8000"/>
              <a:headEnd len="sm" w="sm" type="none"/>
              <a:tailEnd len="sm" w="sm" type="none"/>
            </a:ln>
          </p:spPr>
        </p:cxnSp>
        <p:sp>
          <p:nvSpPr>
            <p:cNvPr id="283" name="Google Shape;283;p9"/>
            <p:cNvSpPr/>
            <p:nvPr/>
          </p:nvSpPr>
          <p:spPr>
            <a:xfrm>
              <a:off x="9536113" y="838200"/>
              <a:ext cx="2271712"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284" name="Google Shape;284;p9"/>
            <p:cNvSpPr/>
            <p:nvPr/>
          </p:nvSpPr>
          <p:spPr>
            <a:xfrm flipH="1">
              <a:off x="11807825" y="4578350"/>
              <a:ext cx="2271713"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285" name="Google Shape;285;p9"/>
            <p:cNvSpPr/>
            <p:nvPr/>
          </p:nvSpPr>
          <p:spPr>
            <a:xfrm>
              <a:off x="10337800" y="1639888"/>
              <a:ext cx="2959100" cy="2959100"/>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286" name="Google Shape;286;p9"/>
            <p:cNvSpPr/>
            <p:nvPr/>
          </p:nvSpPr>
          <p:spPr>
            <a:xfrm>
              <a:off x="9536113" y="8340725"/>
              <a:ext cx="2271712"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287" name="Google Shape;287;p9"/>
            <p:cNvSpPr/>
            <p:nvPr/>
          </p:nvSpPr>
          <p:spPr>
            <a:xfrm>
              <a:off x="10337800" y="9142413"/>
              <a:ext cx="2959100" cy="2959100"/>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288" name="Google Shape;288;p9"/>
            <p:cNvSpPr/>
            <p:nvPr/>
          </p:nvSpPr>
          <p:spPr>
            <a:xfrm flipH="1">
              <a:off x="10337800" y="5381625"/>
              <a:ext cx="2959100" cy="2959100"/>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289" name="Google Shape;289;p9"/>
            <p:cNvSpPr txBox="1"/>
            <p:nvPr/>
          </p:nvSpPr>
          <p:spPr>
            <a:xfrm>
              <a:off x="10337801" y="2336901"/>
              <a:ext cx="2940050" cy="270119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7200">
                  <a:solidFill>
                    <a:srgbClr val="0289AE"/>
                  </a:solidFill>
                  <a:latin typeface="Calibri"/>
                  <a:ea typeface="Calibri"/>
                  <a:cs typeface="Calibri"/>
                  <a:sym typeface="Calibri"/>
                </a:rPr>
                <a:t>01</a:t>
              </a:r>
              <a:endParaRPr/>
            </a:p>
          </p:txBody>
        </p:sp>
        <p:sp>
          <p:nvSpPr>
            <p:cNvPr id="290" name="Google Shape;290;p9"/>
            <p:cNvSpPr txBox="1"/>
            <p:nvPr/>
          </p:nvSpPr>
          <p:spPr>
            <a:xfrm>
              <a:off x="10418763" y="6108802"/>
              <a:ext cx="2959100" cy="2484202"/>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7200">
                  <a:solidFill>
                    <a:srgbClr val="62A844"/>
                  </a:solidFill>
                  <a:latin typeface="Calibri"/>
                  <a:ea typeface="Calibri"/>
                  <a:cs typeface="Calibri"/>
                  <a:sym typeface="Calibri"/>
                </a:rPr>
                <a:t>02</a:t>
              </a:r>
              <a:endParaRPr/>
            </a:p>
          </p:txBody>
        </p:sp>
        <p:sp>
          <p:nvSpPr>
            <p:cNvPr id="291" name="Google Shape;291;p9"/>
            <p:cNvSpPr txBox="1"/>
            <p:nvPr/>
          </p:nvSpPr>
          <p:spPr>
            <a:xfrm>
              <a:off x="10337801" y="9880701"/>
              <a:ext cx="2841623" cy="258288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7200">
                  <a:solidFill>
                    <a:srgbClr val="EABB22"/>
                  </a:solidFill>
                  <a:latin typeface="Calibri"/>
                  <a:ea typeface="Calibri"/>
                  <a:cs typeface="Calibri"/>
                  <a:sym typeface="Calibri"/>
                </a:rPr>
                <a:t>03</a:t>
              </a:r>
              <a:endParaRPr/>
            </a:p>
          </p:txBody>
        </p:sp>
      </p:grpSp>
      <p:sp>
        <p:nvSpPr>
          <p:cNvPr id="292" name="Google Shape;292;p9"/>
          <p:cNvSpPr txBox="1"/>
          <p:nvPr/>
        </p:nvSpPr>
        <p:spPr>
          <a:xfrm>
            <a:off x="429116" y="443161"/>
            <a:ext cx="38400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Por qué la IA es importante en el sector hotelero</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293" name="Google Shape;293;p9"/>
          <p:cNvCxnSpPr/>
          <p:nvPr/>
        </p:nvCxnSpPr>
        <p:spPr>
          <a:xfrm>
            <a:off x="-27709" y="2176542"/>
            <a:ext cx="3840292" cy="0"/>
          </a:xfrm>
          <a:prstGeom prst="straightConnector1">
            <a:avLst/>
          </a:prstGeom>
          <a:noFill/>
          <a:ln cap="flat" cmpd="sng" w="34925">
            <a:solidFill>
              <a:srgbClr val="62A844"/>
            </a:solidFill>
            <a:prstDash val="dot"/>
            <a:miter lim="8000"/>
            <a:headEnd len="sm" w="sm" type="none"/>
            <a:tailEnd len="sm" w="sm" type="none"/>
          </a:ln>
        </p:spPr>
      </p:cxnSp>
      <p:sp>
        <p:nvSpPr>
          <p:cNvPr id="294" name="Google Shape;294;p9"/>
          <p:cNvSpPr txBox="1"/>
          <p:nvPr/>
        </p:nvSpPr>
        <p:spPr>
          <a:xfrm>
            <a:off x="7463094" y="5281770"/>
            <a:ext cx="4215900" cy="1563900"/>
          </a:xfrm>
          <a:prstGeom prst="rect">
            <a:avLst/>
          </a:prstGeom>
          <a:noFill/>
          <a:ln>
            <a:noFill/>
          </a:ln>
        </p:spPr>
        <p:txBody>
          <a:bodyPr anchorCtr="0" anchor="t" bIns="45700" lIns="91425" spcFirstLastPara="1" rIns="91425" wrap="square" tIns="45700">
            <a:spAutoFit/>
          </a:bodyPr>
          <a:lstStyle/>
          <a:p>
            <a:pPr indent="0" lvl="0" marL="0" marR="0" rtl="0" algn="l">
              <a:lnSpc>
                <a:spcPct val="107777"/>
              </a:lnSpc>
              <a:spcBef>
                <a:spcPts val="0"/>
              </a:spcBef>
              <a:spcAft>
                <a:spcPts val="0"/>
              </a:spcAft>
              <a:buClr>
                <a:srgbClr val="EABB22"/>
              </a:buClr>
              <a:buSzPts val="1800"/>
              <a:buFont typeface="Calibri"/>
              <a:buNone/>
            </a:pPr>
            <a:r>
              <a:rPr lang="en-US" sz="1800">
                <a:solidFill>
                  <a:srgbClr val="000000"/>
                </a:solidFill>
                <a:latin typeface="Calibri"/>
                <a:ea typeface="Calibri"/>
                <a:cs typeface="Calibri"/>
                <a:sym typeface="Calibri"/>
              </a:rPr>
              <a:t>Libera al personal para que pueda ofrecer un servicio complejo y empático → </a:t>
            </a:r>
            <a:r>
              <a:rPr b="1" lang="en-US" sz="1800">
                <a:solidFill>
                  <a:srgbClr val="000000"/>
                </a:solidFill>
                <a:latin typeface="Calibri"/>
                <a:ea typeface="Calibri"/>
                <a:cs typeface="Calibri"/>
                <a:sym typeface="Calibri"/>
              </a:rPr>
              <a:t>Comunicación con los huéspedes un 54 % más rápida </a:t>
            </a:r>
            <a:r>
              <a:rPr i="1" lang="en-US" sz="1800">
                <a:solidFill>
                  <a:srgbClr val="000000"/>
                </a:solidFill>
                <a:latin typeface="Calibri"/>
                <a:ea typeface="Calibri"/>
                <a:cs typeface="Calibri"/>
                <a:sym typeface="Calibri"/>
              </a:rPr>
              <a:t>(Informe del sector de HospitalityNet, 2024)</a:t>
            </a:r>
            <a:endParaRPr sz="1800">
              <a:solidFill>
                <a:srgbClr val="000000"/>
              </a:solidFill>
              <a:latin typeface="Calibri"/>
              <a:ea typeface="Calibri"/>
              <a:cs typeface="Calibri"/>
              <a:sym typeface="Calibri"/>
            </a:endParaRPr>
          </a:p>
        </p:txBody>
      </p:sp>
      <p:sp>
        <p:nvSpPr>
          <p:cNvPr id="295" name="Google Shape;295;p9"/>
          <p:cNvSpPr txBox="1"/>
          <p:nvPr/>
        </p:nvSpPr>
        <p:spPr>
          <a:xfrm>
            <a:off x="7463101" y="1198650"/>
            <a:ext cx="4328400" cy="1265100"/>
          </a:xfrm>
          <a:prstGeom prst="rect">
            <a:avLst/>
          </a:prstGeom>
          <a:noFill/>
          <a:ln>
            <a:noFill/>
          </a:ln>
        </p:spPr>
        <p:txBody>
          <a:bodyPr anchorCtr="0" anchor="t" bIns="45700" lIns="91425" spcFirstLastPara="1" rIns="91425" wrap="square" tIns="45700">
            <a:spAutoFit/>
          </a:bodyPr>
          <a:lstStyle/>
          <a:p>
            <a:pPr indent="0" lvl="0" marL="0" marR="0" rtl="0" algn="l">
              <a:lnSpc>
                <a:spcPct val="107777"/>
              </a:lnSpc>
              <a:spcBef>
                <a:spcPts val="0"/>
              </a:spcBef>
              <a:spcAft>
                <a:spcPts val="0"/>
              </a:spcAft>
              <a:buClr>
                <a:srgbClr val="0289AE"/>
              </a:buClr>
              <a:buSzPts val="1800"/>
              <a:buFont typeface="Calibri"/>
              <a:buNone/>
            </a:pPr>
            <a:r>
              <a:rPr lang="en-US" sz="1800">
                <a:solidFill>
                  <a:srgbClr val="000000"/>
                </a:solidFill>
                <a:latin typeface="Calibri"/>
                <a:ea typeface="Calibri"/>
                <a:cs typeface="Calibri"/>
                <a:sym typeface="Calibri"/>
              </a:rPr>
              <a:t>Automatiza el registro de entrada, la programación y la comunicación → </a:t>
            </a:r>
            <a:r>
              <a:rPr b="1" lang="en-US" sz="1800">
                <a:solidFill>
                  <a:srgbClr val="000000"/>
                </a:solidFill>
                <a:latin typeface="Calibri"/>
                <a:ea typeface="Calibri"/>
                <a:cs typeface="Calibri"/>
                <a:sym typeface="Calibri"/>
              </a:rPr>
              <a:t>Ahorro de tiempo del 76 %</a:t>
            </a:r>
            <a:r>
              <a:rPr lang="en-US"/>
              <a:t> </a:t>
            </a:r>
            <a:r>
              <a:rPr lang="en-US" sz="1800">
                <a:solidFill>
                  <a:srgbClr val="000000"/>
                </a:solidFill>
                <a:latin typeface="Calibri"/>
                <a:ea typeface="Calibri"/>
                <a:cs typeface="Calibri"/>
                <a:sym typeface="Calibri"/>
              </a:rPr>
              <a:t>en tareas rutinarias </a:t>
            </a:r>
            <a:endParaRPr/>
          </a:p>
          <a:p>
            <a:pPr indent="0" lvl="0" marL="0" marR="0" rtl="0" algn="l">
              <a:lnSpc>
                <a:spcPct val="107777"/>
              </a:lnSpc>
              <a:spcBef>
                <a:spcPts val="0"/>
              </a:spcBef>
              <a:spcAft>
                <a:spcPts val="0"/>
              </a:spcAft>
              <a:buClr>
                <a:srgbClr val="0289AE"/>
              </a:buClr>
              <a:buSzPts val="1800"/>
              <a:buFont typeface="Calibri"/>
              <a:buNone/>
            </a:pPr>
            <a:r>
              <a:rPr i="1" lang="en-US" sz="1800">
                <a:solidFill>
                  <a:srgbClr val="000000"/>
                </a:solidFill>
                <a:latin typeface="Calibri"/>
                <a:ea typeface="Calibri"/>
                <a:cs typeface="Calibri"/>
                <a:sym typeface="Calibri"/>
              </a:rPr>
              <a:t>(Investigación del Proyecto EcoSmart, 2024)</a:t>
            </a:r>
            <a:endParaRPr sz="1800">
              <a:solidFill>
                <a:srgbClr val="000000"/>
              </a:solidFill>
              <a:latin typeface="Calibri"/>
              <a:ea typeface="Calibri"/>
              <a:cs typeface="Calibri"/>
              <a:sym typeface="Calibri"/>
            </a:endParaRPr>
          </a:p>
        </p:txBody>
      </p:sp>
      <p:sp>
        <p:nvSpPr>
          <p:cNvPr id="296" name="Google Shape;296;p9"/>
          <p:cNvSpPr txBox="1"/>
          <p:nvPr/>
        </p:nvSpPr>
        <p:spPr>
          <a:xfrm>
            <a:off x="7463100" y="3260000"/>
            <a:ext cx="4328400" cy="1265100"/>
          </a:xfrm>
          <a:prstGeom prst="rect">
            <a:avLst/>
          </a:prstGeom>
          <a:noFill/>
          <a:ln>
            <a:noFill/>
          </a:ln>
        </p:spPr>
        <p:txBody>
          <a:bodyPr anchorCtr="0" anchor="t" bIns="45700" lIns="91425" spcFirstLastPara="1" rIns="91425" wrap="square" tIns="45700">
            <a:spAutoFit/>
          </a:bodyPr>
          <a:lstStyle/>
          <a:p>
            <a:pPr indent="0" lvl="0" marL="0" marR="0" rtl="0" algn="l">
              <a:lnSpc>
                <a:spcPct val="107777"/>
              </a:lnSpc>
              <a:spcBef>
                <a:spcPts val="0"/>
              </a:spcBef>
              <a:spcAft>
                <a:spcPts val="0"/>
              </a:spcAft>
              <a:buClr>
                <a:srgbClr val="62A844"/>
              </a:buClr>
              <a:buSzPts val="1800"/>
              <a:buFont typeface="Calibri"/>
              <a:buNone/>
            </a:pPr>
            <a:r>
              <a:rPr lang="en-US" sz="1800">
                <a:solidFill>
                  <a:srgbClr val="000000"/>
                </a:solidFill>
                <a:latin typeface="Calibri"/>
                <a:ea typeface="Calibri"/>
                <a:cs typeface="Calibri"/>
                <a:sym typeface="Calibri"/>
              </a:rPr>
              <a:t>Monitorización energética y mantenimiento predictivo → </a:t>
            </a:r>
            <a:r>
              <a:rPr b="1" lang="en-US" sz="1800">
                <a:solidFill>
                  <a:srgbClr val="000000"/>
                </a:solidFill>
                <a:latin typeface="Calibri"/>
                <a:ea typeface="Calibri"/>
                <a:cs typeface="Calibri"/>
                <a:sym typeface="Calibri"/>
              </a:rPr>
              <a:t>~20 % menos de consumo energético </a:t>
            </a:r>
            <a:r>
              <a:rPr lang="en-US" sz="1800">
                <a:solidFill>
                  <a:srgbClr val="000000"/>
                </a:solidFill>
                <a:latin typeface="Calibri"/>
                <a:ea typeface="Calibri"/>
                <a:cs typeface="Calibri"/>
                <a:sym typeface="Calibri"/>
              </a:rPr>
              <a:t>en entornos hoteleros  </a:t>
            </a:r>
            <a:endParaRPr sz="1800">
              <a:solidFill>
                <a:srgbClr val="000000"/>
              </a:solidFill>
              <a:latin typeface="Calibri"/>
              <a:ea typeface="Calibri"/>
              <a:cs typeface="Calibri"/>
              <a:sym typeface="Calibri"/>
            </a:endParaRPr>
          </a:p>
          <a:p>
            <a:pPr indent="0" lvl="0" marL="0" marR="0" rtl="0" algn="l">
              <a:lnSpc>
                <a:spcPct val="107777"/>
              </a:lnSpc>
              <a:spcBef>
                <a:spcPts val="0"/>
              </a:spcBef>
              <a:spcAft>
                <a:spcPts val="0"/>
              </a:spcAft>
              <a:buClr>
                <a:srgbClr val="62A844"/>
              </a:buClr>
              <a:buSzPts val="1800"/>
              <a:buFont typeface="Calibri"/>
              <a:buNone/>
            </a:pPr>
            <a:r>
              <a:rPr i="1" lang="en-US" sz="1800">
                <a:solidFill>
                  <a:srgbClr val="000000"/>
                </a:solidFill>
                <a:latin typeface="Calibri"/>
                <a:ea typeface="Calibri"/>
                <a:cs typeface="Calibri"/>
                <a:sym typeface="Calibri"/>
              </a:rPr>
              <a:t>(CBRE Hospitality Analytics, 2024)</a:t>
            </a:r>
            <a:endParaRPr sz="1800">
              <a:solidFill>
                <a:srgbClr val="000000"/>
              </a:solidFill>
              <a:latin typeface="Calibri"/>
              <a:ea typeface="Calibri"/>
              <a:cs typeface="Calibri"/>
              <a:sym typeface="Calibri"/>
            </a:endParaRPr>
          </a:p>
        </p:txBody>
      </p:sp>
      <p:sp>
        <p:nvSpPr>
          <p:cNvPr id="297" name="Google Shape;297;p9"/>
          <p:cNvSpPr txBox="1"/>
          <p:nvPr/>
        </p:nvSpPr>
        <p:spPr>
          <a:xfrm>
            <a:off x="7463094" y="2672694"/>
            <a:ext cx="5352028" cy="507318"/>
          </a:xfrm>
          <a:prstGeom prst="rect">
            <a:avLst/>
          </a:prstGeom>
          <a:noFill/>
          <a:ln>
            <a:noFill/>
          </a:ln>
        </p:spPr>
        <p:txBody>
          <a:bodyPr anchorCtr="0" anchor="t" bIns="45700" lIns="91425" spcFirstLastPara="1" rIns="91425" wrap="square" tIns="45700">
            <a:spAutoFit/>
          </a:bodyPr>
          <a:lstStyle/>
          <a:p>
            <a:pPr indent="0" lvl="0" marL="0" marR="0" rtl="0" algn="l">
              <a:lnSpc>
                <a:spcPct val="130000"/>
              </a:lnSpc>
              <a:spcBef>
                <a:spcPts val="0"/>
              </a:spcBef>
              <a:spcAft>
                <a:spcPts val="0"/>
              </a:spcAft>
              <a:buNone/>
            </a:pPr>
            <a:r>
              <a:rPr b="1" lang="en-US" sz="2600">
                <a:solidFill>
                  <a:srgbClr val="62A844"/>
                </a:solidFill>
                <a:latin typeface="Calibri"/>
                <a:ea typeface="Calibri"/>
                <a:cs typeface="Calibri"/>
                <a:sym typeface="Calibri"/>
              </a:rPr>
              <a:t>Sostenibilidad y costes</a:t>
            </a:r>
            <a:endParaRPr/>
          </a:p>
        </p:txBody>
      </p:sp>
      <p:sp>
        <p:nvSpPr>
          <p:cNvPr id="298" name="Google Shape;298;p9"/>
          <p:cNvSpPr txBox="1"/>
          <p:nvPr/>
        </p:nvSpPr>
        <p:spPr>
          <a:xfrm>
            <a:off x="7463093" y="609471"/>
            <a:ext cx="4888507" cy="507318"/>
          </a:xfrm>
          <a:prstGeom prst="rect">
            <a:avLst/>
          </a:prstGeom>
          <a:noFill/>
          <a:ln>
            <a:noFill/>
          </a:ln>
        </p:spPr>
        <p:txBody>
          <a:bodyPr anchorCtr="0" anchor="t" bIns="45700" lIns="91425" spcFirstLastPara="1" rIns="91425" wrap="square" tIns="45700">
            <a:spAutoFit/>
          </a:bodyPr>
          <a:lstStyle/>
          <a:p>
            <a:pPr indent="0" lvl="0" marL="0" marR="0" rtl="0" algn="l">
              <a:lnSpc>
                <a:spcPct val="130000"/>
              </a:lnSpc>
              <a:spcBef>
                <a:spcPts val="0"/>
              </a:spcBef>
              <a:spcAft>
                <a:spcPts val="0"/>
              </a:spcAft>
              <a:buNone/>
            </a:pPr>
            <a:r>
              <a:rPr b="1" lang="en-US" sz="2600">
                <a:solidFill>
                  <a:srgbClr val="0289AE"/>
                </a:solidFill>
                <a:latin typeface="Calibri"/>
                <a:ea typeface="Calibri"/>
                <a:cs typeface="Calibri"/>
                <a:sym typeface="Calibri"/>
              </a:rPr>
              <a:t>Eficiencia diaria</a:t>
            </a:r>
            <a:endParaRPr/>
          </a:p>
        </p:txBody>
      </p:sp>
      <p:sp>
        <p:nvSpPr>
          <p:cNvPr id="299" name="Google Shape;299;p9"/>
          <p:cNvSpPr txBox="1"/>
          <p:nvPr/>
        </p:nvSpPr>
        <p:spPr>
          <a:xfrm>
            <a:off x="7463098" y="4435990"/>
            <a:ext cx="4215900" cy="942000"/>
          </a:xfrm>
          <a:prstGeom prst="rect">
            <a:avLst/>
          </a:prstGeom>
          <a:noFill/>
          <a:ln>
            <a:noFill/>
          </a:ln>
        </p:spPr>
        <p:txBody>
          <a:bodyPr anchorCtr="0" anchor="t" bIns="45700" lIns="91425" spcFirstLastPara="1" rIns="91425" wrap="square" tIns="45700">
            <a:spAutoFit/>
          </a:bodyPr>
          <a:lstStyle/>
          <a:p>
            <a:pPr indent="0" lvl="0" marL="0" marR="0" rtl="0" algn="l">
              <a:lnSpc>
                <a:spcPct val="130000"/>
              </a:lnSpc>
              <a:spcBef>
                <a:spcPts val="0"/>
              </a:spcBef>
              <a:spcAft>
                <a:spcPts val="0"/>
              </a:spcAft>
              <a:buNone/>
            </a:pPr>
            <a:r>
              <a:rPr b="1" lang="en-US" sz="2400">
                <a:solidFill>
                  <a:srgbClr val="EABB22"/>
                </a:solidFill>
                <a:latin typeface="Calibri"/>
                <a:ea typeface="Calibri"/>
                <a:cs typeface="Calibri"/>
                <a:sym typeface="Calibri"/>
              </a:rPr>
              <a:t>Experiencia de los huéspedes y del equipo </a:t>
            </a:r>
            <a:endParaRPr sz="1200"/>
          </a:p>
        </p:txBody>
      </p:sp>
      <p:sp>
        <p:nvSpPr>
          <p:cNvPr id="300" name="Google Shape;300;p9"/>
          <p:cNvSpPr txBox="1"/>
          <p:nvPr/>
        </p:nvSpPr>
        <p:spPr>
          <a:xfrm>
            <a:off x="417922" y="2341256"/>
            <a:ext cx="3158655" cy="110799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200">
                <a:solidFill>
                  <a:srgbClr val="262626"/>
                </a:solidFill>
                <a:latin typeface="Calibri"/>
                <a:ea typeface="Calibri"/>
                <a:cs typeface="Calibri"/>
                <a:sym typeface="Calibri"/>
              </a:rPr>
              <a:t>Tres formas en que la IA transforma las operaciones hoteleras</a:t>
            </a:r>
            <a:r>
              <a:rPr lang="en-US" sz="2200">
                <a:solidFill>
                  <a:srgbClr val="262626"/>
                </a:solidFill>
                <a:latin typeface="Calibri"/>
                <a:ea typeface="Calibri"/>
                <a:cs typeface="Calibri"/>
                <a:sym typeface="Calibri"/>
              </a:rPr>
              <a:t>:</a:t>
            </a:r>
            <a:endParaRPr/>
          </a:p>
          <a:p>
            <a:pPr indent="0" lvl="0" marL="0" marR="0" rtl="0" algn="l">
              <a:spcBef>
                <a:spcPts val="0"/>
              </a:spcBef>
              <a:spcAft>
                <a:spcPts val="0"/>
              </a:spcAft>
              <a:buNone/>
            </a:pPr>
            <a:r>
              <a:t/>
            </a:r>
            <a:endParaRPr sz="2200">
              <a:solidFill>
                <a:srgbClr val="262626"/>
              </a:solidFill>
              <a:latin typeface="Calibri"/>
              <a:ea typeface="Calibri"/>
              <a:cs typeface="Calibri"/>
              <a:sym typeface="Calibri"/>
            </a:endParaRPr>
          </a:p>
        </p:txBody>
      </p:sp>
      <p:sp>
        <p:nvSpPr>
          <p:cNvPr id="301" name="Google Shape;301;p9"/>
          <p:cNvSpPr/>
          <p:nvPr/>
        </p:nvSpPr>
        <p:spPr>
          <a:xfrm flipH="1">
            <a:off x="429116" y="3572004"/>
            <a:ext cx="3158655" cy="900631"/>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b="1" i="1" lang="en-US" sz="2000">
                <a:solidFill>
                  <a:srgbClr val="0289AE"/>
                </a:solidFill>
                <a:latin typeface="Calibri"/>
                <a:ea typeface="Calibri"/>
                <a:cs typeface="Calibri"/>
                <a:sym typeface="Calibri"/>
              </a:rPr>
              <a:t>La IA refuerza tanto tu compromiso medioambiental como tus resultados financieros.</a:t>
            </a:r>
            <a:endParaRPr b="1" sz="2000">
              <a:solidFill>
                <a:srgbClr val="0289AE"/>
              </a:solidFill>
              <a:latin typeface="Calibri"/>
              <a:ea typeface="Calibri"/>
              <a:cs typeface="Calibri"/>
              <a:sym typeface="Calibri"/>
            </a:endParaRPr>
          </a:p>
        </p:txBody>
      </p:sp>
      <p:sp>
        <p:nvSpPr>
          <p:cNvPr id="302" name="Google Shape;302;p9"/>
          <p:cNvSpPr/>
          <p:nvPr/>
        </p:nvSpPr>
        <p:spPr>
          <a:xfrm rot="1428797">
            <a:off x="3620411" y="2568354"/>
            <a:ext cx="926896" cy="526949"/>
          </a:xfrm>
          <a:custGeom>
            <a:rect b="b" l="l" r="r" t="t"/>
            <a:pathLst>
              <a:path extrusionOk="0" h="589562" w="1037030">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303" name="Google Shape;303;p9"/>
          <p:cNvPicPr preferRelativeResize="0"/>
          <p:nvPr/>
        </p:nvPicPr>
        <p:blipFill>
          <a:blip r:embed="rId3">
            <a:alphaModFix/>
          </a:blip>
          <a:stretch>
            <a:fillRect/>
          </a:stretch>
        </p:blipFill>
        <p:spPr>
          <a:xfrm>
            <a:off x="-69425" y="4231950"/>
            <a:ext cx="3923725" cy="281145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cxnSp>
        <p:nvCxnSpPr>
          <p:cNvPr id="309" name="Google Shape;309;p10"/>
          <p:cNvCxnSpPr/>
          <p:nvPr/>
        </p:nvCxnSpPr>
        <p:spPr>
          <a:xfrm>
            <a:off x="0" y="979211"/>
            <a:ext cx="6921661" cy="0"/>
          </a:xfrm>
          <a:prstGeom prst="straightConnector1">
            <a:avLst/>
          </a:prstGeom>
          <a:noFill/>
          <a:ln cap="flat" cmpd="sng" w="34925">
            <a:solidFill>
              <a:srgbClr val="62A844"/>
            </a:solidFill>
            <a:prstDash val="dot"/>
            <a:miter lim="8000"/>
            <a:headEnd len="sm" w="sm" type="none"/>
            <a:tailEnd len="sm" w="sm" type="none"/>
          </a:ln>
        </p:spPr>
      </p:cxnSp>
      <p:sp>
        <p:nvSpPr>
          <p:cNvPr id="310" name="Google Shape;310;p10"/>
          <p:cNvSpPr txBox="1"/>
          <p:nvPr/>
        </p:nvSpPr>
        <p:spPr>
          <a:xfrm>
            <a:off x="429114" y="352212"/>
            <a:ext cx="7256475"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La inteligencia artificial en la práctica</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sp>
        <p:nvSpPr>
          <p:cNvPr id="311" name="Google Shape;311;p10"/>
          <p:cNvSpPr/>
          <p:nvPr/>
        </p:nvSpPr>
        <p:spPr>
          <a:xfrm flipH="1">
            <a:off x="9262096" y="2428814"/>
            <a:ext cx="2803337" cy="230832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US" sz="1800">
                <a:solidFill>
                  <a:srgbClr val="262626"/>
                </a:solidFill>
                <a:latin typeface="Calibri"/>
                <a:ea typeface="Calibri"/>
                <a:cs typeface="Calibri"/>
                <a:sym typeface="Calibri"/>
              </a:rPr>
              <a:t>Muchos hoteles comienzan con usos limitados (comunicación digital, precios dinámicos) y luego avanzan hacia aplicaciones más avanzadas. </a:t>
            </a:r>
            <a:r>
              <a:rPr lang="en-US" sz="1800">
                <a:solidFill>
                  <a:srgbClr val="262626"/>
                </a:solidFill>
                <a:latin typeface="Calibri"/>
                <a:ea typeface="Calibri"/>
                <a:cs typeface="Calibri"/>
                <a:sym typeface="Calibri"/>
              </a:rPr>
              <a:t>(HES SO Hospitality Research, 2025)</a:t>
            </a:r>
            <a:endParaRPr/>
          </a:p>
          <a:p>
            <a:pPr indent="0" lvl="0" marL="0" marR="0" rtl="0" algn="l">
              <a:spcBef>
                <a:spcPts val="0"/>
              </a:spcBef>
              <a:spcAft>
                <a:spcPts val="0"/>
              </a:spcAft>
              <a:buNone/>
            </a:pPr>
            <a:r>
              <a:t/>
            </a:r>
            <a:endParaRPr b="1" sz="1800">
              <a:solidFill>
                <a:srgbClr val="262626"/>
              </a:solidFill>
              <a:latin typeface="Calibri"/>
              <a:ea typeface="Calibri"/>
              <a:cs typeface="Calibri"/>
              <a:sym typeface="Calibri"/>
            </a:endParaRPr>
          </a:p>
        </p:txBody>
      </p:sp>
      <p:sp>
        <p:nvSpPr>
          <p:cNvPr id="312" name="Google Shape;312;p10"/>
          <p:cNvSpPr/>
          <p:nvPr/>
        </p:nvSpPr>
        <p:spPr>
          <a:xfrm>
            <a:off x="385835" y="2395136"/>
            <a:ext cx="2633660" cy="2623718"/>
          </a:xfrm>
          <a:custGeom>
            <a:rect b="b" l="l" r="r" t="t"/>
            <a:pathLst>
              <a:path extrusionOk="0" h="22162" w="17244">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0" y="1133"/>
                </a:lnTo>
                <a:cubicBezTo>
                  <a:pt x="15576" y="1133"/>
                  <a:pt x="16111" y="1668"/>
                  <a:pt x="16111" y="2324"/>
                </a:cubicBezTo>
                <a:lnTo>
                  <a:pt x="16111" y="7628"/>
                </a:lnTo>
                <a:lnTo>
                  <a:pt x="17244" y="7628"/>
                </a:lnTo>
                <a:lnTo>
                  <a:pt x="17244" y="2324"/>
                </a:lnTo>
                <a:cubicBezTo>
                  <a:pt x="17244" y="1042"/>
                  <a:pt x="16201" y="1"/>
                  <a:pt x="14920" y="1"/>
                </a:cubicBezTo>
                <a:close/>
              </a:path>
            </a:pathLst>
          </a:custGeom>
          <a:solidFill>
            <a:srgbClr val="0289AE"/>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313" name="Google Shape;313;p10"/>
          <p:cNvSpPr/>
          <p:nvPr/>
        </p:nvSpPr>
        <p:spPr>
          <a:xfrm>
            <a:off x="2215483" y="5018853"/>
            <a:ext cx="299846" cy="392537"/>
          </a:xfrm>
          <a:custGeom>
            <a:rect b="b" l="l" r="r" t="t"/>
            <a:pathLst>
              <a:path extrusionOk="0" h="3006" w="2329">
                <a:moveTo>
                  <a:pt x="1" y="0"/>
                </a:moveTo>
                <a:lnTo>
                  <a:pt x="1" y="3006"/>
                </a:lnTo>
                <a:lnTo>
                  <a:pt x="2329" y="1503"/>
                </a:lnTo>
                <a:lnTo>
                  <a:pt x="1"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314" name="Google Shape;314;p10"/>
          <p:cNvSpPr/>
          <p:nvPr/>
        </p:nvSpPr>
        <p:spPr>
          <a:xfrm>
            <a:off x="1337157" y="2098188"/>
            <a:ext cx="731013" cy="741459"/>
          </a:xfrm>
          <a:custGeom>
            <a:rect b="b" l="l" r="r" t="t"/>
            <a:pathLst>
              <a:path extrusionOk="0" h="5678" w="5678">
                <a:moveTo>
                  <a:pt x="2839" y="1"/>
                </a:moveTo>
                <a:cubicBezTo>
                  <a:pt x="1272" y="1"/>
                  <a:pt x="0" y="1272"/>
                  <a:pt x="0" y="2839"/>
                </a:cubicBezTo>
                <a:cubicBezTo>
                  <a:pt x="0" y="4407"/>
                  <a:pt x="1272" y="5678"/>
                  <a:pt x="2839" y="5678"/>
                </a:cubicBezTo>
                <a:cubicBezTo>
                  <a:pt x="4407" y="5678"/>
                  <a:pt x="5678" y="4407"/>
                  <a:pt x="5678" y="2839"/>
                </a:cubicBezTo>
                <a:cubicBezTo>
                  <a:pt x="5678" y="1272"/>
                  <a:pt x="4407" y="1"/>
                  <a:pt x="2839" y="1"/>
                </a:cubicBezTo>
                <a:close/>
              </a:path>
            </a:pathLst>
          </a:custGeom>
          <a:solidFill>
            <a:srgbClr val="0289AE"/>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315" name="Google Shape;315;p10"/>
          <p:cNvSpPr/>
          <p:nvPr/>
        </p:nvSpPr>
        <p:spPr>
          <a:xfrm>
            <a:off x="1264352" y="2024539"/>
            <a:ext cx="876623" cy="889149"/>
          </a:xfrm>
          <a:custGeom>
            <a:rect b="b" l="l" r="r" t="t"/>
            <a:pathLst>
              <a:path extrusionOk="0" h="6809" w="6809">
                <a:moveTo>
                  <a:pt x="3405" y="1131"/>
                </a:moveTo>
                <a:cubicBezTo>
                  <a:pt x="4658" y="1131"/>
                  <a:pt x="5677" y="2152"/>
                  <a:pt x="5677" y="3403"/>
                </a:cubicBezTo>
                <a:cubicBezTo>
                  <a:pt x="5677" y="4656"/>
                  <a:pt x="4658" y="5676"/>
                  <a:pt x="3405" y="5676"/>
                </a:cubicBezTo>
                <a:cubicBezTo>
                  <a:pt x="2152" y="5676"/>
                  <a:pt x="1132" y="4656"/>
                  <a:pt x="1132" y="3403"/>
                </a:cubicBezTo>
                <a:cubicBezTo>
                  <a:pt x="1132" y="2150"/>
                  <a:pt x="2152" y="1131"/>
                  <a:pt x="3405" y="1131"/>
                </a:cubicBezTo>
                <a:close/>
                <a:moveTo>
                  <a:pt x="3405" y="1"/>
                </a:moveTo>
                <a:cubicBezTo>
                  <a:pt x="1527" y="1"/>
                  <a:pt x="1" y="1527"/>
                  <a:pt x="1" y="3405"/>
                </a:cubicBezTo>
                <a:cubicBezTo>
                  <a:pt x="1" y="5282"/>
                  <a:pt x="1528" y="6809"/>
                  <a:pt x="3405" y="6809"/>
                </a:cubicBezTo>
                <a:cubicBezTo>
                  <a:pt x="5282" y="6809"/>
                  <a:pt x="6809" y="5282"/>
                  <a:pt x="6809" y="3405"/>
                </a:cubicBezTo>
                <a:cubicBezTo>
                  <a:pt x="6809" y="1527"/>
                  <a:pt x="5282" y="1"/>
                  <a:pt x="3405" y="1"/>
                </a:cubicBezTo>
                <a:close/>
              </a:path>
            </a:pathLst>
          </a:custGeom>
          <a:solidFill>
            <a:srgbClr val="0289AE"/>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316" name="Google Shape;316;p10"/>
          <p:cNvSpPr/>
          <p:nvPr/>
        </p:nvSpPr>
        <p:spPr>
          <a:xfrm>
            <a:off x="6966864" y="3526135"/>
            <a:ext cx="2633660" cy="2623954"/>
          </a:xfrm>
          <a:custGeom>
            <a:rect b="b" l="l" r="r" t="t"/>
            <a:pathLst>
              <a:path extrusionOk="0" h="22164" w="17244">
                <a:moveTo>
                  <a:pt x="2324" y="1"/>
                </a:moveTo>
                <a:cubicBezTo>
                  <a:pt x="1043" y="1"/>
                  <a:pt x="1" y="1043"/>
                  <a:pt x="1" y="2324"/>
                </a:cubicBezTo>
                <a:lnTo>
                  <a:pt x="1" y="19840"/>
                </a:lnTo>
                <a:cubicBezTo>
                  <a:pt x="1" y="21122"/>
                  <a:pt x="1043" y="22163"/>
                  <a:pt x="2324" y="22163"/>
                </a:cubicBezTo>
                <a:lnTo>
                  <a:pt x="14921" y="22163"/>
                </a:lnTo>
                <a:cubicBezTo>
                  <a:pt x="16200" y="22163"/>
                  <a:pt x="17243" y="21122"/>
                  <a:pt x="17244" y="19840"/>
                </a:cubicBezTo>
                <a:lnTo>
                  <a:pt x="17244" y="14536"/>
                </a:lnTo>
                <a:lnTo>
                  <a:pt x="16111" y="14536"/>
                </a:lnTo>
                <a:lnTo>
                  <a:pt x="16111" y="19840"/>
                </a:lnTo>
                <a:cubicBezTo>
                  <a:pt x="16111" y="20496"/>
                  <a:pt x="15576" y="21031"/>
                  <a:pt x="14921" y="21031"/>
                </a:cubicBezTo>
                <a:lnTo>
                  <a:pt x="2324" y="21031"/>
                </a:lnTo>
                <a:cubicBezTo>
                  <a:pt x="1668" y="21031"/>
                  <a:pt x="1133" y="20496"/>
                  <a:pt x="1133" y="19840"/>
                </a:cubicBezTo>
                <a:lnTo>
                  <a:pt x="1133" y="2324"/>
                </a:lnTo>
                <a:cubicBezTo>
                  <a:pt x="1133" y="1668"/>
                  <a:pt x="1668" y="1134"/>
                  <a:pt x="2324" y="1134"/>
                </a:cubicBezTo>
                <a:lnTo>
                  <a:pt x="12011" y="1134"/>
                </a:lnTo>
                <a:lnTo>
                  <a:pt x="12011" y="1"/>
                </a:lnTo>
                <a:close/>
              </a:path>
            </a:pathLst>
          </a:custGeom>
          <a:solidFill>
            <a:srgbClr val="3D824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317" name="Google Shape;317;p10"/>
          <p:cNvSpPr/>
          <p:nvPr/>
        </p:nvSpPr>
        <p:spPr>
          <a:xfrm>
            <a:off x="8792159" y="3403908"/>
            <a:ext cx="299846" cy="392667"/>
          </a:xfrm>
          <a:custGeom>
            <a:rect b="b" l="l" r="r" t="t"/>
            <a:pathLst>
              <a:path extrusionOk="0" h="3007" w="2329">
                <a:moveTo>
                  <a:pt x="1" y="1"/>
                </a:moveTo>
                <a:lnTo>
                  <a:pt x="1" y="3006"/>
                </a:lnTo>
                <a:lnTo>
                  <a:pt x="2328" y="1504"/>
                </a:lnTo>
                <a:lnTo>
                  <a:pt x="1" y="1"/>
                </a:lnTo>
                <a:close/>
              </a:path>
            </a:pathLst>
          </a:custGeom>
          <a:solidFill>
            <a:srgbClr val="3D824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318" name="Google Shape;318;p10"/>
          <p:cNvSpPr/>
          <p:nvPr/>
        </p:nvSpPr>
        <p:spPr>
          <a:xfrm>
            <a:off x="7918121" y="5695214"/>
            <a:ext cx="731141" cy="741589"/>
          </a:xfrm>
          <a:custGeom>
            <a:rect b="b" l="l" r="r" t="t"/>
            <a:pathLst>
              <a:path extrusionOk="0" h="5679" w="5679">
                <a:moveTo>
                  <a:pt x="2839" y="1"/>
                </a:moveTo>
                <a:cubicBezTo>
                  <a:pt x="1271" y="1"/>
                  <a:pt x="1" y="1271"/>
                  <a:pt x="1" y="2840"/>
                </a:cubicBezTo>
                <a:cubicBezTo>
                  <a:pt x="1" y="4407"/>
                  <a:pt x="1271" y="5678"/>
                  <a:pt x="2839" y="5678"/>
                </a:cubicBezTo>
                <a:cubicBezTo>
                  <a:pt x="4407" y="5678"/>
                  <a:pt x="5678" y="4407"/>
                  <a:pt x="5678" y="2840"/>
                </a:cubicBezTo>
                <a:cubicBezTo>
                  <a:pt x="5678" y="1271"/>
                  <a:pt x="4407" y="1"/>
                  <a:pt x="2839" y="1"/>
                </a:cubicBezTo>
                <a:close/>
              </a:path>
            </a:pathLst>
          </a:custGeom>
          <a:solidFill>
            <a:srgbClr val="3D824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319" name="Google Shape;319;p10"/>
          <p:cNvSpPr/>
          <p:nvPr/>
        </p:nvSpPr>
        <p:spPr>
          <a:xfrm>
            <a:off x="7845316" y="5621434"/>
            <a:ext cx="876752" cy="889019"/>
          </a:xfrm>
          <a:custGeom>
            <a:rect b="b" l="l" r="r" t="t"/>
            <a:pathLst>
              <a:path extrusionOk="0" h="6808" w="6810">
                <a:moveTo>
                  <a:pt x="3405" y="1132"/>
                </a:moveTo>
                <a:cubicBezTo>
                  <a:pt x="4659" y="1132"/>
                  <a:pt x="5677" y="2151"/>
                  <a:pt x="5677" y="3405"/>
                </a:cubicBezTo>
                <a:cubicBezTo>
                  <a:pt x="5677" y="4658"/>
                  <a:pt x="4659" y="5676"/>
                  <a:pt x="3405" y="5676"/>
                </a:cubicBezTo>
                <a:cubicBezTo>
                  <a:pt x="2152" y="5676"/>
                  <a:pt x="1132" y="4658"/>
                  <a:pt x="1132" y="3405"/>
                </a:cubicBezTo>
                <a:cubicBezTo>
                  <a:pt x="1132" y="2151"/>
                  <a:pt x="2152" y="1132"/>
                  <a:pt x="3405" y="1132"/>
                </a:cubicBezTo>
                <a:close/>
                <a:moveTo>
                  <a:pt x="3405" y="0"/>
                </a:moveTo>
                <a:cubicBezTo>
                  <a:pt x="1528" y="0"/>
                  <a:pt x="1" y="1527"/>
                  <a:pt x="1" y="3405"/>
                </a:cubicBezTo>
                <a:cubicBezTo>
                  <a:pt x="1" y="5282"/>
                  <a:pt x="1528" y="6808"/>
                  <a:pt x="3405" y="6808"/>
                </a:cubicBezTo>
                <a:cubicBezTo>
                  <a:pt x="5283" y="6808"/>
                  <a:pt x="6810" y="5282"/>
                  <a:pt x="6809" y="3405"/>
                </a:cubicBezTo>
                <a:cubicBezTo>
                  <a:pt x="6809" y="1527"/>
                  <a:pt x="5283" y="0"/>
                  <a:pt x="3405" y="0"/>
                </a:cubicBezTo>
                <a:close/>
              </a:path>
            </a:pathLst>
          </a:custGeom>
          <a:solidFill>
            <a:srgbClr val="3D824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320" name="Google Shape;320;p10"/>
          <p:cNvSpPr/>
          <p:nvPr/>
        </p:nvSpPr>
        <p:spPr>
          <a:xfrm>
            <a:off x="2582322" y="3526135"/>
            <a:ext cx="2633813" cy="2623954"/>
          </a:xfrm>
          <a:custGeom>
            <a:rect b="b" l="l" r="r" t="t"/>
            <a:pathLst>
              <a:path extrusionOk="0" h="22164" w="17245">
                <a:moveTo>
                  <a:pt x="2325" y="1"/>
                </a:moveTo>
                <a:cubicBezTo>
                  <a:pt x="1043" y="1"/>
                  <a:pt x="1" y="1043"/>
                  <a:pt x="1" y="2324"/>
                </a:cubicBezTo>
                <a:lnTo>
                  <a:pt x="1" y="19840"/>
                </a:lnTo>
                <a:cubicBezTo>
                  <a:pt x="1" y="21122"/>
                  <a:pt x="1043" y="22163"/>
                  <a:pt x="2325" y="22163"/>
                </a:cubicBezTo>
                <a:lnTo>
                  <a:pt x="14921" y="22163"/>
                </a:lnTo>
                <a:cubicBezTo>
                  <a:pt x="16201" y="22163"/>
                  <a:pt x="17245" y="21122"/>
                  <a:pt x="17245" y="19840"/>
                </a:cubicBezTo>
                <a:lnTo>
                  <a:pt x="17245" y="14536"/>
                </a:lnTo>
                <a:lnTo>
                  <a:pt x="16111" y="14536"/>
                </a:lnTo>
                <a:lnTo>
                  <a:pt x="16111" y="19840"/>
                </a:lnTo>
                <a:cubicBezTo>
                  <a:pt x="16111" y="20496"/>
                  <a:pt x="15577" y="21031"/>
                  <a:pt x="14921" y="21031"/>
                </a:cubicBezTo>
                <a:lnTo>
                  <a:pt x="2325" y="21031"/>
                </a:lnTo>
                <a:cubicBezTo>
                  <a:pt x="1668" y="21031"/>
                  <a:pt x="1134" y="20496"/>
                  <a:pt x="1134" y="19840"/>
                </a:cubicBezTo>
                <a:lnTo>
                  <a:pt x="1134" y="2324"/>
                </a:lnTo>
                <a:cubicBezTo>
                  <a:pt x="1134" y="1668"/>
                  <a:pt x="1668" y="1134"/>
                  <a:pt x="2325" y="1134"/>
                </a:cubicBezTo>
                <a:lnTo>
                  <a:pt x="12012" y="1134"/>
                </a:lnTo>
                <a:lnTo>
                  <a:pt x="12012" y="1"/>
                </a:lnTo>
                <a:close/>
              </a:path>
            </a:pathLst>
          </a:custGeom>
          <a:solidFill>
            <a:srgbClr val="06677F"/>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321" name="Google Shape;321;p10"/>
          <p:cNvSpPr/>
          <p:nvPr/>
        </p:nvSpPr>
        <p:spPr>
          <a:xfrm>
            <a:off x="4373286" y="3403908"/>
            <a:ext cx="299717" cy="392667"/>
          </a:xfrm>
          <a:custGeom>
            <a:rect b="b" l="l" r="r" t="t"/>
            <a:pathLst>
              <a:path extrusionOk="0" h="3007" w="2328">
                <a:moveTo>
                  <a:pt x="1" y="1"/>
                </a:moveTo>
                <a:lnTo>
                  <a:pt x="1" y="3006"/>
                </a:lnTo>
                <a:lnTo>
                  <a:pt x="2328" y="1504"/>
                </a:lnTo>
                <a:lnTo>
                  <a:pt x="1" y="1"/>
                </a:lnTo>
                <a:close/>
              </a:path>
            </a:pathLst>
          </a:custGeom>
          <a:solidFill>
            <a:srgbClr val="06677F"/>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322" name="Google Shape;322;p10"/>
          <p:cNvSpPr/>
          <p:nvPr/>
        </p:nvSpPr>
        <p:spPr>
          <a:xfrm>
            <a:off x="3533720" y="5695214"/>
            <a:ext cx="731013" cy="741589"/>
          </a:xfrm>
          <a:custGeom>
            <a:rect b="b" l="l" r="r" t="t"/>
            <a:pathLst>
              <a:path extrusionOk="0" h="5679" w="5678">
                <a:moveTo>
                  <a:pt x="2839" y="1"/>
                </a:moveTo>
                <a:cubicBezTo>
                  <a:pt x="1271" y="1"/>
                  <a:pt x="1" y="1271"/>
                  <a:pt x="1" y="2840"/>
                </a:cubicBezTo>
                <a:cubicBezTo>
                  <a:pt x="1" y="4407"/>
                  <a:pt x="1271" y="5678"/>
                  <a:pt x="2839" y="5678"/>
                </a:cubicBezTo>
                <a:cubicBezTo>
                  <a:pt x="4406" y="5678"/>
                  <a:pt x="5678" y="4407"/>
                  <a:pt x="5678" y="2840"/>
                </a:cubicBezTo>
                <a:cubicBezTo>
                  <a:pt x="5678" y="1271"/>
                  <a:pt x="4406" y="1"/>
                  <a:pt x="2839" y="1"/>
                </a:cubicBezTo>
                <a:close/>
              </a:path>
            </a:pathLst>
          </a:custGeom>
          <a:solidFill>
            <a:srgbClr val="06677F"/>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323" name="Google Shape;323;p10"/>
          <p:cNvSpPr/>
          <p:nvPr/>
        </p:nvSpPr>
        <p:spPr>
          <a:xfrm>
            <a:off x="3460723" y="5621434"/>
            <a:ext cx="877009" cy="889019"/>
          </a:xfrm>
          <a:custGeom>
            <a:rect b="b" l="l" r="r" t="t"/>
            <a:pathLst>
              <a:path extrusionOk="0" h="6808" w="6812">
                <a:moveTo>
                  <a:pt x="3406" y="1132"/>
                </a:moveTo>
                <a:cubicBezTo>
                  <a:pt x="4659" y="1132"/>
                  <a:pt x="5678" y="2151"/>
                  <a:pt x="5678" y="3405"/>
                </a:cubicBezTo>
                <a:cubicBezTo>
                  <a:pt x="5678" y="4658"/>
                  <a:pt x="4659" y="5676"/>
                  <a:pt x="3406" y="5676"/>
                </a:cubicBezTo>
                <a:cubicBezTo>
                  <a:pt x="2153" y="5676"/>
                  <a:pt x="1134" y="4658"/>
                  <a:pt x="1134" y="3405"/>
                </a:cubicBezTo>
                <a:cubicBezTo>
                  <a:pt x="1134" y="2151"/>
                  <a:pt x="2153" y="1132"/>
                  <a:pt x="3406" y="1132"/>
                </a:cubicBezTo>
                <a:close/>
                <a:moveTo>
                  <a:pt x="3406" y="0"/>
                </a:moveTo>
                <a:cubicBezTo>
                  <a:pt x="1528" y="0"/>
                  <a:pt x="1" y="1527"/>
                  <a:pt x="1" y="3405"/>
                </a:cubicBezTo>
                <a:cubicBezTo>
                  <a:pt x="1" y="5282"/>
                  <a:pt x="1529" y="6808"/>
                  <a:pt x="3406" y="6808"/>
                </a:cubicBezTo>
                <a:cubicBezTo>
                  <a:pt x="5284" y="6808"/>
                  <a:pt x="6812" y="5282"/>
                  <a:pt x="6810" y="3405"/>
                </a:cubicBezTo>
                <a:cubicBezTo>
                  <a:pt x="6810" y="1527"/>
                  <a:pt x="5283" y="0"/>
                  <a:pt x="3406" y="0"/>
                </a:cubicBezTo>
                <a:close/>
              </a:path>
            </a:pathLst>
          </a:custGeom>
          <a:solidFill>
            <a:srgbClr val="06677F"/>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324" name="Google Shape;324;p10"/>
          <p:cNvSpPr/>
          <p:nvPr/>
        </p:nvSpPr>
        <p:spPr>
          <a:xfrm>
            <a:off x="4774592" y="2395136"/>
            <a:ext cx="2633660" cy="2623718"/>
          </a:xfrm>
          <a:custGeom>
            <a:rect b="b" l="l" r="r" t="t"/>
            <a:pathLst>
              <a:path extrusionOk="0" h="22162" w="17244">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1" y="1133"/>
                </a:lnTo>
                <a:cubicBezTo>
                  <a:pt x="15576" y="1133"/>
                  <a:pt x="16110" y="1668"/>
                  <a:pt x="16110" y="2324"/>
                </a:cubicBezTo>
                <a:lnTo>
                  <a:pt x="16110" y="7628"/>
                </a:lnTo>
                <a:lnTo>
                  <a:pt x="17244" y="7628"/>
                </a:lnTo>
                <a:lnTo>
                  <a:pt x="17244" y="2324"/>
                </a:lnTo>
                <a:cubicBezTo>
                  <a:pt x="17244" y="1042"/>
                  <a:pt x="16201" y="1"/>
                  <a:pt x="14921" y="1"/>
                </a:cubicBezTo>
                <a:close/>
              </a:path>
            </a:pathLst>
          </a:custGeom>
          <a:solidFill>
            <a:srgbClr val="62A844"/>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325" name="Google Shape;325;p10"/>
          <p:cNvSpPr/>
          <p:nvPr/>
        </p:nvSpPr>
        <p:spPr>
          <a:xfrm>
            <a:off x="6531088" y="4737138"/>
            <a:ext cx="299846" cy="392537"/>
          </a:xfrm>
          <a:custGeom>
            <a:rect b="b" l="l" r="r" t="t"/>
            <a:pathLst>
              <a:path extrusionOk="0" h="3006" w="2329">
                <a:moveTo>
                  <a:pt x="1" y="0"/>
                </a:moveTo>
                <a:lnTo>
                  <a:pt x="1" y="3006"/>
                </a:lnTo>
                <a:lnTo>
                  <a:pt x="2328" y="1503"/>
                </a:lnTo>
                <a:lnTo>
                  <a:pt x="1" y="0"/>
                </a:lnTo>
                <a:close/>
              </a:path>
            </a:pathLst>
          </a:custGeom>
          <a:solidFill>
            <a:srgbClr val="62A844"/>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326" name="Google Shape;326;p10"/>
          <p:cNvSpPr/>
          <p:nvPr/>
        </p:nvSpPr>
        <p:spPr>
          <a:xfrm>
            <a:off x="5725914" y="2098188"/>
            <a:ext cx="731013" cy="741459"/>
          </a:xfrm>
          <a:custGeom>
            <a:rect b="b" l="l" r="r" t="t"/>
            <a:pathLst>
              <a:path extrusionOk="0" h="5678" w="5678">
                <a:moveTo>
                  <a:pt x="2839" y="1"/>
                </a:moveTo>
                <a:cubicBezTo>
                  <a:pt x="1272" y="1"/>
                  <a:pt x="1" y="1272"/>
                  <a:pt x="1" y="2839"/>
                </a:cubicBezTo>
                <a:cubicBezTo>
                  <a:pt x="1" y="4407"/>
                  <a:pt x="1272" y="5678"/>
                  <a:pt x="2839" y="5678"/>
                </a:cubicBezTo>
                <a:cubicBezTo>
                  <a:pt x="4407" y="5678"/>
                  <a:pt x="5678" y="4407"/>
                  <a:pt x="5678" y="2839"/>
                </a:cubicBezTo>
                <a:cubicBezTo>
                  <a:pt x="5678" y="1272"/>
                  <a:pt x="4407" y="1"/>
                  <a:pt x="2839" y="1"/>
                </a:cubicBezTo>
                <a:close/>
              </a:path>
            </a:pathLst>
          </a:custGeom>
          <a:solidFill>
            <a:srgbClr val="62A844"/>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327" name="Google Shape;327;p10"/>
          <p:cNvSpPr/>
          <p:nvPr/>
        </p:nvSpPr>
        <p:spPr>
          <a:xfrm>
            <a:off x="5653046" y="2024539"/>
            <a:ext cx="876752" cy="889149"/>
          </a:xfrm>
          <a:custGeom>
            <a:rect b="b" l="l" r="r" t="t"/>
            <a:pathLst>
              <a:path extrusionOk="0" h="6809" w="6810">
                <a:moveTo>
                  <a:pt x="3404" y="1131"/>
                </a:moveTo>
                <a:cubicBezTo>
                  <a:pt x="4657" y="1131"/>
                  <a:pt x="5677" y="2152"/>
                  <a:pt x="5677" y="3403"/>
                </a:cubicBezTo>
                <a:cubicBezTo>
                  <a:pt x="5677" y="4656"/>
                  <a:pt x="4657" y="5676"/>
                  <a:pt x="3404" y="5676"/>
                </a:cubicBezTo>
                <a:cubicBezTo>
                  <a:pt x="2151" y="5676"/>
                  <a:pt x="1132" y="4656"/>
                  <a:pt x="1132" y="3403"/>
                </a:cubicBezTo>
                <a:cubicBezTo>
                  <a:pt x="1132" y="2150"/>
                  <a:pt x="2151" y="1131"/>
                  <a:pt x="3404" y="1131"/>
                </a:cubicBezTo>
                <a:close/>
                <a:moveTo>
                  <a:pt x="3404" y="1"/>
                </a:moveTo>
                <a:cubicBezTo>
                  <a:pt x="1527" y="1"/>
                  <a:pt x="1" y="1527"/>
                  <a:pt x="1" y="3405"/>
                </a:cubicBezTo>
                <a:cubicBezTo>
                  <a:pt x="1" y="5282"/>
                  <a:pt x="1527" y="6809"/>
                  <a:pt x="3404" y="6809"/>
                </a:cubicBezTo>
                <a:cubicBezTo>
                  <a:pt x="5281" y="6809"/>
                  <a:pt x="6810" y="5282"/>
                  <a:pt x="6810" y="3405"/>
                </a:cubicBezTo>
                <a:cubicBezTo>
                  <a:pt x="6810" y="1527"/>
                  <a:pt x="5281" y="1"/>
                  <a:pt x="3404" y="1"/>
                </a:cubicBezTo>
                <a:close/>
              </a:path>
            </a:pathLst>
          </a:custGeom>
          <a:solidFill>
            <a:srgbClr val="62A844"/>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328" name="Google Shape;328;p10"/>
          <p:cNvSpPr txBox="1"/>
          <p:nvPr/>
        </p:nvSpPr>
        <p:spPr>
          <a:xfrm>
            <a:off x="592845" y="2855741"/>
            <a:ext cx="2025300" cy="2238000"/>
          </a:xfrm>
          <a:prstGeom prst="rect">
            <a:avLst/>
          </a:prstGeom>
          <a:noFill/>
          <a:ln>
            <a:noFill/>
          </a:ln>
        </p:spPr>
        <p:txBody>
          <a:bodyPr anchorCtr="0" anchor="t" bIns="45700" lIns="91425" spcFirstLastPara="1" rIns="91425" wrap="square" tIns="45700">
            <a:spAutoFit/>
          </a:bodyPr>
          <a:lstStyle/>
          <a:p>
            <a:pPr indent="0" lvl="0" marL="0" marR="0" rtl="0" algn="l">
              <a:lnSpc>
                <a:spcPct val="106363"/>
              </a:lnSpc>
              <a:spcBef>
                <a:spcPts val="0"/>
              </a:spcBef>
              <a:spcAft>
                <a:spcPts val="0"/>
              </a:spcAft>
              <a:buNone/>
            </a:pPr>
            <a:r>
              <a:rPr b="1" lang="en-US" sz="2200">
                <a:solidFill>
                  <a:srgbClr val="0289AE"/>
                </a:solidFill>
                <a:latin typeface="Calibri"/>
                <a:ea typeface="Calibri"/>
                <a:cs typeface="Calibri"/>
                <a:sym typeface="Calibri"/>
              </a:rPr>
              <a:t>Chatbots</a:t>
            </a:r>
            <a:endParaRPr sz="2200">
              <a:solidFill>
                <a:srgbClr val="0289AE"/>
              </a:solidFill>
              <a:latin typeface="Calibri"/>
              <a:ea typeface="Calibri"/>
              <a:cs typeface="Calibri"/>
              <a:sym typeface="Calibri"/>
            </a:endParaRPr>
          </a:p>
          <a:p>
            <a:pPr indent="0" lvl="0" marL="0" marR="0" rtl="0" algn="l">
              <a:spcBef>
                <a:spcPts val="0"/>
              </a:spcBef>
              <a:spcAft>
                <a:spcPts val="0"/>
              </a:spcAft>
              <a:buNone/>
            </a:pPr>
            <a:r>
              <a:t/>
            </a:r>
            <a:endParaRPr sz="800">
              <a:solidFill>
                <a:srgbClr val="0289AE"/>
              </a:solidFill>
              <a:latin typeface="Calibri"/>
              <a:ea typeface="Calibri"/>
              <a:cs typeface="Calibri"/>
              <a:sym typeface="Calibri"/>
            </a:endParaRPr>
          </a:p>
          <a:p>
            <a:pPr indent="0" lvl="0" marL="0" marR="0" rtl="0" algn="l">
              <a:spcBef>
                <a:spcPts val="0"/>
              </a:spcBef>
              <a:spcAft>
                <a:spcPts val="0"/>
              </a:spcAft>
              <a:buNone/>
            </a:pPr>
            <a:r>
              <a:rPr lang="en-US" sz="1800">
                <a:solidFill>
                  <a:srgbClr val="262626"/>
                </a:solidFill>
                <a:latin typeface="Calibri"/>
                <a:ea typeface="Calibri"/>
                <a:cs typeface="Calibri"/>
                <a:sym typeface="Calibri"/>
              </a:rPr>
              <a:t>Gestionan consultas rutinarias las 24 horas del día, los 7 días de la semana</a:t>
            </a:r>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p:txBody>
      </p:sp>
      <p:sp>
        <p:nvSpPr>
          <p:cNvPr id="329" name="Google Shape;329;p10"/>
          <p:cNvSpPr txBox="1"/>
          <p:nvPr/>
        </p:nvSpPr>
        <p:spPr>
          <a:xfrm>
            <a:off x="2876668" y="3781184"/>
            <a:ext cx="1968048" cy="1636345"/>
          </a:xfrm>
          <a:prstGeom prst="rect">
            <a:avLst/>
          </a:prstGeom>
          <a:noFill/>
          <a:ln>
            <a:noFill/>
          </a:ln>
        </p:spPr>
        <p:txBody>
          <a:bodyPr anchorCtr="0" anchor="t" bIns="45700" lIns="91425" spcFirstLastPara="1" rIns="91425" wrap="square" tIns="45700">
            <a:spAutoFit/>
          </a:bodyPr>
          <a:lstStyle/>
          <a:p>
            <a:pPr indent="0" lvl="0" marL="0" marR="0" rtl="0" algn="l">
              <a:lnSpc>
                <a:spcPct val="106363"/>
              </a:lnSpc>
              <a:spcBef>
                <a:spcPts val="0"/>
              </a:spcBef>
              <a:spcAft>
                <a:spcPts val="0"/>
              </a:spcAft>
              <a:buNone/>
            </a:pPr>
            <a:r>
              <a:rPr b="1" lang="en-US" sz="2200">
                <a:solidFill>
                  <a:srgbClr val="06677F"/>
                </a:solidFill>
                <a:latin typeface="Calibri"/>
                <a:ea typeface="Calibri"/>
                <a:cs typeface="Calibri"/>
                <a:sym typeface="Calibri"/>
              </a:rPr>
              <a:t>Análisis de opiniones </a:t>
            </a:r>
            <a:endParaRPr sz="2200">
              <a:solidFill>
                <a:srgbClr val="06677F"/>
              </a:solidFill>
              <a:latin typeface="Calibri"/>
              <a:ea typeface="Calibri"/>
              <a:cs typeface="Calibri"/>
              <a:sym typeface="Calibri"/>
            </a:endParaRPr>
          </a:p>
          <a:p>
            <a:pPr indent="0" lvl="0" marL="0" marR="0" rtl="0" algn="l">
              <a:spcBef>
                <a:spcPts val="0"/>
              </a:spcBef>
              <a:spcAft>
                <a:spcPts val="0"/>
              </a:spcAft>
              <a:buNone/>
            </a:pPr>
            <a:r>
              <a:t/>
            </a:r>
            <a:endParaRPr sz="800">
              <a:solidFill>
                <a:srgbClr val="262626"/>
              </a:solidFill>
              <a:latin typeface="Calibri"/>
              <a:ea typeface="Calibri"/>
              <a:cs typeface="Calibri"/>
              <a:sym typeface="Calibri"/>
            </a:endParaRPr>
          </a:p>
          <a:p>
            <a:pPr indent="0" lvl="0" marL="0" marR="0" rtl="0" algn="l">
              <a:spcBef>
                <a:spcPts val="0"/>
              </a:spcBef>
              <a:spcAft>
                <a:spcPts val="0"/>
              </a:spcAft>
              <a:buNone/>
            </a:pPr>
            <a:r>
              <a:rPr lang="en-US" sz="1800">
                <a:solidFill>
                  <a:srgbClr val="262626"/>
                </a:solidFill>
                <a:latin typeface="Calibri"/>
                <a:ea typeface="Calibri"/>
                <a:cs typeface="Calibri"/>
                <a:sym typeface="Calibri"/>
              </a:rPr>
              <a:t>Extraen temas de las opiniones de los huéspedes</a:t>
            </a:r>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p:txBody>
      </p:sp>
      <p:sp>
        <p:nvSpPr>
          <p:cNvPr id="330" name="Google Shape;330;p10"/>
          <p:cNvSpPr txBox="1"/>
          <p:nvPr/>
        </p:nvSpPr>
        <p:spPr>
          <a:xfrm>
            <a:off x="5031150" y="2883206"/>
            <a:ext cx="2065800" cy="2044200"/>
          </a:xfrm>
          <a:prstGeom prst="rect">
            <a:avLst/>
          </a:prstGeom>
          <a:noFill/>
          <a:ln>
            <a:noFill/>
          </a:ln>
        </p:spPr>
        <p:txBody>
          <a:bodyPr anchorCtr="0" anchor="t" bIns="45700" lIns="91425" spcFirstLastPara="1" rIns="91425" wrap="square" tIns="45700">
            <a:spAutoFit/>
          </a:bodyPr>
          <a:lstStyle/>
          <a:p>
            <a:pPr indent="0" lvl="0" marL="0" marR="0" rtl="0" algn="l">
              <a:lnSpc>
                <a:spcPct val="106363"/>
              </a:lnSpc>
              <a:spcBef>
                <a:spcPts val="0"/>
              </a:spcBef>
              <a:spcAft>
                <a:spcPts val="0"/>
              </a:spcAft>
              <a:buNone/>
            </a:pPr>
            <a:r>
              <a:rPr b="1" lang="en-US" sz="2200">
                <a:solidFill>
                  <a:srgbClr val="62A844"/>
                </a:solidFill>
                <a:latin typeface="Calibri"/>
                <a:ea typeface="Calibri"/>
                <a:cs typeface="Calibri"/>
                <a:sym typeface="Calibri"/>
              </a:rPr>
              <a:t>Modelos predictivos</a:t>
            </a:r>
            <a:endParaRPr sz="2200">
              <a:solidFill>
                <a:srgbClr val="62A844"/>
              </a:solidFill>
              <a:latin typeface="Calibri"/>
              <a:ea typeface="Calibri"/>
              <a:cs typeface="Calibri"/>
              <a:sym typeface="Calibri"/>
            </a:endParaRPr>
          </a:p>
          <a:p>
            <a:pPr indent="0" lvl="0" marL="0" marR="0" rtl="0" algn="l">
              <a:spcBef>
                <a:spcPts val="0"/>
              </a:spcBef>
              <a:spcAft>
                <a:spcPts val="0"/>
              </a:spcAft>
              <a:buNone/>
            </a:pPr>
            <a:r>
              <a:t/>
            </a:r>
            <a:endParaRPr sz="800">
              <a:solidFill>
                <a:srgbClr val="62A844"/>
              </a:solidFill>
              <a:latin typeface="Calibri"/>
              <a:ea typeface="Calibri"/>
              <a:cs typeface="Calibri"/>
              <a:sym typeface="Calibri"/>
            </a:endParaRPr>
          </a:p>
          <a:p>
            <a:pPr indent="0" lvl="0" marL="0" marR="0" rtl="0" algn="l">
              <a:spcBef>
                <a:spcPts val="0"/>
              </a:spcBef>
              <a:spcAft>
                <a:spcPts val="0"/>
              </a:spcAft>
              <a:buNone/>
            </a:pPr>
            <a:r>
              <a:rPr lang="en-US" sz="1800">
                <a:solidFill>
                  <a:srgbClr val="262626"/>
                </a:solidFill>
                <a:latin typeface="Calibri"/>
                <a:ea typeface="Calibri"/>
                <a:cs typeface="Calibri"/>
                <a:sym typeface="Calibri"/>
              </a:rPr>
              <a:t>Ajustan los precios y la dotación de personal en tiempo real</a:t>
            </a:r>
            <a:endParaRPr/>
          </a:p>
        </p:txBody>
      </p:sp>
      <p:sp>
        <p:nvSpPr>
          <p:cNvPr id="331" name="Google Shape;331;p10"/>
          <p:cNvSpPr txBox="1"/>
          <p:nvPr/>
        </p:nvSpPr>
        <p:spPr>
          <a:xfrm>
            <a:off x="7201672" y="3698756"/>
            <a:ext cx="2353200" cy="2259600"/>
          </a:xfrm>
          <a:prstGeom prst="rect">
            <a:avLst/>
          </a:prstGeom>
          <a:noFill/>
          <a:ln>
            <a:noFill/>
          </a:ln>
        </p:spPr>
        <p:txBody>
          <a:bodyPr anchorCtr="0" anchor="t" bIns="45700" lIns="91425" spcFirstLastPara="1" rIns="91425" wrap="square" tIns="45700">
            <a:spAutoFit/>
          </a:bodyPr>
          <a:lstStyle/>
          <a:p>
            <a:pPr indent="0" lvl="0" marL="0" marR="0" rtl="0" algn="l">
              <a:lnSpc>
                <a:spcPct val="106363"/>
              </a:lnSpc>
              <a:spcBef>
                <a:spcPts val="0"/>
              </a:spcBef>
              <a:spcAft>
                <a:spcPts val="0"/>
              </a:spcAft>
              <a:buNone/>
            </a:pPr>
            <a:r>
              <a:rPr b="1" lang="en-US" sz="2200">
                <a:solidFill>
                  <a:srgbClr val="3D8241"/>
                </a:solidFill>
                <a:latin typeface="Calibri"/>
                <a:ea typeface="Calibri"/>
                <a:cs typeface="Calibri"/>
                <a:sym typeface="Calibri"/>
              </a:rPr>
              <a:t>Limpieza inteligente </a:t>
            </a:r>
            <a:endParaRPr sz="2200">
              <a:solidFill>
                <a:srgbClr val="3D8241"/>
              </a:solidFill>
              <a:latin typeface="Calibri"/>
              <a:ea typeface="Calibri"/>
              <a:cs typeface="Calibri"/>
              <a:sym typeface="Calibri"/>
            </a:endParaRPr>
          </a:p>
          <a:p>
            <a:pPr indent="0" lvl="0" marL="0" marR="0" rtl="0" algn="l">
              <a:spcBef>
                <a:spcPts val="0"/>
              </a:spcBef>
              <a:spcAft>
                <a:spcPts val="0"/>
              </a:spcAft>
              <a:buNone/>
            </a:pPr>
            <a:r>
              <a:t/>
            </a:r>
            <a:endParaRPr sz="800">
              <a:solidFill>
                <a:srgbClr val="3D8241"/>
              </a:solidFill>
              <a:latin typeface="Calibri"/>
              <a:ea typeface="Calibri"/>
              <a:cs typeface="Calibri"/>
              <a:sym typeface="Calibri"/>
            </a:endParaRPr>
          </a:p>
          <a:p>
            <a:pPr indent="0" lvl="0" marL="0" marR="0" rtl="0" algn="l">
              <a:spcBef>
                <a:spcPts val="0"/>
              </a:spcBef>
              <a:spcAft>
                <a:spcPts val="0"/>
              </a:spcAft>
              <a:buNone/>
            </a:pPr>
            <a:r>
              <a:rPr lang="en-US" sz="1800">
                <a:solidFill>
                  <a:srgbClr val="262626"/>
                </a:solidFill>
                <a:latin typeface="Calibri"/>
                <a:ea typeface="Calibri"/>
                <a:cs typeface="Calibri"/>
                <a:sym typeface="Calibri"/>
              </a:rPr>
              <a:t>Coordinar la limpieza con las salidas </a:t>
            </a:r>
            <a:r>
              <a:rPr i="1" lang="en-US" sz="1600">
                <a:solidFill>
                  <a:srgbClr val="262626"/>
                </a:solidFill>
                <a:latin typeface="Calibri"/>
                <a:ea typeface="Calibri"/>
                <a:cs typeface="Calibri"/>
                <a:sym typeface="Calibri"/>
              </a:rPr>
              <a:t> (Informe sobre el sector hotelero europeo de CBRE, 2024)</a:t>
            </a:r>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p:txBody>
      </p:sp>
      <p:sp>
        <p:nvSpPr>
          <p:cNvPr id="332" name="Google Shape;332;p10"/>
          <p:cNvSpPr txBox="1"/>
          <p:nvPr/>
        </p:nvSpPr>
        <p:spPr>
          <a:xfrm>
            <a:off x="7938549" y="5752811"/>
            <a:ext cx="710713" cy="851261"/>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04</a:t>
            </a:r>
            <a:endParaRPr/>
          </a:p>
        </p:txBody>
      </p:sp>
      <p:sp>
        <p:nvSpPr>
          <p:cNvPr id="333" name="Google Shape;333;p10"/>
          <p:cNvSpPr txBox="1"/>
          <p:nvPr/>
        </p:nvSpPr>
        <p:spPr>
          <a:xfrm>
            <a:off x="3533720" y="5743299"/>
            <a:ext cx="710713" cy="851261"/>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02</a:t>
            </a:r>
            <a:endParaRPr/>
          </a:p>
        </p:txBody>
      </p:sp>
      <p:sp>
        <p:nvSpPr>
          <p:cNvPr id="334" name="Google Shape;334;p10"/>
          <p:cNvSpPr txBox="1"/>
          <p:nvPr/>
        </p:nvSpPr>
        <p:spPr>
          <a:xfrm>
            <a:off x="1357600" y="2146254"/>
            <a:ext cx="710713" cy="851261"/>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01</a:t>
            </a:r>
            <a:endParaRPr/>
          </a:p>
        </p:txBody>
      </p:sp>
      <p:sp>
        <p:nvSpPr>
          <p:cNvPr id="335" name="Google Shape;335;p10"/>
          <p:cNvSpPr txBox="1"/>
          <p:nvPr/>
        </p:nvSpPr>
        <p:spPr>
          <a:xfrm>
            <a:off x="5736063" y="2146254"/>
            <a:ext cx="710713" cy="851261"/>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03</a:t>
            </a:r>
            <a:endParaRPr/>
          </a:p>
        </p:txBody>
      </p:sp>
      <p:sp>
        <p:nvSpPr>
          <p:cNvPr id="336" name="Google Shape;336;p10"/>
          <p:cNvSpPr txBox="1"/>
          <p:nvPr/>
        </p:nvSpPr>
        <p:spPr>
          <a:xfrm>
            <a:off x="567175" y="1170750"/>
            <a:ext cx="4807200" cy="1015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rgbClr val="262626"/>
                </a:solidFill>
                <a:latin typeface="Calibri"/>
                <a:ea typeface="Calibri"/>
                <a:cs typeface="Calibri"/>
                <a:sym typeface="Calibri"/>
              </a:rPr>
              <a:t>La IA está ahora integrada en la gestión hotelera y la experiencia de los huéspedes:</a:t>
            </a:r>
            <a:endParaRPr/>
          </a:p>
          <a:p>
            <a:pPr indent="0" lvl="0" marL="0" marR="0" rtl="0" algn="l">
              <a:spcBef>
                <a:spcPts val="0"/>
              </a:spcBef>
              <a:spcAft>
                <a:spcPts val="0"/>
              </a:spcAft>
              <a:buNone/>
            </a:pPr>
            <a:r>
              <a:t/>
            </a:r>
            <a:endParaRPr sz="2000">
              <a:solidFill>
                <a:srgbClr val="262626"/>
              </a:solidFill>
              <a:latin typeface="Calibri"/>
              <a:ea typeface="Calibri"/>
              <a:cs typeface="Calibri"/>
              <a:sym typeface="Calibri"/>
            </a:endParaRPr>
          </a:p>
        </p:txBody>
      </p:sp>
      <p:sp>
        <p:nvSpPr>
          <p:cNvPr id="337" name="Google Shape;337;p10"/>
          <p:cNvSpPr/>
          <p:nvPr/>
        </p:nvSpPr>
        <p:spPr>
          <a:xfrm flipH="1" rot="-6274825">
            <a:off x="4879874" y="1489294"/>
            <a:ext cx="926881" cy="526941"/>
          </a:xfrm>
          <a:custGeom>
            <a:rect b="b" l="l" r="r" t="t"/>
            <a:pathLst>
              <a:path extrusionOk="0" h="589562" w="1037030">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338" name="Google Shape;338;p10"/>
          <p:cNvPicPr preferRelativeResize="0"/>
          <p:nvPr/>
        </p:nvPicPr>
        <p:blipFill>
          <a:blip r:embed="rId3">
            <a:alphaModFix/>
          </a:blip>
          <a:stretch>
            <a:fillRect/>
          </a:stretch>
        </p:blipFill>
        <p:spPr>
          <a:xfrm>
            <a:off x="9163350" y="0"/>
            <a:ext cx="3102550" cy="344732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11"/>
          <p:cNvSpPr/>
          <p:nvPr/>
        </p:nvSpPr>
        <p:spPr>
          <a:xfrm>
            <a:off x="0" y="381965"/>
            <a:ext cx="12192823" cy="1341502"/>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5" name="Google Shape;345;p11"/>
          <p:cNvSpPr/>
          <p:nvPr/>
        </p:nvSpPr>
        <p:spPr>
          <a:xfrm rot="5400000">
            <a:off x="1314218" y="892008"/>
            <a:ext cx="108000" cy="1685648"/>
          </a:xfrm>
          <a:custGeom>
            <a:rect b="b" l="l" r="r" t="t"/>
            <a:pathLst>
              <a:path extrusionOk="0" h="260044" w="30700">
                <a:moveTo>
                  <a:pt x="0" y="0"/>
                </a:moveTo>
                <a:lnTo>
                  <a:pt x="30701" y="0"/>
                </a:lnTo>
                <a:lnTo>
                  <a:pt x="30701" y="260044"/>
                </a:lnTo>
                <a:lnTo>
                  <a:pt x="0" y="260044"/>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346" name="Google Shape;346;p11"/>
          <p:cNvPicPr preferRelativeResize="0"/>
          <p:nvPr/>
        </p:nvPicPr>
        <p:blipFill>
          <a:blip r:embed="rId3">
            <a:alphaModFix/>
          </a:blip>
          <a:stretch>
            <a:fillRect/>
          </a:stretch>
        </p:blipFill>
        <p:spPr>
          <a:xfrm>
            <a:off x="4802450" y="-85300"/>
            <a:ext cx="7451826" cy="3524150"/>
          </a:xfrm>
          <a:prstGeom prst="rect">
            <a:avLst/>
          </a:prstGeom>
          <a:noFill/>
          <a:ln>
            <a:noFill/>
          </a:ln>
        </p:spPr>
      </p:pic>
      <p:pic>
        <p:nvPicPr>
          <p:cNvPr descr="iPhone6_mockup_front_white.png" id="347" name="Google Shape;347;p11"/>
          <p:cNvPicPr preferRelativeResize="0"/>
          <p:nvPr/>
        </p:nvPicPr>
        <p:blipFill rotWithShape="1">
          <a:blip r:embed="rId4">
            <a:alphaModFix/>
          </a:blip>
          <a:srcRect b="0" l="0" r="0" t="0"/>
          <a:stretch/>
        </p:blipFill>
        <p:spPr>
          <a:xfrm>
            <a:off x="6945340" y="381965"/>
            <a:ext cx="4094254" cy="6404164"/>
          </a:xfrm>
          <a:prstGeom prst="rect">
            <a:avLst/>
          </a:prstGeom>
          <a:noFill/>
          <a:ln>
            <a:noFill/>
          </a:ln>
        </p:spPr>
      </p:pic>
      <p:sp>
        <p:nvSpPr>
          <p:cNvPr id="348" name="Google Shape;348;p11"/>
          <p:cNvSpPr txBox="1"/>
          <p:nvPr/>
        </p:nvSpPr>
        <p:spPr>
          <a:xfrm>
            <a:off x="676179" y="2289657"/>
            <a:ext cx="5967689" cy="375487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289AE"/>
                </a:solidFill>
                <a:latin typeface="Calibri"/>
                <a:ea typeface="Calibri"/>
                <a:cs typeface="Calibri"/>
                <a:sym typeface="Calibri"/>
              </a:rPr>
              <a:t>Hilton: «Connie», el conserje con IA</a:t>
            </a:r>
            <a:br>
              <a:rPr lang="en-US" sz="1800">
                <a:solidFill>
                  <a:srgbClr val="000000"/>
                </a:solidFill>
                <a:latin typeface="Calibri"/>
                <a:ea typeface="Calibri"/>
                <a:cs typeface="Calibri"/>
                <a:sym typeface="Calibri"/>
              </a:rPr>
            </a:br>
            <a:r>
              <a:rPr i="1" lang="en-US" sz="1800">
                <a:solidFill>
                  <a:srgbClr val="000000"/>
                </a:solidFill>
                <a:latin typeface="Calibri"/>
                <a:ea typeface="Calibri"/>
                <a:cs typeface="Calibri"/>
                <a:sym typeface="Calibri"/>
              </a:rPr>
              <a:t>Asistente con tecnología IBM Watson en los vestíbulos de los hoteles</a:t>
            </a:r>
            <a:endParaRPr/>
          </a:p>
          <a:p>
            <a:pPr indent="-285750" lvl="0" marL="285750" marR="0" rtl="0" algn="l">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Reduce las consultas rutinarias</a:t>
            </a:r>
            <a:endParaRPr/>
          </a:p>
          <a:p>
            <a:pPr indent="-285750" lvl="0" marL="285750" marR="0" rtl="0" algn="l">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El personal se centra en la atención personalizada</a:t>
            </a:r>
            <a:endParaRPr/>
          </a:p>
          <a:p>
            <a:pPr indent="-285750" lvl="0" marL="285750" marR="0" rtl="0" algn="l">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Mejora en los índices de satisfacción de los huéspedes</a:t>
            </a:r>
            <a:br>
              <a:rPr lang="en-US" sz="1800">
                <a:solidFill>
                  <a:srgbClr val="000000"/>
                </a:solidFill>
                <a:latin typeface="Calibri"/>
                <a:ea typeface="Calibri"/>
                <a:cs typeface="Calibri"/>
                <a:sym typeface="Calibri"/>
              </a:rPr>
            </a:br>
            <a:r>
              <a:rPr i="1" lang="en-US" sz="1800">
                <a:solidFill>
                  <a:srgbClr val="000000"/>
                </a:solidFill>
                <a:latin typeface="Calibri"/>
                <a:ea typeface="Calibri"/>
                <a:cs typeface="Calibri"/>
                <a:sym typeface="Calibri"/>
              </a:rPr>
              <a:t>(Informe de innovación corporativa de Hilton, 2024)</a:t>
            </a:r>
            <a:endParaRPr sz="1800">
              <a:solidFill>
                <a:srgbClr val="000000"/>
              </a:solidFill>
              <a:latin typeface="Calibri"/>
              <a:ea typeface="Calibri"/>
              <a:cs typeface="Calibri"/>
              <a:sym typeface="Calibri"/>
            </a:endParaRPr>
          </a:p>
          <a:p>
            <a:pPr indent="0" lvl="0" marL="0" marR="0" rtl="0" algn="l">
              <a:spcBef>
                <a:spcPts val="0"/>
              </a:spcBef>
              <a:spcAft>
                <a:spcPts val="0"/>
              </a:spcAft>
              <a:buNone/>
            </a:pPr>
            <a:br>
              <a:rPr lang="en-US" sz="1800">
                <a:solidFill>
                  <a:srgbClr val="000000"/>
                </a:solidFill>
                <a:latin typeface="Calibri"/>
                <a:ea typeface="Calibri"/>
                <a:cs typeface="Calibri"/>
                <a:sym typeface="Calibri"/>
              </a:rPr>
            </a:br>
            <a:r>
              <a:rPr b="1" lang="en-US" sz="2000">
                <a:solidFill>
                  <a:srgbClr val="0289AE"/>
                </a:solidFill>
                <a:latin typeface="Calibri"/>
                <a:ea typeface="Calibri"/>
                <a:cs typeface="Calibri"/>
                <a:sym typeface="Calibri"/>
              </a:rPr>
              <a:t>CitizenM: Automatización sostenible</a:t>
            </a:r>
            <a:br>
              <a:rPr lang="en-US" sz="1800">
                <a:solidFill>
                  <a:srgbClr val="000000"/>
                </a:solidFill>
                <a:latin typeface="Calibri"/>
                <a:ea typeface="Calibri"/>
                <a:cs typeface="Calibri"/>
                <a:sym typeface="Calibri"/>
              </a:rPr>
            </a:br>
            <a:r>
              <a:rPr i="1" lang="en-US" sz="1800">
                <a:solidFill>
                  <a:srgbClr val="000000"/>
                </a:solidFill>
                <a:latin typeface="Calibri"/>
                <a:ea typeface="Calibri"/>
                <a:cs typeface="Calibri"/>
                <a:sym typeface="Calibri"/>
              </a:rPr>
              <a:t>Gestión predictiva de la limpieza y el consumo energético</a:t>
            </a:r>
            <a:endParaRPr/>
          </a:p>
          <a:p>
            <a:pPr indent="-285750" lvl="0" marL="285750" marR="0" rtl="0" algn="l">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Se adapta a la ocupación en tiempo real</a:t>
            </a:r>
            <a:endParaRPr/>
          </a:p>
          <a:p>
            <a:pPr indent="-285750" lvl="0" marL="285750" marR="0" rtl="0" algn="l">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Reduce el desperdicio de energía</a:t>
            </a:r>
            <a:endParaRPr/>
          </a:p>
          <a:p>
            <a:pPr indent="-285750" lvl="0" marL="285750" marR="0" rtl="0" algn="l">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En línea con la misión EcoSmart</a:t>
            </a:r>
            <a:br>
              <a:rPr lang="en-US" sz="1800">
                <a:solidFill>
                  <a:srgbClr val="000000"/>
                </a:solidFill>
                <a:latin typeface="Calibri"/>
                <a:ea typeface="Calibri"/>
                <a:cs typeface="Calibri"/>
                <a:sym typeface="Calibri"/>
              </a:rPr>
            </a:br>
            <a:r>
              <a:rPr i="1" lang="en-US" sz="1800">
                <a:solidFill>
                  <a:srgbClr val="000000"/>
                </a:solidFill>
                <a:latin typeface="Calibri"/>
                <a:ea typeface="Calibri"/>
                <a:cs typeface="Calibri"/>
                <a:sym typeface="Calibri"/>
              </a:rPr>
              <a:t>(Informe de ESG e innovación de CitizenM, 2024)</a:t>
            </a:r>
            <a:endParaRPr sz="1800">
              <a:solidFill>
                <a:srgbClr val="000000"/>
              </a:solidFill>
              <a:latin typeface="Calibri"/>
              <a:ea typeface="Calibri"/>
              <a:cs typeface="Calibri"/>
              <a:sym typeface="Calibri"/>
            </a:endParaRPr>
          </a:p>
        </p:txBody>
      </p:sp>
      <p:sp>
        <p:nvSpPr>
          <p:cNvPr id="349" name="Google Shape;349;p11"/>
          <p:cNvSpPr txBox="1"/>
          <p:nvPr/>
        </p:nvSpPr>
        <p:spPr>
          <a:xfrm>
            <a:off x="711412" y="487243"/>
            <a:ext cx="5384700" cy="1717800"/>
          </a:xfrm>
          <a:prstGeom prst="rect">
            <a:avLst/>
          </a:prstGeom>
          <a:noFill/>
          <a:ln>
            <a:noFill/>
          </a:ln>
        </p:spPr>
        <p:txBody>
          <a:bodyPr anchorCtr="0" anchor="t" bIns="45700" lIns="91425" spcFirstLastPara="1" rIns="91425" wrap="square" tIns="45700">
            <a:spAutoFit/>
          </a:bodyPr>
          <a:lstStyle/>
          <a:p>
            <a:pPr indent="0" lvl="0" marL="0" marR="0" rtl="0" algn="l">
              <a:lnSpc>
                <a:spcPct val="105294"/>
              </a:lnSpc>
              <a:spcBef>
                <a:spcPts val="0"/>
              </a:spcBef>
              <a:spcAft>
                <a:spcPts val="0"/>
              </a:spcAft>
              <a:buNone/>
            </a:pPr>
            <a:r>
              <a:rPr b="1" lang="en-US" sz="3400">
                <a:solidFill>
                  <a:schemeClr val="lt1"/>
                </a:solidFill>
                <a:latin typeface="Calibri"/>
                <a:ea typeface="Calibri"/>
                <a:cs typeface="Calibri"/>
                <a:sym typeface="Calibri"/>
              </a:rPr>
              <a:t>La IA en las principales marcas hoteleras</a:t>
            </a:r>
            <a:endParaRPr/>
          </a:p>
          <a:p>
            <a:pPr indent="0" lvl="0" marL="0" marR="0" rtl="0" algn="l">
              <a:lnSpc>
                <a:spcPct val="105294"/>
              </a:lnSpc>
              <a:spcBef>
                <a:spcPts val="0"/>
              </a:spcBef>
              <a:spcAft>
                <a:spcPts val="0"/>
              </a:spcAft>
              <a:buNone/>
            </a:pPr>
            <a:r>
              <a:t/>
            </a:r>
            <a:endParaRPr b="1" sz="3400">
              <a:solidFill>
                <a:schemeClr val="lt1"/>
              </a:solidFill>
              <a:latin typeface="Calibri"/>
              <a:ea typeface="Calibri"/>
              <a:cs typeface="Calibri"/>
              <a:sym typeface="Calibri"/>
            </a:endParaRPr>
          </a:p>
        </p:txBody>
      </p:sp>
      <p:pic>
        <p:nvPicPr>
          <p:cNvPr id="350" name="Google Shape;350;p11"/>
          <p:cNvPicPr preferRelativeResize="0"/>
          <p:nvPr/>
        </p:nvPicPr>
        <p:blipFill rotWithShape="1">
          <a:blip r:embed="rId5">
            <a:alphaModFix/>
          </a:blip>
          <a:srcRect b="0" l="21834" r="21834" t="0"/>
          <a:stretch/>
        </p:blipFill>
        <p:spPr>
          <a:xfrm>
            <a:off x="7769256" y="1415553"/>
            <a:ext cx="2444127" cy="4336988"/>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12"/>
          <p:cNvSpPr/>
          <p:nvPr/>
        </p:nvSpPr>
        <p:spPr>
          <a:xfrm>
            <a:off x="0" y="381965"/>
            <a:ext cx="12192000" cy="1340614"/>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7" name="Google Shape;357;p12"/>
          <p:cNvSpPr/>
          <p:nvPr/>
        </p:nvSpPr>
        <p:spPr>
          <a:xfrm rot="5400000">
            <a:off x="1314218" y="892008"/>
            <a:ext cx="108000" cy="1685648"/>
          </a:xfrm>
          <a:custGeom>
            <a:rect b="b" l="l" r="r" t="t"/>
            <a:pathLst>
              <a:path extrusionOk="0" h="260044" w="30700">
                <a:moveTo>
                  <a:pt x="0" y="0"/>
                </a:moveTo>
                <a:lnTo>
                  <a:pt x="30701" y="0"/>
                </a:lnTo>
                <a:lnTo>
                  <a:pt x="30701" y="260044"/>
                </a:lnTo>
                <a:lnTo>
                  <a:pt x="0" y="260044"/>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358" name="Google Shape;358;p12"/>
          <p:cNvPicPr preferRelativeResize="0"/>
          <p:nvPr/>
        </p:nvPicPr>
        <p:blipFill>
          <a:blip r:embed="rId3">
            <a:alphaModFix/>
          </a:blip>
          <a:stretch>
            <a:fillRect/>
          </a:stretch>
        </p:blipFill>
        <p:spPr>
          <a:xfrm>
            <a:off x="4802450" y="-85300"/>
            <a:ext cx="7451826" cy="3524150"/>
          </a:xfrm>
          <a:prstGeom prst="rect">
            <a:avLst/>
          </a:prstGeom>
          <a:noFill/>
          <a:ln>
            <a:noFill/>
          </a:ln>
        </p:spPr>
      </p:pic>
      <p:pic>
        <p:nvPicPr>
          <p:cNvPr descr="iPhone6_mockup_front_white.png" id="359" name="Google Shape;359;p12"/>
          <p:cNvPicPr preferRelativeResize="0"/>
          <p:nvPr/>
        </p:nvPicPr>
        <p:blipFill rotWithShape="1">
          <a:blip r:embed="rId4">
            <a:alphaModFix/>
          </a:blip>
          <a:srcRect b="0" l="0" r="0" t="0"/>
          <a:stretch/>
        </p:blipFill>
        <p:spPr>
          <a:xfrm>
            <a:off x="6945340" y="381965"/>
            <a:ext cx="4094254" cy="6404164"/>
          </a:xfrm>
          <a:prstGeom prst="rect">
            <a:avLst/>
          </a:prstGeom>
          <a:noFill/>
          <a:ln>
            <a:noFill/>
          </a:ln>
        </p:spPr>
      </p:pic>
      <p:sp>
        <p:nvSpPr>
          <p:cNvPr id="360" name="Google Shape;360;p12"/>
          <p:cNvSpPr txBox="1"/>
          <p:nvPr/>
        </p:nvSpPr>
        <p:spPr>
          <a:xfrm>
            <a:off x="419737" y="1804248"/>
            <a:ext cx="5967600" cy="5072400"/>
          </a:xfrm>
          <a:prstGeom prst="rect">
            <a:avLst/>
          </a:prstGeom>
          <a:noFill/>
          <a:ln>
            <a:noFill/>
          </a:ln>
        </p:spPr>
        <p:txBody>
          <a:bodyPr anchorCtr="0" anchor="t" bIns="45700" lIns="91425" spcFirstLastPara="1" rIns="91425" wrap="square" tIns="45700">
            <a:spAutoFit/>
          </a:bodyPr>
          <a:lstStyle/>
          <a:p>
            <a:pPr indent="0" lvl="0" marL="0" marR="0" rtl="0" algn="l">
              <a:lnSpc>
                <a:spcPct val="98000"/>
              </a:lnSpc>
              <a:spcBef>
                <a:spcPts val="0"/>
              </a:spcBef>
              <a:spcAft>
                <a:spcPts val="0"/>
              </a:spcAft>
              <a:buNone/>
            </a:pPr>
            <a:r>
              <a:rPr b="1" lang="en-US" sz="2000">
                <a:solidFill>
                  <a:srgbClr val="0289AE"/>
                </a:solidFill>
                <a:latin typeface="Calibri"/>
                <a:ea typeface="Calibri"/>
                <a:cs typeface="Calibri"/>
                <a:sym typeface="Calibri"/>
              </a:rPr>
              <a:t>Grupo Accor: Análisis de la opinión de los huéspedes</a:t>
            </a:r>
            <a:br>
              <a:rPr lang="en-US" sz="2000">
                <a:solidFill>
                  <a:srgbClr val="0289AE"/>
                </a:solidFill>
                <a:latin typeface="Calibri"/>
                <a:ea typeface="Calibri"/>
                <a:cs typeface="Calibri"/>
                <a:sym typeface="Calibri"/>
              </a:rPr>
            </a:br>
            <a:r>
              <a:rPr i="1" lang="en-US" sz="1800">
                <a:solidFill>
                  <a:srgbClr val="000000"/>
                </a:solidFill>
                <a:latin typeface="Calibri"/>
                <a:ea typeface="Calibri"/>
                <a:cs typeface="Calibri"/>
                <a:sym typeface="Calibri"/>
              </a:rPr>
              <a:t>La IA analiza miles de opiniones diarias</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Identifica temas recurrentes (limpieza, tono del servicio)</a:t>
            </a:r>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000000"/>
                </a:solidFill>
                <a:latin typeface="Calibri"/>
                <a:ea typeface="Calibri"/>
                <a:cs typeface="Calibri"/>
                <a:sym typeface="Calibri"/>
              </a:rPr>
              <a:t>Resolución de reclamaciones un 20 % más rápida</a:t>
            </a:r>
            <a:r>
              <a:rPr lang="en-US" sz="1800">
                <a:solidFill>
                  <a:srgbClr val="000000"/>
                </a:solidFill>
                <a:latin typeface="Calibri"/>
                <a:ea typeface="Calibri"/>
                <a:cs typeface="Calibri"/>
                <a:sym typeface="Calibri"/>
              </a:rPr>
              <a:t> </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Mayor coherencia entre los establecimientos</a:t>
            </a:r>
            <a:br>
              <a:rPr lang="en-US" sz="1800">
                <a:solidFill>
                  <a:srgbClr val="000000"/>
                </a:solidFill>
                <a:latin typeface="Calibri"/>
                <a:ea typeface="Calibri"/>
                <a:cs typeface="Calibri"/>
                <a:sym typeface="Calibri"/>
              </a:rPr>
            </a:br>
            <a:r>
              <a:rPr i="1" lang="en-US" sz="1600">
                <a:solidFill>
                  <a:srgbClr val="000000"/>
                </a:solidFill>
                <a:latin typeface="Calibri"/>
                <a:ea typeface="Calibri"/>
                <a:cs typeface="Calibri"/>
                <a:sym typeface="Calibri"/>
              </a:rPr>
              <a:t>(Informe de transformación digital del Grupo Accor, 2024)</a:t>
            </a:r>
            <a:endParaRPr/>
          </a:p>
          <a:p>
            <a:pPr indent="0" lvl="0" marL="0" marR="0" rtl="0" algn="l">
              <a:lnSpc>
                <a:spcPct val="98000"/>
              </a:lnSpc>
              <a:spcBef>
                <a:spcPts val="0"/>
              </a:spcBef>
              <a:spcAft>
                <a:spcPts val="0"/>
              </a:spcAft>
              <a:buNone/>
            </a:pPr>
            <a:br>
              <a:rPr lang="en-US" sz="1800">
                <a:solidFill>
                  <a:srgbClr val="000000"/>
                </a:solidFill>
                <a:latin typeface="Calibri"/>
                <a:ea typeface="Calibri"/>
                <a:cs typeface="Calibri"/>
                <a:sym typeface="Calibri"/>
              </a:rPr>
            </a:br>
            <a:r>
              <a:rPr b="1" lang="en-US" sz="2000">
                <a:solidFill>
                  <a:srgbClr val="0289AE"/>
                </a:solidFill>
                <a:latin typeface="Calibri"/>
                <a:ea typeface="Calibri"/>
                <a:cs typeface="Calibri"/>
                <a:sym typeface="Calibri"/>
              </a:rPr>
              <a:t>Marriott International: Análisis predictivo</a:t>
            </a:r>
            <a:br>
              <a:rPr lang="en-US" sz="1800">
                <a:solidFill>
                  <a:srgbClr val="000000"/>
                </a:solidFill>
                <a:latin typeface="Calibri"/>
                <a:ea typeface="Calibri"/>
                <a:cs typeface="Calibri"/>
                <a:sym typeface="Calibri"/>
              </a:rPr>
            </a:br>
            <a:r>
              <a:rPr i="1" lang="en-US" sz="1800">
                <a:solidFill>
                  <a:srgbClr val="000000"/>
                </a:solidFill>
                <a:latin typeface="Calibri"/>
                <a:ea typeface="Calibri"/>
                <a:cs typeface="Calibri"/>
                <a:sym typeface="Calibri"/>
              </a:rPr>
              <a:t>Previsión de ocupación basada en IA</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Optimización de la planificación de turnos del personal</a:t>
            </a:r>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000000"/>
                </a:solidFill>
                <a:latin typeface="Calibri"/>
                <a:ea typeface="Calibri"/>
                <a:cs typeface="Calibri"/>
                <a:sym typeface="Calibri"/>
              </a:rPr>
              <a:t>Mejora del 15 % en la eficiencia operativa</a:t>
            </a:r>
            <a:br>
              <a:rPr lang="en-US" sz="1800">
                <a:solidFill>
                  <a:srgbClr val="000000"/>
                </a:solidFill>
                <a:latin typeface="Calibri"/>
                <a:ea typeface="Calibri"/>
                <a:cs typeface="Calibri"/>
                <a:sym typeface="Calibri"/>
              </a:rPr>
            </a:br>
            <a:r>
              <a:rPr lang="en-US" sz="1800">
                <a:solidFill>
                  <a:srgbClr val="000000"/>
                </a:solidFill>
                <a:latin typeface="Calibri"/>
                <a:ea typeface="Calibri"/>
                <a:cs typeface="Calibri"/>
                <a:sym typeface="Calibri"/>
              </a:rPr>
              <a:t>Mayor satisfacción de los huéspedes y mejor control de costes </a:t>
            </a:r>
            <a:r>
              <a:rPr i="1" lang="en-US" sz="1800">
                <a:solidFill>
                  <a:srgbClr val="000000"/>
                </a:solidFill>
                <a:latin typeface="Calibri"/>
                <a:ea typeface="Calibri"/>
                <a:cs typeface="Calibri"/>
                <a:sym typeface="Calibri"/>
              </a:rPr>
              <a:t>(</a:t>
            </a:r>
            <a:r>
              <a:rPr i="1" lang="en-US" sz="1600">
                <a:solidFill>
                  <a:srgbClr val="000000"/>
                </a:solidFill>
                <a:latin typeface="Calibri"/>
                <a:ea typeface="Calibri"/>
                <a:cs typeface="Calibri"/>
                <a:sym typeface="Calibri"/>
              </a:rPr>
              <a:t>Informe de operaciones </a:t>
            </a:r>
            <a:r>
              <a:rPr i="1" lang="en-US" sz="1800">
                <a:solidFill>
                  <a:srgbClr val="000000"/>
                </a:solidFill>
                <a:latin typeface="Calibri"/>
                <a:ea typeface="Calibri"/>
                <a:cs typeface="Calibri"/>
                <a:sym typeface="Calibri"/>
              </a:rPr>
              <a:t>de </a:t>
            </a:r>
            <a:r>
              <a:rPr i="1" lang="en-US" sz="1600">
                <a:solidFill>
                  <a:srgbClr val="000000"/>
                </a:solidFill>
                <a:latin typeface="Calibri"/>
                <a:ea typeface="Calibri"/>
                <a:cs typeface="Calibri"/>
                <a:sym typeface="Calibri"/>
              </a:rPr>
              <a:t>Marriott International, 2023)</a:t>
            </a:r>
            <a:br>
              <a:rPr lang="en-US" sz="1800">
                <a:solidFill>
                  <a:srgbClr val="000000"/>
                </a:solidFill>
                <a:latin typeface="Calibri"/>
                <a:ea typeface="Calibri"/>
                <a:cs typeface="Calibri"/>
                <a:sym typeface="Calibri"/>
              </a:rPr>
            </a:br>
            <a:endParaRPr sz="1800">
              <a:solidFill>
                <a:srgbClr val="000000"/>
              </a:solidFill>
              <a:latin typeface="Calibri"/>
              <a:ea typeface="Calibri"/>
              <a:cs typeface="Calibri"/>
              <a:sym typeface="Calibri"/>
            </a:endParaRPr>
          </a:p>
          <a:p>
            <a:pPr indent="0" lvl="0" marL="0" marR="0" rtl="0" algn="l">
              <a:lnSpc>
                <a:spcPct val="108888"/>
              </a:lnSpc>
              <a:spcBef>
                <a:spcPts val="0"/>
              </a:spcBef>
              <a:spcAft>
                <a:spcPts val="0"/>
              </a:spcAft>
              <a:buNone/>
            </a:pPr>
            <a:r>
              <a:rPr b="1" i="1" lang="en-US" sz="1800">
                <a:solidFill>
                  <a:srgbClr val="62A844"/>
                </a:solidFill>
                <a:latin typeface="Calibri"/>
                <a:ea typeface="Calibri"/>
                <a:cs typeface="Calibri"/>
                <a:sym typeface="Calibri"/>
              </a:rPr>
              <a:t>En toda Europa, alrededor del 41 % de los hoteles utilizan IA, y el 68 % tiene previsto adoptarla en breve. (Encuesta del sector de HospitalityNet, 2025)</a:t>
            </a:r>
            <a:endParaRPr b="1" sz="1800">
              <a:solidFill>
                <a:srgbClr val="62A844"/>
              </a:solidFill>
              <a:latin typeface="Calibri"/>
              <a:ea typeface="Calibri"/>
              <a:cs typeface="Calibri"/>
              <a:sym typeface="Calibri"/>
            </a:endParaRPr>
          </a:p>
        </p:txBody>
      </p:sp>
      <p:sp>
        <p:nvSpPr>
          <p:cNvPr id="361" name="Google Shape;361;p12"/>
          <p:cNvSpPr txBox="1"/>
          <p:nvPr/>
        </p:nvSpPr>
        <p:spPr>
          <a:xfrm>
            <a:off x="711412" y="450609"/>
            <a:ext cx="5384700" cy="1717800"/>
          </a:xfrm>
          <a:prstGeom prst="rect">
            <a:avLst/>
          </a:prstGeom>
          <a:noFill/>
          <a:ln>
            <a:noFill/>
          </a:ln>
        </p:spPr>
        <p:txBody>
          <a:bodyPr anchorCtr="0" anchor="t" bIns="45700" lIns="91425" spcFirstLastPara="1" rIns="91425" wrap="square" tIns="45700">
            <a:spAutoFit/>
          </a:bodyPr>
          <a:lstStyle/>
          <a:p>
            <a:pPr indent="0" lvl="0" marL="0" marR="0" rtl="0" algn="l">
              <a:lnSpc>
                <a:spcPct val="105294"/>
              </a:lnSpc>
              <a:spcBef>
                <a:spcPts val="0"/>
              </a:spcBef>
              <a:spcAft>
                <a:spcPts val="0"/>
              </a:spcAft>
              <a:buNone/>
            </a:pPr>
            <a:r>
              <a:rPr b="1" lang="en-US" sz="3400">
                <a:solidFill>
                  <a:schemeClr val="lt1"/>
                </a:solidFill>
                <a:latin typeface="Calibri"/>
                <a:ea typeface="Calibri"/>
                <a:cs typeface="Calibri"/>
                <a:sym typeface="Calibri"/>
              </a:rPr>
              <a:t>La IA en las principales marcas hoteleras</a:t>
            </a:r>
            <a:endParaRPr/>
          </a:p>
          <a:p>
            <a:pPr indent="0" lvl="0" marL="0" marR="0" rtl="0" algn="l">
              <a:lnSpc>
                <a:spcPct val="105294"/>
              </a:lnSpc>
              <a:spcBef>
                <a:spcPts val="0"/>
              </a:spcBef>
              <a:spcAft>
                <a:spcPts val="0"/>
              </a:spcAft>
              <a:buNone/>
            </a:pPr>
            <a:r>
              <a:t/>
            </a:r>
            <a:endParaRPr b="1" sz="3400">
              <a:solidFill>
                <a:schemeClr val="lt1"/>
              </a:solidFill>
              <a:latin typeface="Calibri"/>
              <a:ea typeface="Calibri"/>
              <a:cs typeface="Calibri"/>
              <a:sym typeface="Calibri"/>
            </a:endParaRPr>
          </a:p>
        </p:txBody>
      </p:sp>
      <p:pic>
        <p:nvPicPr>
          <p:cNvPr id="362" name="Google Shape;362;p12"/>
          <p:cNvPicPr preferRelativeResize="0"/>
          <p:nvPr/>
        </p:nvPicPr>
        <p:blipFill rotWithShape="1">
          <a:blip r:embed="rId5">
            <a:alphaModFix/>
          </a:blip>
          <a:srcRect b="0" l="31216" r="31216" t="0"/>
          <a:stretch/>
        </p:blipFill>
        <p:spPr>
          <a:xfrm>
            <a:off x="7770185" y="1398738"/>
            <a:ext cx="2444127" cy="433698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grpSp>
        <p:nvGrpSpPr>
          <p:cNvPr id="368" name="Google Shape;368;p13"/>
          <p:cNvGrpSpPr/>
          <p:nvPr/>
        </p:nvGrpSpPr>
        <p:grpSpPr>
          <a:xfrm>
            <a:off x="4696982" y="386543"/>
            <a:ext cx="6863434" cy="6049273"/>
            <a:chOff x="9515475" y="838200"/>
            <a:chExt cx="12553120" cy="12065000"/>
          </a:xfrm>
        </p:grpSpPr>
        <p:sp>
          <p:nvSpPr>
            <p:cNvPr id="369" name="Google Shape;369;p13"/>
            <p:cNvSpPr/>
            <p:nvPr/>
          </p:nvSpPr>
          <p:spPr>
            <a:xfrm flipH="1">
              <a:off x="9515475" y="4578350"/>
              <a:ext cx="4564063" cy="4564063"/>
            </a:xfrm>
            <a:prstGeom prst="ellipse">
              <a:avLst/>
            </a:prstGeom>
            <a:solidFill>
              <a:srgbClr val="62A844">
                <a:alpha val="71372"/>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cxnSp>
          <p:nvCxnSpPr>
            <p:cNvPr id="370" name="Google Shape;370;p13"/>
            <p:cNvCxnSpPr/>
            <p:nvPr/>
          </p:nvCxnSpPr>
          <p:spPr>
            <a:xfrm>
              <a:off x="13245571" y="6324599"/>
              <a:ext cx="8823024" cy="0"/>
            </a:xfrm>
            <a:prstGeom prst="straightConnector1">
              <a:avLst/>
            </a:prstGeom>
            <a:noFill/>
            <a:ln cap="flat" cmpd="sng" w="25400">
              <a:solidFill>
                <a:srgbClr val="62A844"/>
              </a:solidFill>
              <a:prstDash val="dot"/>
              <a:miter lim="8000"/>
              <a:headEnd len="sm" w="sm" type="none"/>
              <a:tailEnd len="sm" w="sm" type="none"/>
            </a:ln>
          </p:spPr>
        </p:cxnSp>
        <p:sp>
          <p:nvSpPr>
            <p:cNvPr id="371" name="Google Shape;371;p13"/>
            <p:cNvSpPr/>
            <p:nvPr/>
          </p:nvSpPr>
          <p:spPr>
            <a:xfrm>
              <a:off x="9536113" y="8340725"/>
              <a:ext cx="4564062" cy="4562475"/>
            </a:xfrm>
            <a:prstGeom prst="ellipse">
              <a:avLst/>
            </a:prstGeom>
            <a:solidFill>
              <a:srgbClr val="EABB22">
                <a:alpha val="42745"/>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372" name="Google Shape;372;p13"/>
            <p:cNvSpPr/>
            <p:nvPr/>
          </p:nvSpPr>
          <p:spPr>
            <a:xfrm>
              <a:off x="9536113" y="838200"/>
              <a:ext cx="4564062" cy="4564063"/>
            </a:xfrm>
            <a:prstGeom prst="ellipse">
              <a:avLst/>
            </a:prstGeom>
            <a:solidFill>
              <a:srgbClr val="0289AE">
                <a:alpha val="58039"/>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cxnSp>
          <p:nvCxnSpPr>
            <p:cNvPr id="373" name="Google Shape;373;p13"/>
            <p:cNvCxnSpPr/>
            <p:nvPr/>
          </p:nvCxnSpPr>
          <p:spPr>
            <a:xfrm>
              <a:off x="12768265" y="9996488"/>
              <a:ext cx="8823025" cy="0"/>
            </a:xfrm>
            <a:prstGeom prst="straightConnector1">
              <a:avLst/>
            </a:prstGeom>
            <a:noFill/>
            <a:ln cap="flat" cmpd="sng" w="25400">
              <a:solidFill>
                <a:srgbClr val="EABB22"/>
              </a:solidFill>
              <a:prstDash val="dot"/>
              <a:miter lim="8000"/>
              <a:headEnd len="sm" w="sm" type="none"/>
              <a:tailEnd len="sm" w="sm" type="none"/>
            </a:ln>
          </p:spPr>
        </p:cxnSp>
        <p:cxnSp>
          <p:nvCxnSpPr>
            <p:cNvPr id="374" name="Google Shape;374;p13"/>
            <p:cNvCxnSpPr/>
            <p:nvPr/>
          </p:nvCxnSpPr>
          <p:spPr>
            <a:xfrm>
              <a:off x="13079187" y="2376489"/>
              <a:ext cx="8823024" cy="0"/>
            </a:xfrm>
            <a:prstGeom prst="straightConnector1">
              <a:avLst/>
            </a:prstGeom>
            <a:noFill/>
            <a:ln cap="flat" cmpd="sng" w="25400">
              <a:solidFill>
                <a:srgbClr val="0289AE"/>
              </a:solidFill>
              <a:prstDash val="dot"/>
              <a:miter lim="8000"/>
              <a:headEnd len="sm" w="sm" type="none"/>
              <a:tailEnd len="sm" w="sm" type="none"/>
            </a:ln>
          </p:spPr>
        </p:cxnSp>
        <p:sp>
          <p:nvSpPr>
            <p:cNvPr id="375" name="Google Shape;375;p13"/>
            <p:cNvSpPr/>
            <p:nvPr/>
          </p:nvSpPr>
          <p:spPr>
            <a:xfrm>
              <a:off x="9536113" y="838200"/>
              <a:ext cx="2271712"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376" name="Google Shape;376;p13"/>
            <p:cNvSpPr/>
            <p:nvPr/>
          </p:nvSpPr>
          <p:spPr>
            <a:xfrm flipH="1">
              <a:off x="11807825" y="4578350"/>
              <a:ext cx="2271713"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377" name="Google Shape;377;p13"/>
            <p:cNvSpPr/>
            <p:nvPr/>
          </p:nvSpPr>
          <p:spPr>
            <a:xfrm>
              <a:off x="10337800" y="1639888"/>
              <a:ext cx="2959100" cy="2959100"/>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378" name="Google Shape;378;p13"/>
            <p:cNvSpPr/>
            <p:nvPr/>
          </p:nvSpPr>
          <p:spPr>
            <a:xfrm>
              <a:off x="9536113" y="8340725"/>
              <a:ext cx="2271712"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379" name="Google Shape;379;p13"/>
            <p:cNvSpPr/>
            <p:nvPr/>
          </p:nvSpPr>
          <p:spPr>
            <a:xfrm>
              <a:off x="10337800" y="9142413"/>
              <a:ext cx="2959100" cy="2959100"/>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380" name="Google Shape;380;p13"/>
            <p:cNvSpPr/>
            <p:nvPr/>
          </p:nvSpPr>
          <p:spPr>
            <a:xfrm flipH="1">
              <a:off x="10337800" y="5381625"/>
              <a:ext cx="2959100" cy="2959100"/>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381" name="Google Shape;381;p13"/>
            <p:cNvSpPr txBox="1"/>
            <p:nvPr/>
          </p:nvSpPr>
          <p:spPr>
            <a:xfrm>
              <a:off x="10337801" y="2336901"/>
              <a:ext cx="2940050" cy="270119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7200">
                  <a:solidFill>
                    <a:srgbClr val="0289AE"/>
                  </a:solidFill>
                  <a:latin typeface="Calibri"/>
                  <a:ea typeface="Calibri"/>
                  <a:cs typeface="Calibri"/>
                  <a:sym typeface="Calibri"/>
                </a:rPr>
                <a:t>01</a:t>
              </a:r>
              <a:endParaRPr/>
            </a:p>
          </p:txBody>
        </p:sp>
        <p:sp>
          <p:nvSpPr>
            <p:cNvPr id="382" name="Google Shape;382;p13"/>
            <p:cNvSpPr txBox="1"/>
            <p:nvPr/>
          </p:nvSpPr>
          <p:spPr>
            <a:xfrm>
              <a:off x="10418763" y="6108802"/>
              <a:ext cx="2959100" cy="2484202"/>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7200">
                  <a:solidFill>
                    <a:srgbClr val="62A844"/>
                  </a:solidFill>
                  <a:latin typeface="Calibri"/>
                  <a:ea typeface="Calibri"/>
                  <a:cs typeface="Calibri"/>
                  <a:sym typeface="Calibri"/>
                </a:rPr>
                <a:t>02</a:t>
              </a:r>
              <a:endParaRPr/>
            </a:p>
          </p:txBody>
        </p:sp>
        <p:sp>
          <p:nvSpPr>
            <p:cNvPr id="383" name="Google Shape;383;p13"/>
            <p:cNvSpPr txBox="1"/>
            <p:nvPr/>
          </p:nvSpPr>
          <p:spPr>
            <a:xfrm>
              <a:off x="10337801" y="9880701"/>
              <a:ext cx="2841623" cy="258288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7200">
                  <a:solidFill>
                    <a:srgbClr val="EABB22"/>
                  </a:solidFill>
                  <a:latin typeface="Calibri"/>
                  <a:ea typeface="Calibri"/>
                  <a:cs typeface="Calibri"/>
                  <a:sym typeface="Calibri"/>
                </a:rPr>
                <a:t>03</a:t>
              </a:r>
              <a:endParaRPr/>
            </a:p>
          </p:txBody>
        </p:sp>
      </p:grpSp>
      <p:sp>
        <p:nvSpPr>
          <p:cNvPr id="384" name="Google Shape;384;p13"/>
          <p:cNvSpPr txBox="1"/>
          <p:nvPr/>
        </p:nvSpPr>
        <p:spPr>
          <a:xfrm>
            <a:off x="392490" y="472095"/>
            <a:ext cx="46887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El papel de las personas y la tecnología</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385" name="Google Shape;385;p13"/>
          <p:cNvCxnSpPr/>
          <p:nvPr/>
        </p:nvCxnSpPr>
        <p:spPr>
          <a:xfrm>
            <a:off x="-27709" y="1679112"/>
            <a:ext cx="4276096" cy="0"/>
          </a:xfrm>
          <a:prstGeom prst="straightConnector1">
            <a:avLst/>
          </a:prstGeom>
          <a:noFill/>
          <a:ln cap="flat" cmpd="sng" w="34925">
            <a:solidFill>
              <a:srgbClr val="62A844"/>
            </a:solidFill>
            <a:prstDash val="dot"/>
            <a:miter lim="8000"/>
            <a:headEnd len="sm" w="sm" type="none"/>
            <a:tailEnd len="sm" w="sm" type="none"/>
          </a:ln>
        </p:spPr>
      </p:cxnSp>
      <p:sp>
        <p:nvSpPr>
          <p:cNvPr id="386" name="Google Shape;386;p13"/>
          <p:cNvSpPr txBox="1"/>
          <p:nvPr/>
        </p:nvSpPr>
        <p:spPr>
          <a:xfrm>
            <a:off x="7463094" y="5116914"/>
            <a:ext cx="3836355" cy="1066959"/>
          </a:xfrm>
          <a:prstGeom prst="rect">
            <a:avLst/>
          </a:prstGeom>
          <a:noFill/>
          <a:ln>
            <a:noFill/>
          </a:ln>
        </p:spPr>
        <p:txBody>
          <a:bodyPr anchorCtr="0" anchor="t" bIns="45700" lIns="91425" spcFirstLastPara="1" rIns="91425" wrap="square" tIns="45700">
            <a:spAutoFit/>
          </a:bodyPr>
          <a:lstStyle/>
          <a:p>
            <a:pPr indent="0" lvl="0" marL="0" marR="0" rtl="0" algn="l">
              <a:lnSpc>
                <a:spcPct val="107777"/>
              </a:lnSpc>
              <a:spcBef>
                <a:spcPts val="0"/>
              </a:spcBef>
              <a:spcAft>
                <a:spcPts val="0"/>
              </a:spcAft>
              <a:buClr>
                <a:srgbClr val="EABB22"/>
              </a:buClr>
              <a:buSzPts val="1800"/>
              <a:buFont typeface="Calibri"/>
              <a:buNone/>
            </a:pPr>
            <a:r>
              <a:rPr lang="en-US" sz="1800">
                <a:solidFill>
                  <a:srgbClr val="000000"/>
                </a:solidFill>
                <a:latin typeface="Calibri"/>
                <a:ea typeface="Calibri"/>
                <a:cs typeface="Calibri"/>
                <a:sym typeface="Calibri"/>
              </a:rPr>
              <a:t>Los hoteles que combinan herramientas de IA con personal cualificado logran una mayor satisfacción de los huéspedes y un mayor compromiso de los empleados.</a:t>
            </a:r>
            <a:endParaRPr/>
          </a:p>
          <a:p>
            <a:pPr indent="0" lvl="0" marL="0" marR="0" rtl="0" algn="l">
              <a:lnSpc>
                <a:spcPct val="107777"/>
              </a:lnSpc>
              <a:spcBef>
                <a:spcPts val="0"/>
              </a:spcBef>
              <a:spcAft>
                <a:spcPts val="0"/>
              </a:spcAft>
              <a:buClr>
                <a:srgbClr val="EABB22"/>
              </a:buClr>
              <a:buSzPts val="1800"/>
              <a:buFont typeface="Arial"/>
              <a:buNone/>
            </a:pPr>
            <a:r>
              <a:t/>
            </a:r>
            <a:endParaRPr sz="1800">
              <a:solidFill>
                <a:srgbClr val="000000"/>
              </a:solidFill>
              <a:latin typeface="Calibri"/>
              <a:ea typeface="Calibri"/>
              <a:cs typeface="Calibri"/>
              <a:sym typeface="Calibri"/>
            </a:endParaRPr>
          </a:p>
        </p:txBody>
      </p:sp>
      <p:sp>
        <p:nvSpPr>
          <p:cNvPr id="387" name="Google Shape;387;p13"/>
          <p:cNvSpPr txBox="1"/>
          <p:nvPr/>
        </p:nvSpPr>
        <p:spPr>
          <a:xfrm>
            <a:off x="7463093" y="1198646"/>
            <a:ext cx="3968167" cy="1310615"/>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7777"/>
              </a:lnSpc>
              <a:spcBef>
                <a:spcPts val="0"/>
              </a:spcBef>
              <a:spcAft>
                <a:spcPts val="0"/>
              </a:spcAft>
              <a:buClr>
                <a:srgbClr val="0289AE"/>
              </a:buClr>
              <a:buSzPts val="1800"/>
              <a:buFont typeface="Calibri"/>
              <a:buChar char="•"/>
            </a:pPr>
            <a:r>
              <a:rPr lang="en-US" sz="1800">
                <a:solidFill>
                  <a:srgbClr val="000000"/>
                </a:solidFill>
                <a:latin typeface="Calibri"/>
                <a:ea typeface="Calibri"/>
                <a:cs typeface="Calibri"/>
                <a:sym typeface="Calibri"/>
              </a:rPr>
              <a:t>Empatía </a:t>
            </a:r>
            <a:endParaRPr/>
          </a:p>
          <a:p>
            <a:pPr indent="-285750" lvl="0" marL="285750" marR="0" rtl="0" algn="l">
              <a:lnSpc>
                <a:spcPct val="107777"/>
              </a:lnSpc>
              <a:spcBef>
                <a:spcPts val="0"/>
              </a:spcBef>
              <a:spcAft>
                <a:spcPts val="0"/>
              </a:spcAft>
              <a:buClr>
                <a:srgbClr val="0289AE"/>
              </a:buClr>
              <a:buSzPts val="1800"/>
              <a:buFont typeface="Calibri"/>
              <a:buChar char="•"/>
            </a:pPr>
            <a:r>
              <a:rPr lang="en-US" sz="1800">
                <a:solidFill>
                  <a:srgbClr val="000000"/>
                </a:solidFill>
                <a:latin typeface="Calibri"/>
                <a:ea typeface="Calibri"/>
                <a:cs typeface="Calibri"/>
                <a:sym typeface="Calibri"/>
              </a:rPr>
              <a:t>Comprensión cultural </a:t>
            </a:r>
            <a:endParaRPr/>
          </a:p>
          <a:p>
            <a:pPr indent="-285750" lvl="0" marL="285750" marR="0" rtl="0" algn="l">
              <a:lnSpc>
                <a:spcPct val="107777"/>
              </a:lnSpc>
              <a:spcBef>
                <a:spcPts val="0"/>
              </a:spcBef>
              <a:spcAft>
                <a:spcPts val="0"/>
              </a:spcAft>
              <a:buClr>
                <a:srgbClr val="0289AE"/>
              </a:buClr>
              <a:buSzPts val="1800"/>
              <a:buFont typeface="Calibri"/>
              <a:buChar char="•"/>
            </a:pPr>
            <a:r>
              <a:rPr lang="en-US" sz="1800">
                <a:solidFill>
                  <a:srgbClr val="000000"/>
                </a:solidFill>
                <a:latin typeface="Calibri"/>
                <a:ea typeface="Calibri"/>
                <a:cs typeface="Calibri"/>
                <a:sym typeface="Calibri"/>
              </a:rPr>
              <a:t>Conexión genuina</a:t>
            </a:r>
            <a:br>
              <a:rPr lang="en-US" sz="1800">
                <a:solidFill>
                  <a:srgbClr val="000000"/>
                </a:solidFill>
                <a:latin typeface="Calibri"/>
                <a:ea typeface="Calibri"/>
                <a:cs typeface="Calibri"/>
                <a:sym typeface="Calibri"/>
              </a:rPr>
            </a:br>
            <a:r>
              <a:rPr b="1" lang="en-US" sz="1800">
                <a:solidFill>
                  <a:srgbClr val="0289AE"/>
                </a:solidFill>
                <a:latin typeface="Calibri"/>
                <a:ea typeface="Calibri"/>
                <a:cs typeface="Calibri"/>
                <a:sym typeface="Calibri"/>
              </a:rPr>
              <a:t>→ </a:t>
            </a:r>
            <a:r>
              <a:rPr lang="en-US" sz="1800">
                <a:solidFill>
                  <a:srgbClr val="000000"/>
                </a:solidFill>
                <a:latin typeface="Calibri"/>
                <a:ea typeface="Calibri"/>
                <a:cs typeface="Calibri"/>
                <a:sym typeface="Calibri"/>
              </a:rPr>
              <a:t>Genera confianza y fidelidad duradera</a:t>
            </a:r>
            <a:endParaRPr/>
          </a:p>
          <a:p>
            <a:pPr indent="0" lvl="0" marL="0" marR="0" rtl="0" algn="l">
              <a:lnSpc>
                <a:spcPct val="107777"/>
              </a:lnSpc>
              <a:spcBef>
                <a:spcPts val="0"/>
              </a:spcBef>
              <a:spcAft>
                <a:spcPts val="0"/>
              </a:spcAft>
              <a:buClr>
                <a:srgbClr val="0289AE"/>
              </a:buClr>
              <a:buSzPts val="1800"/>
              <a:buFont typeface="Arial"/>
              <a:buNone/>
            </a:pPr>
            <a:r>
              <a:t/>
            </a:r>
            <a:endParaRPr sz="1800">
              <a:solidFill>
                <a:srgbClr val="000000"/>
              </a:solidFill>
              <a:latin typeface="Calibri"/>
              <a:ea typeface="Calibri"/>
              <a:cs typeface="Calibri"/>
              <a:sym typeface="Calibri"/>
            </a:endParaRPr>
          </a:p>
        </p:txBody>
      </p:sp>
      <p:sp>
        <p:nvSpPr>
          <p:cNvPr id="388" name="Google Shape;388;p13"/>
          <p:cNvSpPr txBox="1"/>
          <p:nvPr/>
        </p:nvSpPr>
        <p:spPr>
          <a:xfrm>
            <a:off x="7463100" y="3163265"/>
            <a:ext cx="4529700" cy="15639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7777"/>
              </a:lnSpc>
              <a:spcBef>
                <a:spcPts val="0"/>
              </a:spcBef>
              <a:spcAft>
                <a:spcPts val="0"/>
              </a:spcAft>
              <a:buClr>
                <a:srgbClr val="62A844"/>
              </a:buClr>
              <a:buSzPts val="1800"/>
              <a:buFont typeface="Calibri"/>
              <a:buChar char="•"/>
            </a:pPr>
            <a:r>
              <a:rPr lang="en-US" sz="1800">
                <a:solidFill>
                  <a:srgbClr val="000000"/>
                </a:solidFill>
                <a:latin typeface="Calibri"/>
                <a:ea typeface="Calibri"/>
                <a:cs typeface="Calibri"/>
                <a:sym typeface="Calibri"/>
              </a:rPr>
              <a:t>Gestiona tareas con gran volumen de datos </a:t>
            </a:r>
            <a:endParaRPr/>
          </a:p>
          <a:p>
            <a:pPr indent="-285750" lvl="0" marL="285750" marR="0" rtl="0" algn="l">
              <a:lnSpc>
                <a:spcPct val="107777"/>
              </a:lnSpc>
              <a:spcBef>
                <a:spcPts val="0"/>
              </a:spcBef>
              <a:spcAft>
                <a:spcPts val="0"/>
              </a:spcAft>
              <a:buClr>
                <a:srgbClr val="62A844"/>
              </a:buClr>
              <a:buSzPts val="1800"/>
              <a:buFont typeface="Calibri"/>
              <a:buChar char="•"/>
            </a:pPr>
            <a:r>
              <a:rPr lang="en-US" sz="1800">
                <a:solidFill>
                  <a:srgbClr val="000000"/>
                </a:solidFill>
                <a:latin typeface="Calibri"/>
                <a:ea typeface="Calibri"/>
                <a:cs typeface="Calibri"/>
                <a:sym typeface="Calibri"/>
              </a:rPr>
              <a:t>Proporciona apoyo en la toma de decisiones</a:t>
            </a:r>
            <a:r>
              <a:rPr lang="en-US" sz="1800">
                <a:latin typeface="Calibri"/>
                <a:ea typeface="Calibri"/>
                <a:cs typeface="Calibri"/>
                <a:sym typeface="Calibri"/>
              </a:rPr>
              <a:t> </a:t>
            </a:r>
            <a:r>
              <a:rPr b="1" lang="en-US" sz="1800">
                <a:solidFill>
                  <a:srgbClr val="62A844"/>
                </a:solidFill>
                <a:latin typeface="Calibri"/>
                <a:ea typeface="Calibri"/>
                <a:cs typeface="Calibri"/>
                <a:sym typeface="Calibri"/>
              </a:rPr>
              <a:t>→ </a:t>
            </a:r>
            <a:r>
              <a:rPr lang="en-US" sz="1800">
                <a:solidFill>
                  <a:srgbClr val="000000"/>
                </a:solidFill>
                <a:latin typeface="Calibri"/>
                <a:ea typeface="Calibri"/>
                <a:cs typeface="Calibri"/>
                <a:sym typeface="Calibri"/>
              </a:rPr>
              <a:t>Libera al personal para que </a:t>
            </a:r>
            <a:r>
              <a:rPr lang="en-US" sz="1800">
                <a:latin typeface="Calibri"/>
                <a:ea typeface="Calibri"/>
                <a:cs typeface="Calibri"/>
                <a:sym typeface="Calibri"/>
              </a:rPr>
              <a:t>se </a:t>
            </a:r>
            <a:r>
              <a:rPr lang="en-US" sz="1800">
                <a:solidFill>
                  <a:srgbClr val="000000"/>
                </a:solidFill>
                <a:latin typeface="Calibri"/>
                <a:ea typeface="Calibri"/>
                <a:cs typeface="Calibri"/>
                <a:sym typeface="Calibri"/>
              </a:rPr>
              <a:t>dedi</a:t>
            </a:r>
            <a:r>
              <a:rPr lang="en-US" sz="1800">
                <a:latin typeface="Calibri"/>
                <a:ea typeface="Calibri"/>
                <a:cs typeface="Calibri"/>
                <a:sym typeface="Calibri"/>
              </a:rPr>
              <a:t>quen</a:t>
            </a:r>
            <a:r>
              <a:rPr lang="en-US" sz="1800">
                <a:solidFill>
                  <a:srgbClr val="000000"/>
                </a:solidFill>
                <a:latin typeface="Calibri"/>
                <a:ea typeface="Calibri"/>
                <a:cs typeface="Calibri"/>
                <a:sym typeface="Calibri"/>
              </a:rPr>
              <a:t> a interacciones significativas</a:t>
            </a:r>
            <a:endParaRPr/>
          </a:p>
          <a:p>
            <a:pPr indent="0" lvl="0" marL="0" marR="0" rtl="0" algn="l">
              <a:lnSpc>
                <a:spcPct val="107777"/>
              </a:lnSpc>
              <a:spcBef>
                <a:spcPts val="0"/>
              </a:spcBef>
              <a:spcAft>
                <a:spcPts val="0"/>
              </a:spcAft>
              <a:buClr>
                <a:srgbClr val="62A844"/>
              </a:buClr>
              <a:buSzPts val="1800"/>
              <a:buFont typeface="Arial"/>
              <a:buNone/>
            </a:pPr>
            <a:r>
              <a:t/>
            </a:r>
            <a:endParaRPr sz="1800">
              <a:solidFill>
                <a:srgbClr val="000000"/>
              </a:solidFill>
              <a:latin typeface="Calibri"/>
              <a:ea typeface="Calibri"/>
              <a:cs typeface="Calibri"/>
              <a:sym typeface="Calibri"/>
            </a:endParaRPr>
          </a:p>
        </p:txBody>
      </p:sp>
      <p:sp>
        <p:nvSpPr>
          <p:cNvPr id="389" name="Google Shape;389;p13"/>
          <p:cNvSpPr txBox="1"/>
          <p:nvPr/>
        </p:nvSpPr>
        <p:spPr>
          <a:xfrm>
            <a:off x="7463094" y="2672694"/>
            <a:ext cx="5352028" cy="514115"/>
          </a:xfrm>
          <a:prstGeom prst="rect">
            <a:avLst/>
          </a:prstGeom>
          <a:noFill/>
          <a:ln>
            <a:noFill/>
          </a:ln>
        </p:spPr>
        <p:txBody>
          <a:bodyPr anchorCtr="0" anchor="t" bIns="45700" lIns="91425" spcFirstLastPara="1" rIns="91425" wrap="square" tIns="45700">
            <a:spAutoFit/>
          </a:bodyPr>
          <a:lstStyle/>
          <a:p>
            <a:pPr indent="0" lvl="0" marL="0" marR="0" rtl="0" algn="l">
              <a:lnSpc>
                <a:spcPct val="130000"/>
              </a:lnSpc>
              <a:spcBef>
                <a:spcPts val="0"/>
              </a:spcBef>
              <a:spcAft>
                <a:spcPts val="0"/>
              </a:spcAft>
              <a:buNone/>
            </a:pPr>
            <a:r>
              <a:rPr b="1" lang="en-US" sz="2600">
                <a:solidFill>
                  <a:srgbClr val="62A844"/>
                </a:solidFill>
                <a:latin typeface="Calibri"/>
                <a:ea typeface="Calibri"/>
                <a:cs typeface="Calibri"/>
                <a:sym typeface="Calibri"/>
              </a:rPr>
              <a:t>La tecnología como facilitadora:</a:t>
            </a:r>
            <a:endParaRPr/>
          </a:p>
        </p:txBody>
      </p:sp>
      <p:sp>
        <p:nvSpPr>
          <p:cNvPr id="390" name="Google Shape;390;p13"/>
          <p:cNvSpPr txBox="1"/>
          <p:nvPr/>
        </p:nvSpPr>
        <p:spPr>
          <a:xfrm>
            <a:off x="7463093" y="609471"/>
            <a:ext cx="4888507" cy="507318"/>
          </a:xfrm>
          <a:prstGeom prst="rect">
            <a:avLst/>
          </a:prstGeom>
          <a:noFill/>
          <a:ln>
            <a:noFill/>
          </a:ln>
        </p:spPr>
        <p:txBody>
          <a:bodyPr anchorCtr="0" anchor="t" bIns="45700" lIns="91425" spcFirstLastPara="1" rIns="91425" wrap="square" tIns="45700">
            <a:spAutoFit/>
          </a:bodyPr>
          <a:lstStyle/>
          <a:p>
            <a:pPr indent="0" lvl="0" marL="0" marR="0" rtl="0" algn="l">
              <a:lnSpc>
                <a:spcPct val="130000"/>
              </a:lnSpc>
              <a:spcBef>
                <a:spcPts val="0"/>
              </a:spcBef>
              <a:spcAft>
                <a:spcPts val="0"/>
              </a:spcAft>
              <a:buNone/>
            </a:pPr>
            <a:r>
              <a:rPr b="1" lang="en-US" sz="2600">
                <a:solidFill>
                  <a:srgbClr val="0289AE"/>
                </a:solidFill>
                <a:latin typeface="Calibri"/>
                <a:ea typeface="Calibri"/>
                <a:cs typeface="Calibri"/>
                <a:sym typeface="Calibri"/>
              </a:rPr>
              <a:t>Aspectos humanos esenciales:</a:t>
            </a:r>
            <a:endParaRPr/>
          </a:p>
        </p:txBody>
      </p:sp>
      <p:sp>
        <p:nvSpPr>
          <p:cNvPr id="391" name="Google Shape;391;p13"/>
          <p:cNvSpPr txBox="1"/>
          <p:nvPr/>
        </p:nvSpPr>
        <p:spPr>
          <a:xfrm>
            <a:off x="7463093" y="4472635"/>
            <a:ext cx="5776200" cy="514200"/>
          </a:xfrm>
          <a:prstGeom prst="rect">
            <a:avLst/>
          </a:prstGeom>
          <a:noFill/>
          <a:ln>
            <a:noFill/>
          </a:ln>
        </p:spPr>
        <p:txBody>
          <a:bodyPr anchorCtr="0" anchor="t" bIns="45700" lIns="91425" spcFirstLastPara="1" rIns="91425" wrap="square" tIns="45700">
            <a:spAutoFit/>
          </a:bodyPr>
          <a:lstStyle/>
          <a:p>
            <a:pPr indent="0" lvl="0" marL="0" marR="0" rtl="0" algn="l">
              <a:lnSpc>
                <a:spcPct val="130000"/>
              </a:lnSpc>
              <a:spcBef>
                <a:spcPts val="0"/>
              </a:spcBef>
              <a:spcAft>
                <a:spcPts val="0"/>
              </a:spcAft>
              <a:buNone/>
            </a:pPr>
            <a:r>
              <a:rPr b="1" lang="en-US" sz="2600">
                <a:solidFill>
                  <a:srgbClr val="EABB22"/>
                </a:solidFill>
                <a:latin typeface="Calibri"/>
                <a:ea typeface="Calibri"/>
                <a:cs typeface="Calibri"/>
                <a:sym typeface="Calibri"/>
              </a:rPr>
              <a:t>P</a:t>
            </a:r>
            <a:r>
              <a:rPr b="1" lang="en-US" sz="2600">
                <a:solidFill>
                  <a:srgbClr val="EABB22"/>
                </a:solidFill>
                <a:latin typeface="Calibri"/>
                <a:ea typeface="Calibri"/>
                <a:cs typeface="Calibri"/>
                <a:sym typeface="Calibri"/>
              </a:rPr>
              <a:t>e</a:t>
            </a:r>
            <a:r>
              <a:rPr b="1" lang="en-US" sz="2600">
                <a:solidFill>
                  <a:srgbClr val="EABB22"/>
                </a:solidFill>
                <a:latin typeface="Calibri"/>
                <a:ea typeface="Calibri"/>
                <a:cs typeface="Calibri"/>
                <a:sym typeface="Calibri"/>
              </a:rPr>
              <a:t>rspectivas de investigación:</a:t>
            </a:r>
            <a:endParaRPr/>
          </a:p>
        </p:txBody>
      </p:sp>
      <p:sp>
        <p:nvSpPr>
          <p:cNvPr id="392" name="Google Shape;392;p13"/>
          <p:cNvSpPr txBox="1"/>
          <p:nvPr/>
        </p:nvSpPr>
        <p:spPr>
          <a:xfrm>
            <a:off x="417922" y="1824073"/>
            <a:ext cx="3420639" cy="1506887"/>
          </a:xfrm>
          <a:prstGeom prst="rect">
            <a:avLst/>
          </a:prstGeom>
          <a:noFill/>
          <a:ln>
            <a:noFill/>
          </a:ln>
        </p:spPr>
        <p:txBody>
          <a:bodyPr anchorCtr="0" anchor="t" bIns="45700" lIns="91425" spcFirstLastPara="1" rIns="91425" wrap="square" tIns="45700">
            <a:spAutoFit/>
          </a:bodyPr>
          <a:lstStyle/>
          <a:p>
            <a:pPr indent="0" lvl="0" marL="0" marR="0" rtl="0" algn="l">
              <a:lnSpc>
                <a:spcPct val="101818"/>
              </a:lnSpc>
              <a:spcBef>
                <a:spcPts val="0"/>
              </a:spcBef>
              <a:spcAft>
                <a:spcPts val="0"/>
              </a:spcAft>
              <a:buNone/>
            </a:pPr>
            <a:r>
              <a:rPr b="1" lang="en-US" sz="2200">
                <a:solidFill>
                  <a:srgbClr val="262626"/>
                </a:solidFill>
                <a:latin typeface="Calibri"/>
                <a:ea typeface="Calibri"/>
                <a:cs typeface="Calibri"/>
                <a:sym typeface="Calibri"/>
              </a:rPr>
              <a:t>La verdadera hospitalidad es humana. La tecnología debe potenciar, no sustituir, la conexión genuina.</a:t>
            </a:r>
            <a:endParaRPr/>
          </a:p>
          <a:p>
            <a:pPr indent="0" lvl="0" marL="0" marR="0" rtl="0" algn="l">
              <a:lnSpc>
                <a:spcPct val="101818"/>
              </a:lnSpc>
              <a:spcBef>
                <a:spcPts val="0"/>
              </a:spcBef>
              <a:spcAft>
                <a:spcPts val="0"/>
              </a:spcAft>
              <a:buNone/>
            </a:pPr>
            <a:r>
              <a:t/>
            </a:r>
            <a:endParaRPr sz="2200">
              <a:solidFill>
                <a:srgbClr val="262626"/>
              </a:solidFill>
              <a:latin typeface="Calibri"/>
              <a:ea typeface="Calibri"/>
              <a:cs typeface="Calibri"/>
              <a:sym typeface="Calibri"/>
            </a:endParaRPr>
          </a:p>
        </p:txBody>
      </p:sp>
      <p:sp>
        <p:nvSpPr>
          <p:cNvPr id="393" name="Google Shape;393;p13"/>
          <p:cNvSpPr/>
          <p:nvPr/>
        </p:nvSpPr>
        <p:spPr>
          <a:xfrm rot="1426026">
            <a:off x="3776541" y="2567998"/>
            <a:ext cx="926333" cy="526630"/>
          </a:xfrm>
          <a:custGeom>
            <a:rect b="b" l="l" r="r" t="t"/>
            <a:pathLst>
              <a:path extrusionOk="0" h="589562" w="1037030">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4" name="Google Shape;394;p13"/>
          <p:cNvSpPr/>
          <p:nvPr/>
        </p:nvSpPr>
        <p:spPr>
          <a:xfrm flipH="1">
            <a:off x="429116" y="3572004"/>
            <a:ext cx="3158655" cy="1169936"/>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b="1" i="1" lang="en-US" sz="2000">
                <a:solidFill>
                  <a:srgbClr val="0289AE"/>
                </a:solidFill>
                <a:latin typeface="Calibri"/>
                <a:ea typeface="Calibri"/>
                <a:cs typeface="Calibri"/>
                <a:sym typeface="Calibri"/>
              </a:rPr>
              <a:t>El equilibrio requiere planificación y formación. El personal debe saber cuándo utilizar los datos y cuándo actuar con empatía.</a:t>
            </a:r>
            <a:endParaRPr b="1" sz="2000">
              <a:solidFill>
                <a:srgbClr val="0289AE"/>
              </a:solidFill>
              <a:latin typeface="Calibri"/>
              <a:ea typeface="Calibri"/>
              <a:cs typeface="Calibri"/>
              <a:sym typeface="Calibri"/>
            </a:endParaRPr>
          </a:p>
        </p:txBody>
      </p:sp>
      <p:pic>
        <p:nvPicPr>
          <p:cNvPr id="395" name="Google Shape;395;p13"/>
          <p:cNvPicPr preferRelativeResize="0"/>
          <p:nvPr/>
        </p:nvPicPr>
        <p:blipFill>
          <a:blip r:embed="rId3">
            <a:alphaModFix/>
          </a:blip>
          <a:stretch>
            <a:fillRect/>
          </a:stretch>
        </p:blipFill>
        <p:spPr>
          <a:xfrm>
            <a:off x="0" y="4542935"/>
            <a:ext cx="3492001" cy="2502114"/>
          </a:xfrm>
          <a:prstGeom prst="rect">
            <a:avLst/>
          </a:prstGeom>
          <a:noFill/>
          <a:ln>
            <a:noFill/>
          </a:ln>
        </p:spPr>
      </p:pic>
      <p:sp>
        <p:nvSpPr>
          <p:cNvPr id="396" name="Google Shape;396;p13"/>
          <p:cNvSpPr/>
          <p:nvPr/>
        </p:nvSpPr>
        <p:spPr>
          <a:xfrm>
            <a:off x="418100" y="6005425"/>
            <a:ext cx="4470300" cy="5073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397" name="Google Shape;397;p13"/>
          <p:cNvSpPr txBox="1"/>
          <p:nvPr/>
        </p:nvSpPr>
        <p:spPr>
          <a:xfrm>
            <a:off x="544098" y="6136988"/>
            <a:ext cx="75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0289AE"/>
                </a:solidFill>
                <a:latin typeface="Calibri"/>
                <a:ea typeface="Calibri"/>
                <a:cs typeface="Calibri"/>
                <a:sym typeface="Calibri"/>
              </a:rPr>
              <a:t>Véase también ›</a:t>
            </a:r>
            <a:endParaRPr/>
          </a:p>
        </p:txBody>
      </p:sp>
      <p:sp>
        <p:nvSpPr>
          <p:cNvPr id="398" name="Google Shape;398;p13"/>
          <p:cNvSpPr txBox="1"/>
          <p:nvPr/>
        </p:nvSpPr>
        <p:spPr>
          <a:xfrm>
            <a:off x="1300099" y="6136988"/>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C3 </a:t>
            </a:r>
            <a:r>
              <a:rPr b="1" lang="en-US" sz="1400">
                <a:solidFill>
                  <a:srgbClr val="262626"/>
                </a:solidFill>
                <a:latin typeface="Calibri"/>
                <a:ea typeface="Calibri"/>
                <a:cs typeface="Calibri"/>
                <a:sym typeface="Calibri"/>
              </a:rPr>
              <a:t>M1</a:t>
            </a:r>
            <a:endParaRPr b="1" i="0" sz="1400">
              <a:solidFill>
                <a:srgbClr val="262626"/>
              </a:solidFill>
              <a:latin typeface="Calibri"/>
              <a:ea typeface="Calibri"/>
              <a:cs typeface="Calibri"/>
              <a:sym typeface="Calibri"/>
            </a:endParaRPr>
          </a:p>
        </p:txBody>
      </p:sp>
      <p:sp>
        <p:nvSpPr>
          <p:cNvPr id="399" name="Google Shape;399;p13"/>
          <p:cNvSpPr txBox="1"/>
          <p:nvPr/>
        </p:nvSpPr>
        <p:spPr>
          <a:xfrm>
            <a:off x="1894098" y="6136988"/>
            <a:ext cx="349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400">
                <a:solidFill>
                  <a:srgbClr val="262626"/>
                </a:solidFill>
                <a:latin typeface="Calibri"/>
                <a:ea typeface="Calibri"/>
                <a:cs typeface="Calibri"/>
                <a:sym typeface="Calibri"/>
              </a:rPr>
              <a:t>-  Liderando el cambio ecológico y digital</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cxnSp>
        <p:nvCxnSpPr>
          <p:cNvPr id="405" name="Google Shape;405;p14"/>
          <p:cNvCxnSpPr/>
          <p:nvPr/>
        </p:nvCxnSpPr>
        <p:spPr>
          <a:xfrm>
            <a:off x="0" y="979211"/>
            <a:ext cx="6921661" cy="0"/>
          </a:xfrm>
          <a:prstGeom prst="straightConnector1">
            <a:avLst/>
          </a:prstGeom>
          <a:noFill/>
          <a:ln cap="flat" cmpd="sng" w="34925">
            <a:solidFill>
              <a:srgbClr val="62A844"/>
            </a:solidFill>
            <a:prstDash val="dot"/>
            <a:miter lim="8000"/>
            <a:headEnd len="sm" w="sm" type="none"/>
            <a:tailEnd len="sm" w="sm" type="none"/>
          </a:ln>
        </p:spPr>
      </p:cxnSp>
      <p:sp>
        <p:nvSpPr>
          <p:cNvPr id="406" name="Google Shape;406;p14"/>
          <p:cNvSpPr txBox="1"/>
          <p:nvPr/>
        </p:nvSpPr>
        <p:spPr>
          <a:xfrm>
            <a:off x="429114" y="352212"/>
            <a:ext cx="7256475"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La IA en la práctica</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sp>
        <p:nvSpPr>
          <p:cNvPr id="407" name="Google Shape;407;p14"/>
          <p:cNvSpPr/>
          <p:nvPr/>
        </p:nvSpPr>
        <p:spPr>
          <a:xfrm flipH="1">
            <a:off x="9262096" y="2428814"/>
            <a:ext cx="2803337" cy="230832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US" sz="1800">
                <a:solidFill>
                  <a:srgbClr val="262626"/>
                </a:solidFill>
                <a:latin typeface="Calibri"/>
                <a:ea typeface="Calibri"/>
                <a:cs typeface="Calibri"/>
                <a:sym typeface="Calibri"/>
              </a:rPr>
              <a:t>Muchos hoteles comienzan con usos limitados (comunicación digital, precios dinámicos) y luego avanzan hacia aplicaciones más avanzadas. </a:t>
            </a:r>
            <a:r>
              <a:rPr lang="en-US" sz="1800">
                <a:solidFill>
                  <a:srgbClr val="262626"/>
                </a:solidFill>
                <a:latin typeface="Calibri"/>
                <a:ea typeface="Calibri"/>
                <a:cs typeface="Calibri"/>
                <a:sym typeface="Calibri"/>
              </a:rPr>
              <a:t>(HES SO Hospitality Research, 2025)</a:t>
            </a:r>
            <a:endParaRPr/>
          </a:p>
          <a:p>
            <a:pPr indent="0" lvl="0" marL="0" marR="0" rtl="0" algn="l">
              <a:spcBef>
                <a:spcPts val="0"/>
              </a:spcBef>
              <a:spcAft>
                <a:spcPts val="0"/>
              </a:spcAft>
              <a:buNone/>
            </a:pPr>
            <a:r>
              <a:t/>
            </a:r>
            <a:endParaRPr b="1" sz="1800">
              <a:solidFill>
                <a:srgbClr val="262626"/>
              </a:solidFill>
              <a:latin typeface="Calibri"/>
              <a:ea typeface="Calibri"/>
              <a:cs typeface="Calibri"/>
              <a:sym typeface="Calibri"/>
            </a:endParaRPr>
          </a:p>
        </p:txBody>
      </p:sp>
      <p:sp>
        <p:nvSpPr>
          <p:cNvPr id="408" name="Google Shape;408;p14"/>
          <p:cNvSpPr/>
          <p:nvPr/>
        </p:nvSpPr>
        <p:spPr>
          <a:xfrm>
            <a:off x="385835" y="2395136"/>
            <a:ext cx="2633660" cy="2623718"/>
          </a:xfrm>
          <a:custGeom>
            <a:rect b="b" l="l" r="r" t="t"/>
            <a:pathLst>
              <a:path extrusionOk="0" h="22162" w="17244">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0" y="1133"/>
                </a:lnTo>
                <a:cubicBezTo>
                  <a:pt x="15576" y="1133"/>
                  <a:pt x="16111" y="1668"/>
                  <a:pt x="16111" y="2324"/>
                </a:cubicBezTo>
                <a:lnTo>
                  <a:pt x="16111" y="7628"/>
                </a:lnTo>
                <a:lnTo>
                  <a:pt x="17244" y="7628"/>
                </a:lnTo>
                <a:lnTo>
                  <a:pt x="17244" y="2324"/>
                </a:lnTo>
                <a:cubicBezTo>
                  <a:pt x="17244" y="1042"/>
                  <a:pt x="16201" y="1"/>
                  <a:pt x="14920" y="1"/>
                </a:cubicBezTo>
                <a:close/>
              </a:path>
            </a:pathLst>
          </a:custGeom>
          <a:solidFill>
            <a:srgbClr val="0289AE"/>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409" name="Google Shape;409;p14"/>
          <p:cNvSpPr/>
          <p:nvPr/>
        </p:nvSpPr>
        <p:spPr>
          <a:xfrm>
            <a:off x="2215483" y="5018853"/>
            <a:ext cx="299846" cy="392537"/>
          </a:xfrm>
          <a:custGeom>
            <a:rect b="b" l="l" r="r" t="t"/>
            <a:pathLst>
              <a:path extrusionOk="0" h="3006" w="2329">
                <a:moveTo>
                  <a:pt x="1" y="0"/>
                </a:moveTo>
                <a:lnTo>
                  <a:pt x="1" y="3006"/>
                </a:lnTo>
                <a:lnTo>
                  <a:pt x="2329" y="1503"/>
                </a:lnTo>
                <a:lnTo>
                  <a:pt x="1"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410" name="Google Shape;410;p14"/>
          <p:cNvSpPr/>
          <p:nvPr/>
        </p:nvSpPr>
        <p:spPr>
          <a:xfrm>
            <a:off x="1337157" y="2098188"/>
            <a:ext cx="731013" cy="741459"/>
          </a:xfrm>
          <a:custGeom>
            <a:rect b="b" l="l" r="r" t="t"/>
            <a:pathLst>
              <a:path extrusionOk="0" h="5678" w="5678">
                <a:moveTo>
                  <a:pt x="2839" y="1"/>
                </a:moveTo>
                <a:cubicBezTo>
                  <a:pt x="1272" y="1"/>
                  <a:pt x="0" y="1272"/>
                  <a:pt x="0" y="2839"/>
                </a:cubicBezTo>
                <a:cubicBezTo>
                  <a:pt x="0" y="4407"/>
                  <a:pt x="1272" y="5678"/>
                  <a:pt x="2839" y="5678"/>
                </a:cubicBezTo>
                <a:cubicBezTo>
                  <a:pt x="4407" y="5678"/>
                  <a:pt x="5678" y="4407"/>
                  <a:pt x="5678" y="2839"/>
                </a:cubicBezTo>
                <a:cubicBezTo>
                  <a:pt x="5678" y="1272"/>
                  <a:pt x="4407" y="1"/>
                  <a:pt x="2839" y="1"/>
                </a:cubicBezTo>
                <a:close/>
              </a:path>
            </a:pathLst>
          </a:custGeom>
          <a:solidFill>
            <a:srgbClr val="0289AE"/>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411" name="Google Shape;411;p14"/>
          <p:cNvSpPr/>
          <p:nvPr/>
        </p:nvSpPr>
        <p:spPr>
          <a:xfrm>
            <a:off x="1264352" y="2024539"/>
            <a:ext cx="876623" cy="889149"/>
          </a:xfrm>
          <a:custGeom>
            <a:rect b="b" l="l" r="r" t="t"/>
            <a:pathLst>
              <a:path extrusionOk="0" h="6809" w="6809">
                <a:moveTo>
                  <a:pt x="3405" y="1131"/>
                </a:moveTo>
                <a:cubicBezTo>
                  <a:pt x="4658" y="1131"/>
                  <a:pt x="5677" y="2152"/>
                  <a:pt x="5677" y="3403"/>
                </a:cubicBezTo>
                <a:cubicBezTo>
                  <a:pt x="5677" y="4656"/>
                  <a:pt x="4658" y="5676"/>
                  <a:pt x="3405" y="5676"/>
                </a:cubicBezTo>
                <a:cubicBezTo>
                  <a:pt x="2152" y="5676"/>
                  <a:pt x="1132" y="4656"/>
                  <a:pt x="1132" y="3403"/>
                </a:cubicBezTo>
                <a:cubicBezTo>
                  <a:pt x="1132" y="2150"/>
                  <a:pt x="2152" y="1131"/>
                  <a:pt x="3405" y="1131"/>
                </a:cubicBezTo>
                <a:close/>
                <a:moveTo>
                  <a:pt x="3405" y="1"/>
                </a:moveTo>
                <a:cubicBezTo>
                  <a:pt x="1527" y="1"/>
                  <a:pt x="1" y="1527"/>
                  <a:pt x="1" y="3405"/>
                </a:cubicBezTo>
                <a:cubicBezTo>
                  <a:pt x="1" y="5282"/>
                  <a:pt x="1528" y="6809"/>
                  <a:pt x="3405" y="6809"/>
                </a:cubicBezTo>
                <a:cubicBezTo>
                  <a:pt x="5282" y="6809"/>
                  <a:pt x="6809" y="5282"/>
                  <a:pt x="6809" y="3405"/>
                </a:cubicBezTo>
                <a:cubicBezTo>
                  <a:pt x="6809" y="1527"/>
                  <a:pt x="5282" y="1"/>
                  <a:pt x="3405" y="1"/>
                </a:cubicBezTo>
                <a:close/>
              </a:path>
            </a:pathLst>
          </a:custGeom>
          <a:solidFill>
            <a:srgbClr val="0289AE"/>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412" name="Google Shape;412;p14"/>
          <p:cNvSpPr/>
          <p:nvPr/>
        </p:nvSpPr>
        <p:spPr>
          <a:xfrm>
            <a:off x="6966864" y="3526135"/>
            <a:ext cx="2633660" cy="2623954"/>
          </a:xfrm>
          <a:custGeom>
            <a:rect b="b" l="l" r="r" t="t"/>
            <a:pathLst>
              <a:path extrusionOk="0" h="22164" w="17244">
                <a:moveTo>
                  <a:pt x="2324" y="1"/>
                </a:moveTo>
                <a:cubicBezTo>
                  <a:pt x="1043" y="1"/>
                  <a:pt x="1" y="1043"/>
                  <a:pt x="1" y="2324"/>
                </a:cubicBezTo>
                <a:lnTo>
                  <a:pt x="1" y="19840"/>
                </a:lnTo>
                <a:cubicBezTo>
                  <a:pt x="1" y="21122"/>
                  <a:pt x="1043" y="22163"/>
                  <a:pt x="2324" y="22163"/>
                </a:cubicBezTo>
                <a:lnTo>
                  <a:pt x="14921" y="22163"/>
                </a:lnTo>
                <a:cubicBezTo>
                  <a:pt x="16200" y="22163"/>
                  <a:pt x="17243" y="21122"/>
                  <a:pt x="17244" y="19840"/>
                </a:cubicBezTo>
                <a:lnTo>
                  <a:pt x="17244" y="14536"/>
                </a:lnTo>
                <a:lnTo>
                  <a:pt x="16111" y="14536"/>
                </a:lnTo>
                <a:lnTo>
                  <a:pt x="16111" y="19840"/>
                </a:lnTo>
                <a:cubicBezTo>
                  <a:pt x="16111" y="20496"/>
                  <a:pt x="15576" y="21031"/>
                  <a:pt x="14921" y="21031"/>
                </a:cubicBezTo>
                <a:lnTo>
                  <a:pt x="2324" y="21031"/>
                </a:lnTo>
                <a:cubicBezTo>
                  <a:pt x="1668" y="21031"/>
                  <a:pt x="1133" y="20496"/>
                  <a:pt x="1133" y="19840"/>
                </a:cubicBezTo>
                <a:lnTo>
                  <a:pt x="1133" y="2324"/>
                </a:lnTo>
                <a:cubicBezTo>
                  <a:pt x="1133" y="1668"/>
                  <a:pt x="1668" y="1134"/>
                  <a:pt x="2324" y="1134"/>
                </a:cubicBezTo>
                <a:lnTo>
                  <a:pt x="12011" y="1134"/>
                </a:lnTo>
                <a:lnTo>
                  <a:pt x="12011" y="1"/>
                </a:lnTo>
                <a:close/>
              </a:path>
            </a:pathLst>
          </a:custGeom>
          <a:solidFill>
            <a:srgbClr val="3D824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413" name="Google Shape;413;p14"/>
          <p:cNvSpPr/>
          <p:nvPr/>
        </p:nvSpPr>
        <p:spPr>
          <a:xfrm>
            <a:off x="8792159" y="3403908"/>
            <a:ext cx="299846" cy="392667"/>
          </a:xfrm>
          <a:custGeom>
            <a:rect b="b" l="l" r="r" t="t"/>
            <a:pathLst>
              <a:path extrusionOk="0" h="3007" w="2329">
                <a:moveTo>
                  <a:pt x="1" y="1"/>
                </a:moveTo>
                <a:lnTo>
                  <a:pt x="1" y="3006"/>
                </a:lnTo>
                <a:lnTo>
                  <a:pt x="2328" y="1504"/>
                </a:lnTo>
                <a:lnTo>
                  <a:pt x="1" y="1"/>
                </a:lnTo>
                <a:close/>
              </a:path>
            </a:pathLst>
          </a:custGeom>
          <a:solidFill>
            <a:srgbClr val="3D824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414" name="Google Shape;414;p14"/>
          <p:cNvSpPr/>
          <p:nvPr/>
        </p:nvSpPr>
        <p:spPr>
          <a:xfrm>
            <a:off x="7918121" y="5695214"/>
            <a:ext cx="731141" cy="741589"/>
          </a:xfrm>
          <a:custGeom>
            <a:rect b="b" l="l" r="r" t="t"/>
            <a:pathLst>
              <a:path extrusionOk="0" h="5679" w="5679">
                <a:moveTo>
                  <a:pt x="2839" y="1"/>
                </a:moveTo>
                <a:cubicBezTo>
                  <a:pt x="1271" y="1"/>
                  <a:pt x="1" y="1271"/>
                  <a:pt x="1" y="2840"/>
                </a:cubicBezTo>
                <a:cubicBezTo>
                  <a:pt x="1" y="4407"/>
                  <a:pt x="1271" y="5678"/>
                  <a:pt x="2839" y="5678"/>
                </a:cubicBezTo>
                <a:cubicBezTo>
                  <a:pt x="4407" y="5678"/>
                  <a:pt x="5678" y="4407"/>
                  <a:pt x="5678" y="2840"/>
                </a:cubicBezTo>
                <a:cubicBezTo>
                  <a:pt x="5678" y="1271"/>
                  <a:pt x="4407" y="1"/>
                  <a:pt x="2839" y="1"/>
                </a:cubicBezTo>
                <a:close/>
              </a:path>
            </a:pathLst>
          </a:custGeom>
          <a:solidFill>
            <a:srgbClr val="3D824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415" name="Google Shape;415;p14"/>
          <p:cNvSpPr/>
          <p:nvPr/>
        </p:nvSpPr>
        <p:spPr>
          <a:xfrm>
            <a:off x="7845316" y="5621434"/>
            <a:ext cx="876752" cy="889019"/>
          </a:xfrm>
          <a:custGeom>
            <a:rect b="b" l="l" r="r" t="t"/>
            <a:pathLst>
              <a:path extrusionOk="0" h="6808" w="6810">
                <a:moveTo>
                  <a:pt x="3405" y="1132"/>
                </a:moveTo>
                <a:cubicBezTo>
                  <a:pt x="4659" y="1132"/>
                  <a:pt x="5677" y="2151"/>
                  <a:pt x="5677" y="3405"/>
                </a:cubicBezTo>
                <a:cubicBezTo>
                  <a:pt x="5677" y="4658"/>
                  <a:pt x="4659" y="5676"/>
                  <a:pt x="3405" y="5676"/>
                </a:cubicBezTo>
                <a:cubicBezTo>
                  <a:pt x="2152" y="5676"/>
                  <a:pt x="1132" y="4658"/>
                  <a:pt x="1132" y="3405"/>
                </a:cubicBezTo>
                <a:cubicBezTo>
                  <a:pt x="1132" y="2151"/>
                  <a:pt x="2152" y="1132"/>
                  <a:pt x="3405" y="1132"/>
                </a:cubicBezTo>
                <a:close/>
                <a:moveTo>
                  <a:pt x="3405" y="0"/>
                </a:moveTo>
                <a:cubicBezTo>
                  <a:pt x="1528" y="0"/>
                  <a:pt x="1" y="1527"/>
                  <a:pt x="1" y="3405"/>
                </a:cubicBezTo>
                <a:cubicBezTo>
                  <a:pt x="1" y="5282"/>
                  <a:pt x="1528" y="6808"/>
                  <a:pt x="3405" y="6808"/>
                </a:cubicBezTo>
                <a:cubicBezTo>
                  <a:pt x="5283" y="6808"/>
                  <a:pt x="6810" y="5282"/>
                  <a:pt x="6809" y="3405"/>
                </a:cubicBezTo>
                <a:cubicBezTo>
                  <a:pt x="6809" y="1527"/>
                  <a:pt x="5283" y="0"/>
                  <a:pt x="3405" y="0"/>
                </a:cubicBezTo>
                <a:close/>
              </a:path>
            </a:pathLst>
          </a:custGeom>
          <a:solidFill>
            <a:srgbClr val="3D824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416" name="Google Shape;416;p14"/>
          <p:cNvSpPr/>
          <p:nvPr/>
        </p:nvSpPr>
        <p:spPr>
          <a:xfrm>
            <a:off x="2582322" y="3526135"/>
            <a:ext cx="2633813" cy="2623954"/>
          </a:xfrm>
          <a:custGeom>
            <a:rect b="b" l="l" r="r" t="t"/>
            <a:pathLst>
              <a:path extrusionOk="0" h="22164" w="17245">
                <a:moveTo>
                  <a:pt x="2325" y="1"/>
                </a:moveTo>
                <a:cubicBezTo>
                  <a:pt x="1043" y="1"/>
                  <a:pt x="1" y="1043"/>
                  <a:pt x="1" y="2324"/>
                </a:cubicBezTo>
                <a:lnTo>
                  <a:pt x="1" y="19840"/>
                </a:lnTo>
                <a:cubicBezTo>
                  <a:pt x="1" y="21122"/>
                  <a:pt x="1043" y="22163"/>
                  <a:pt x="2325" y="22163"/>
                </a:cubicBezTo>
                <a:lnTo>
                  <a:pt x="14921" y="22163"/>
                </a:lnTo>
                <a:cubicBezTo>
                  <a:pt x="16201" y="22163"/>
                  <a:pt x="17245" y="21122"/>
                  <a:pt x="17245" y="19840"/>
                </a:cubicBezTo>
                <a:lnTo>
                  <a:pt x="17245" y="14536"/>
                </a:lnTo>
                <a:lnTo>
                  <a:pt x="16111" y="14536"/>
                </a:lnTo>
                <a:lnTo>
                  <a:pt x="16111" y="19840"/>
                </a:lnTo>
                <a:cubicBezTo>
                  <a:pt x="16111" y="20496"/>
                  <a:pt x="15577" y="21031"/>
                  <a:pt x="14921" y="21031"/>
                </a:cubicBezTo>
                <a:lnTo>
                  <a:pt x="2325" y="21031"/>
                </a:lnTo>
                <a:cubicBezTo>
                  <a:pt x="1668" y="21031"/>
                  <a:pt x="1134" y="20496"/>
                  <a:pt x="1134" y="19840"/>
                </a:cubicBezTo>
                <a:lnTo>
                  <a:pt x="1134" y="2324"/>
                </a:lnTo>
                <a:cubicBezTo>
                  <a:pt x="1134" y="1668"/>
                  <a:pt x="1668" y="1134"/>
                  <a:pt x="2325" y="1134"/>
                </a:cubicBezTo>
                <a:lnTo>
                  <a:pt x="12012" y="1134"/>
                </a:lnTo>
                <a:lnTo>
                  <a:pt x="12012" y="1"/>
                </a:lnTo>
                <a:close/>
              </a:path>
            </a:pathLst>
          </a:custGeom>
          <a:solidFill>
            <a:srgbClr val="06677F"/>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417" name="Google Shape;417;p14"/>
          <p:cNvSpPr/>
          <p:nvPr/>
        </p:nvSpPr>
        <p:spPr>
          <a:xfrm>
            <a:off x="4373286" y="3403908"/>
            <a:ext cx="299717" cy="392667"/>
          </a:xfrm>
          <a:custGeom>
            <a:rect b="b" l="l" r="r" t="t"/>
            <a:pathLst>
              <a:path extrusionOk="0" h="3007" w="2328">
                <a:moveTo>
                  <a:pt x="1" y="1"/>
                </a:moveTo>
                <a:lnTo>
                  <a:pt x="1" y="3006"/>
                </a:lnTo>
                <a:lnTo>
                  <a:pt x="2328" y="1504"/>
                </a:lnTo>
                <a:lnTo>
                  <a:pt x="1" y="1"/>
                </a:lnTo>
                <a:close/>
              </a:path>
            </a:pathLst>
          </a:custGeom>
          <a:solidFill>
            <a:srgbClr val="06677F"/>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418" name="Google Shape;418;p14"/>
          <p:cNvSpPr/>
          <p:nvPr/>
        </p:nvSpPr>
        <p:spPr>
          <a:xfrm>
            <a:off x="3533720" y="5695214"/>
            <a:ext cx="731013" cy="741589"/>
          </a:xfrm>
          <a:custGeom>
            <a:rect b="b" l="l" r="r" t="t"/>
            <a:pathLst>
              <a:path extrusionOk="0" h="5679" w="5678">
                <a:moveTo>
                  <a:pt x="2839" y="1"/>
                </a:moveTo>
                <a:cubicBezTo>
                  <a:pt x="1271" y="1"/>
                  <a:pt x="1" y="1271"/>
                  <a:pt x="1" y="2840"/>
                </a:cubicBezTo>
                <a:cubicBezTo>
                  <a:pt x="1" y="4407"/>
                  <a:pt x="1271" y="5678"/>
                  <a:pt x="2839" y="5678"/>
                </a:cubicBezTo>
                <a:cubicBezTo>
                  <a:pt x="4406" y="5678"/>
                  <a:pt x="5678" y="4407"/>
                  <a:pt x="5678" y="2840"/>
                </a:cubicBezTo>
                <a:cubicBezTo>
                  <a:pt x="5678" y="1271"/>
                  <a:pt x="4406" y="1"/>
                  <a:pt x="2839" y="1"/>
                </a:cubicBezTo>
                <a:close/>
              </a:path>
            </a:pathLst>
          </a:custGeom>
          <a:solidFill>
            <a:srgbClr val="06677F"/>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419" name="Google Shape;419;p14"/>
          <p:cNvSpPr/>
          <p:nvPr/>
        </p:nvSpPr>
        <p:spPr>
          <a:xfrm>
            <a:off x="3460723" y="5621434"/>
            <a:ext cx="877009" cy="889019"/>
          </a:xfrm>
          <a:custGeom>
            <a:rect b="b" l="l" r="r" t="t"/>
            <a:pathLst>
              <a:path extrusionOk="0" h="6808" w="6812">
                <a:moveTo>
                  <a:pt x="3406" y="1132"/>
                </a:moveTo>
                <a:cubicBezTo>
                  <a:pt x="4659" y="1132"/>
                  <a:pt x="5678" y="2151"/>
                  <a:pt x="5678" y="3405"/>
                </a:cubicBezTo>
                <a:cubicBezTo>
                  <a:pt x="5678" y="4658"/>
                  <a:pt x="4659" y="5676"/>
                  <a:pt x="3406" y="5676"/>
                </a:cubicBezTo>
                <a:cubicBezTo>
                  <a:pt x="2153" y="5676"/>
                  <a:pt x="1134" y="4658"/>
                  <a:pt x="1134" y="3405"/>
                </a:cubicBezTo>
                <a:cubicBezTo>
                  <a:pt x="1134" y="2151"/>
                  <a:pt x="2153" y="1132"/>
                  <a:pt x="3406" y="1132"/>
                </a:cubicBezTo>
                <a:close/>
                <a:moveTo>
                  <a:pt x="3406" y="0"/>
                </a:moveTo>
                <a:cubicBezTo>
                  <a:pt x="1528" y="0"/>
                  <a:pt x="1" y="1527"/>
                  <a:pt x="1" y="3405"/>
                </a:cubicBezTo>
                <a:cubicBezTo>
                  <a:pt x="1" y="5282"/>
                  <a:pt x="1529" y="6808"/>
                  <a:pt x="3406" y="6808"/>
                </a:cubicBezTo>
                <a:cubicBezTo>
                  <a:pt x="5284" y="6808"/>
                  <a:pt x="6812" y="5282"/>
                  <a:pt x="6810" y="3405"/>
                </a:cubicBezTo>
                <a:cubicBezTo>
                  <a:pt x="6810" y="1527"/>
                  <a:pt x="5283" y="0"/>
                  <a:pt x="3406" y="0"/>
                </a:cubicBezTo>
                <a:close/>
              </a:path>
            </a:pathLst>
          </a:custGeom>
          <a:solidFill>
            <a:srgbClr val="06677F"/>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420" name="Google Shape;420;p14"/>
          <p:cNvSpPr/>
          <p:nvPr/>
        </p:nvSpPr>
        <p:spPr>
          <a:xfrm>
            <a:off x="4774592" y="2395136"/>
            <a:ext cx="2633660" cy="2623718"/>
          </a:xfrm>
          <a:custGeom>
            <a:rect b="b" l="l" r="r" t="t"/>
            <a:pathLst>
              <a:path extrusionOk="0" h="22162" w="17244">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1" y="1133"/>
                </a:lnTo>
                <a:cubicBezTo>
                  <a:pt x="15576" y="1133"/>
                  <a:pt x="16110" y="1668"/>
                  <a:pt x="16110" y="2324"/>
                </a:cubicBezTo>
                <a:lnTo>
                  <a:pt x="16110" y="7628"/>
                </a:lnTo>
                <a:lnTo>
                  <a:pt x="17244" y="7628"/>
                </a:lnTo>
                <a:lnTo>
                  <a:pt x="17244" y="2324"/>
                </a:lnTo>
                <a:cubicBezTo>
                  <a:pt x="17244" y="1042"/>
                  <a:pt x="16201" y="1"/>
                  <a:pt x="14921" y="1"/>
                </a:cubicBezTo>
                <a:close/>
              </a:path>
            </a:pathLst>
          </a:custGeom>
          <a:solidFill>
            <a:srgbClr val="62A844"/>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421" name="Google Shape;421;p14"/>
          <p:cNvSpPr/>
          <p:nvPr/>
        </p:nvSpPr>
        <p:spPr>
          <a:xfrm>
            <a:off x="6531088" y="4737138"/>
            <a:ext cx="299846" cy="392537"/>
          </a:xfrm>
          <a:custGeom>
            <a:rect b="b" l="l" r="r" t="t"/>
            <a:pathLst>
              <a:path extrusionOk="0" h="3006" w="2329">
                <a:moveTo>
                  <a:pt x="1" y="0"/>
                </a:moveTo>
                <a:lnTo>
                  <a:pt x="1" y="3006"/>
                </a:lnTo>
                <a:lnTo>
                  <a:pt x="2328" y="1503"/>
                </a:lnTo>
                <a:lnTo>
                  <a:pt x="1" y="0"/>
                </a:lnTo>
                <a:close/>
              </a:path>
            </a:pathLst>
          </a:custGeom>
          <a:solidFill>
            <a:srgbClr val="62A844"/>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422" name="Google Shape;422;p14"/>
          <p:cNvSpPr/>
          <p:nvPr/>
        </p:nvSpPr>
        <p:spPr>
          <a:xfrm>
            <a:off x="5725914" y="2098188"/>
            <a:ext cx="731013" cy="741459"/>
          </a:xfrm>
          <a:custGeom>
            <a:rect b="b" l="l" r="r" t="t"/>
            <a:pathLst>
              <a:path extrusionOk="0" h="5678" w="5678">
                <a:moveTo>
                  <a:pt x="2839" y="1"/>
                </a:moveTo>
                <a:cubicBezTo>
                  <a:pt x="1272" y="1"/>
                  <a:pt x="1" y="1272"/>
                  <a:pt x="1" y="2839"/>
                </a:cubicBezTo>
                <a:cubicBezTo>
                  <a:pt x="1" y="4407"/>
                  <a:pt x="1272" y="5678"/>
                  <a:pt x="2839" y="5678"/>
                </a:cubicBezTo>
                <a:cubicBezTo>
                  <a:pt x="4407" y="5678"/>
                  <a:pt x="5678" y="4407"/>
                  <a:pt x="5678" y="2839"/>
                </a:cubicBezTo>
                <a:cubicBezTo>
                  <a:pt x="5678" y="1272"/>
                  <a:pt x="4407" y="1"/>
                  <a:pt x="2839" y="1"/>
                </a:cubicBezTo>
                <a:close/>
              </a:path>
            </a:pathLst>
          </a:custGeom>
          <a:solidFill>
            <a:srgbClr val="62A844"/>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423" name="Google Shape;423;p14"/>
          <p:cNvSpPr/>
          <p:nvPr/>
        </p:nvSpPr>
        <p:spPr>
          <a:xfrm>
            <a:off x="5653046" y="2024539"/>
            <a:ext cx="876752" cy="889149"/>
          </a:xfrm>
          <a:custGeom>
            <a:rect b="b" l="l" r="r" t="t"/>
            <a:pathLst>
              <a:path extrusionOk="0" h="6809" w="6810">
                <a:moveTo>
                  <a:pt x="3404" y="1131"/>
                </a:moveTo>
                <a:cubicBezTo>
                  <a:pt x="4657" y="1131"/>
                  <a:pt x="5677" y="2152"/>
                  <a:pt x="5677" y="3403"/>
                </a:cubicBezTo>
                <a:cubicBezTo>
                  <a:pt x="5677" y="4656"/>
                  <a:pt x="4657" y="5676"/>
                  <a:pt x="3404" y="5676"/>
                </a:cubicBezTo>
                <a:cubicBezTo>
                  <a:pt x="2151" y="5676"/>
                  <a:pt x="1132" y="4656"/>
                  <a:pt x="1132" y="3403"/>
                </a:cubicBezTo>
                <a:cubicBezTo>
                  <a:pt x="1132" y="2150"/>
                  <a:pt x="2151" y="1131"/>
                  <a:pt x="3404" y="1131"/>
                </a:cubicBezTo>
                <a:close/>
                <a:moveTo>
                  <a:pt x="3404" y="1"/>
                </a:moveTo>
                <a:cubicBezTo>
                  <a:pt x="1527" y="1"/>
                  <a:pt x="1" y="1527"/>
                  <a:pt x="1" y="3405"/>
                </a:cubicBezTo>
                <a:cubicBezTo>
                  <a:pt x="1" y="5282"/>
                  <a:pt x="1527" y="6809"/>
                  <a:pt x="3404" y="6809"/>
                </a:cubicBezTo>
                <a:cubicBezTo>
                  <a:pt x="5281" y="6809"/>
                  <a:pt x="6810" y="5282"/>
                  <a:pt x="6810" y="3405"/>
                </a:cubicBezTo>
                <a:cubicBezTo>
                  <a:pt x="6810" y="1527"/>
                  <a:pt x="5281" y="1"/>
                  <a:pt x="3404" y="1"/>
                </a:cubicBezTo>
                <a:close/>
              </a:path>
            </a:pathLst>
          </a:custGeom>
          <a:solidFill>
            <a:srgbClr val="62A844"/>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424" name="Google Shape;424;p14"/>
          <p:cNvSpPr txBox="1"/>
          <p:nvPr/>
        </p:nvSpPr>
        <p:spPr>
          <a:xfrm>
            <a:off x="585404" y="2867189"/>
            <a:ext cx="2025300" cy="2238000"/>
          </a:xfrm>
          <a:prstGeom prst="rect">
            <a:avLst/>
          </a:prstGeom>
          <a:noFill/>
          <a:ln>
            <a:noFill/>
          </a:ln>
        </p:spPr>
        <p:txBody>
          <a:bodyPr anchorCtr="0" anchor="t" bIns="45700" lIns="91425" spcFirstLastPara="1" rIns="91425" wrap="square" tIns="45700">
            <a:spAutoFit/>
          </a:bodyPr>
          <a:lstStyle/>
          <a:p>
            <a:pPr indent="0" lvl="0" marL="0" marR="0" rtl="0" algn="l">
              <a:lnSpc>
                <a:spcPct val="106363"/>
              </a:lnSpc>
              <a:spcBef>
                <a:spcPts val="0"/>
              </a:spcBef>
              <a:spcAft>
                <a:spcPts val="0"/>
              </a:spcAft>
              <a:buNone/>
            </a:pPr>
            <a:r>
              <a:rPr b="1" lang="en-US" sz="2200">
                <a:solidFill>
                  <a:srgbClr val="0289AE"/>
                </a:solidFill>
                <a:latin typeface="Calibri"/>
                <a:ea typeface="Calibri"/>
                <a:cs typeface="Calibri"/>
                <a:sym typeface="Calibri"/>
              </a:rPr>
              <a:t>Chatbots</a:t>
            </a:r>
            <a:endParaRPr sz="2200">
              <a:solidFill>
                <a:srgbClr val="0289AE"/>
              </a:solidFill>
              <a:latin typeface="Calibri"/>
              <a:ea typeface="Calibri"/>
              <a:cs typeface="Calibri"/>
              <a:sym typeface="Calibri"/>
            </a:endParaRPr>
          </a:p>
          <a:p>
            <a:pPr indent="0" lvl="0" marL="0" marR="0" rtl="0" algn="l">
              <a:spcBef>
                <a:spcPts val="0"/>
              </a:spcBef>
              <a:spcAft>
                <a:spcPts val="0"/>
              </a:spcAft>
              <a:buNone/>
            </a:pPr>
            <a:r>
              <a:t/>
            </a:r>
            <a:endParaRPr sz="800">
              <a:solidFill>
                <a:srgbClr val="0289AE"/>
              </a:solidFill>
              <a:latin typeface="Calibri"/>
              <a:ea typeface="Calibri"/>
              <a:cs typeface="Calibri"/>
              <a:sym typeface="Calibri"/>
            </a:endParaRPr>
          </a:p>
          <a:p>
            <a:pPr indent="0" lvl="0" marL="0" marR="0" rtl="0" algn="l">
              <a:spcBef>
                <a:spcPts val="0"/>
              </a:spcBef>
              <a:spcAft>
                <a:spcPts val="0"/>
              </a:spcAft>
              <a:buNone/>
            </a:pPr>
            <a:r>
              <a:rPr lang="en-US" sz="1800">
                <a:solidFill>
                  <a:srgbClr val="262626"/>
                </a:solidFill>
                <a:latin typeface="Calibri"/>
                <a:ea typeface="Calibri"/>
                <a:cs typeface="Calibri"/>
                <a:sym typeface="Calibri"/>
              </a:rPr>
              <a:t>Gestionan consultas rutinarias las 24 horas del día, los 7 días de la semana</a:t>
            </a:r>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p:txBody>
      </p:sp>
      <p:sp>
        <p:nvSpPr>
          <p:cNvPr id="425" name="Google Shape;425;p14"/>
          <p:cNvSpPr txBox="1"/>
          <p:nvPr/>
        </p:nvSpPr>
        <p:spPr>
          <a:xfrm>
            <a:off x="2876668" y="3781184"/>
            <a:ext cx="1968048" cy="1636345"/>
          </a:xfrm>
          <a:prstGeom prst="rect">
            <a:avLst/>
          </a:prstGeom>
          <a:noFill/>
          <a:ln>
            <a:noFill/>
          </a:ln>
        </p:spPr>
        <p:txBody>
          <a:bodyPr anchorCtr="0" anchor="t" bIns="45700" lIns="91425" spcFirstLastPara="1" rIns="91425" wrap="square" tIns="45700">
            <a:spAutoFit/>
          </a:bodyPr>
          <a:lstStyle/>
          <a:p>
            <a:pPr indent="0" lvl="0" marL="0" marR="0" rtl="0" algn="l">
              <a:lnSpc>
                <a:spcPct val="106363"/>
              </a:lnSpc>
              <a:spcBef>
                <a:spcPts val="0"/>
              </a:spcBef>
              <a:spcAft>
                <a:spcPts val="0"/>
              </a:spcAft>
              <a:buNone/>
            </a:pPr>
            <a:r>
              <a:rPr b="1" lang="en-US" sz="2200">
                <a:solidFill>
                  <a:srgbClr val="06677F"/>
                </a:solidFill>
                <a:latin typeface="Calibri"/>
                <a:ea typeface="Calibri"/>
                <a:cs typeface="Calibri"/>
                <a:sym typeface="Calibri"/>
              </a:rPr>
              <a:t>Análisis de opiniones </a:t>
            </a:r>
            <a:endParaRPr sz="2200">
              <a:solidFill>
                <a:srgbClr val="06677F"/>
              </a:solidFill>
              <a:latin typeface="Calibri"/>
              <a:ea typeface="Calibri"/>
              <a:cs typeface="Calibri"/>
              <a:sym typeface="Calibri"/>
            </a:endParaRPr>
          </a:p>
          <a:p>
            <a:pPr indent="0" lvl="0" marL="0" marR="0" rtl="0" algn="l">
              <a:spcBef>
                <a:spcPts val="0"/>
              </a:spcBef>
              <a:spcAft>
                <a:spcPts val="0"/>
              </a:spcAft>
              <a:buNone/>
            </a:pPr>
            <a:r>
              <a:t/>
            </a:r>
            <a:endParaRPr sz="800">
              <a:solidFill>
                <a:srgbClr val="262626"/>
              </a:solidFill>
              <a:latin typeface="Calibri"/>
              <a:ea typeface="Calibri"/>
              <a:cs typeface="Calibri"/>
              <a:sym typeface="Calibri"/>
            </a:endParaRPr>
          </a:p>
          <a:p>
            <a:pPr indent="0" lvl="0" marL="0" marR="0" rtl="0" algn="l">
              <a:spcBef>
                <a:spcPts val="0"/>
              </a:spcBef>
              <a:spcAft>
                <a:spcPts val="0"/>
              </a:spcAft>
              <a:buNone/>
            </a:pPr>
            <a:r>
              <a:rPr lang="en-US" sz="1800">
                <a:solidFill>
                  <a:srgbClr val="262626"/>
                </a:solidFill>
                <a:latin typeface="Calibri"/>
                <a:ea typeface="Calibri"/>
                <a:cs typeface="Calibri"/>
                <a:sym typeface="Calibri"/>
              </a:rPr>
              <a:t>Extraen temas de las opiniones de los huéspedes</a:t>
            </a:r>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p:txBody>
      </p:sp>
      <p:sp>
        <p:nvSpPr>
          <p:cNvPr id="426" name="Google Shape;426;p14"/>
          <p:cNvSpPr txBox="1"/>
          <p:nvPr/>
        </p:nvSpPr>
        <p:spPr>
          <a:xfrm>
            <a:off x="5031150" y="2874620"/>
            <a:ext cx="1968000" cy="2044200"/>
          </a:xfrm>
          <a:prstGeom prst="rect">
            <a:avLst/>
          </a:prstGeom>
          <a:noFill/>
          <a:ln>
            <a:noFill/>
          </a:ln>
        </p:spPr>
        <p:txBody>
          <a:bodyPr anchorCtr="0" anchor="t" bIns="45700" lIns="91425" spcFirstLastPara="1" rIns="91425" wrap="square" tIns="45700">
            <a:spAutoFit/>
          </a:bodyPr>
          <a:lstStyle/>
          <a:p>
            <a:pPr indent="0" lvl="0" marL="0" marR="0" rtl="0" algn="l">
              <a:lnSpc>
                <a:spcPct val="106363"/>
              </a:lnSpc>
              <a:spcBef>
                <a:spcPts val="0"/>
              </a:spcBef>
              <a:spcAft>
                <a:spcPts val="0"/>
              </a:spcAft>
              <a:buNone/>
            </a:pPr>
            <a:r>
              <a:rPr b="1" lang="en-US" sz="2200">
                <a:solidFill>
                  <a:srgbClr val="62A844"/>
                </a:solidFill>
                <a:latin typeface="Calibri"/>
                <a:ea typeface="Calibri"/>
                <a:cs typeface="Calibri"/>
                <a:sym typeface="Calibri"/>
              </a:rPr>
              <a:t>Modelos predictivos</a:t>
            </a:r>
            <a:endParaRPr sz="2200">
              <a:solidFill>
                <a:srgbClr val="62A844"/>
              </a:solidFill>
              <a:latin typeface="Calibri"/>
              <a:ea typeface="Calibri"/>
              <a:cs typeface="Calibri"/>
              <a:sym typeface="Calibri"/>
            </a:endParaRPr>
          </a:p>
          <a:p>
            <a:pPr indent="0" lvl="0" marL="0" marR="0" rtl="0" algn="l">
              <a:spcBef>
                <a:spcPts val="0"/>
              </a:spcBef>
              <a:spcAft>
                <a:spcPts val="0"/>
              </a:spcAft>
              <a:buNone/>
            </a:pPr>
            <a:r>
              <a:t/>
            </a:r>
            <a:endParaRPr sz="800">
              <a:solidFill>
                <a:srgbClr val="62A844"/>
              </a:solidFill>
              <a:latin typeface="Calibri"/>
              <a:ea typeface="Calibri"/>
              <a:cs typeface="Calibri"/>
              <a:sym typeface="Calibri"/>
            </a:endParaRPr>
          </a:p>
          <a:p>
            <a:pPr indent="0" lvl="0" marL="0" marR="0" rtl="0" algn="l">
              <a:spcBef>
                <a:spcPts val="0"/>
              </a:spcBef>
              <a:spcAft>
                <a:spcPts val="0"/>
              </a:spcAft>
              <a:buNone/>
            </a:pPr>
            <a:r>
              <a:rPr lang="en-US" sz="1800">
                <a:solidFill>
                  <a:srgbClr val="262626"/>
                </a:solidFill>
                <a:latin typeface="Calibri"/>
                <a:ea typeface="Calibri"/>
                <a:cs typeface="Calibri"/>
                <a:sym typeface="Calibri"/>
              </a:rPr>
              <a:t>Ajustan los precios y la dotación de personal en tiempo real</a:t>
            </a:r>
            <a:endParaRPr/>
          </a:p>
        </p:txBody>
      </p:sp>
      <p:sp>
        <p:nvSpPr>
          <p:cNvPr id="427" name="Google Shape;427;p14"/>
          <p:cNvSpPr txBox="1"/>
          <p:nvPr/>
        </p:nvSpPr>
        <p:spPr>
          <a:xfrm>
            <a:off x="7217699" y="3669563"/>
            <a:ext cx="2353200" cy="2259600"/>
          </a:xfrm>
          <a:prstGeom prst="rect">
            <a:avLst/>
          </a:prstGeom>
          <a:noFill/>
          <a:ln>
            <a:noFill/>
          </a:ln>
        </p:spPr>
        <p:txBody>
          <a:bodyPr anchorCtr="0" anchor="t" bIns="45700" lIns="91425" spcFirstLastPara="1" rIns="91425" wrap="square" tIns="45700">
            <a:spAutoFit/>
          </a:bodyPr>
          <a:lstStyle/>
          <a:p>
            <a:pPr indent="0" lvl="0" marL="0" marR="0" rtl="0" algn="l">
              <a:lnSpc>
                <a:spcPct val="106363"/>
              </a:lnSpc>
              <a:spcBef>
                <a:spcPts val="0"/>
              </a:spcBef>
              <a:spcAft>
                <a:spcPts val="0"/>
              </a:spcAft>
              <a:buNone/>
            </a:pPr>
            <a:r>
              <a:rPr b="1" lang="en-US" sz="2200">
                <a:solidFill>
                  <a:srgbClr val="3D8241"/>
                </a:solidFill>
                <a:latin typeface="Calibri"/>
                <a:ea typeface="Calibri"/>
                <a:cs typeface="Calibri"/>
                <a:sym typeface="Calibri"/>
              </a:rPr>
              <a:t>Limpieza inteligente</a:t>
            </a:r>
            <a:endParaRPr sz="2200">
              <a:solidFill>
                <a:srgbClr val="3D8241"/>
              </a:solidFill>
              <a:latin typeface="Calibri"/>
              <a:ea typeface="Calibri"/>
              <a:cs typeface="Calibri"/>
              <a:sym typeface="Calibri"/>
            </a:endParaRPr>
          </a:p>
          <a:p>
            <a:pPr indent="0" lvl="0" marL="0" marR="0" rtl="0" algn="l">
              <a:spcBef>
                <a:spcPts val="0"/>
              </a:spcBef>
              <a:spcAft>
                <a:spcPts val="0"/>
              </a:spcAft>
              <a:buNone/>
            </a:pPr>
            <a:r>
              <a:t/>
            </a:r>
            <a:endParaRPr sz="800">
              <a:solidFill>
                <a:srgbClr val="3D8241"/>
              </a:solidFill>
              <a:latin typeface="Calibri"/>
              <a:ea typeface="Calibri"/>
              <a:cs typeface="Calibri"/>
              <a:sym typeface="Calibri"/>
            </a:endParaRPr>
          </a:p>
          <a:p>
            <a:pPr indent="0" lvl="0" marL="0" marR="0" rtl="0" algn="l">
              <a:spcBef>
                <a:spcPts val="0"/>
              </a:spcBef>
              <a:spcAft>
                <a:spcPts val="0"/>
              </a:spcAft>
              <a:buNone/>
            </a:pPr>
            <a:r>
              <a:rPr lang="en-US" sz="1800">
                <a:solidFill>
                  <a:srgbClr val="262626"/>
                </a:solidFill>
                <a:latin typeface="Calibri"/>
                <a:ea typeface="Calibri"/>
                <a:cs typeface="Calibri"/>
                <a:sym typeface="Calibri"/>
              </a:rPr>
              <a:t>Coordinar la limpieza con las salidas </a:t>
            </a:r>
            <a:r>
              <a:rPr i="1" lang="en-US" sz="1600">
                <a:solidFill>
                  <a:srgbClr val="262626"/>
                </a:solidFill>
                <a:latin typeface="Calibri"/>
                <a:ea typeface="Calibri"/>
                <a:cs typeface="Calibri"/>
                <a:sym typeface="Calibri"/>
              </a:rPr>
              <a:t> (Informe sobre el sector hotelero europeo de CBRE, 2024)</a:t>
            </a:r>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p:txBody>
      </p:sp>
      <p:sp>
        <p:nvSpPr>
          <p:cNvPr id="428" name="Google Shape;428;p14"/>
          <p:cNvSpPr txBox="1"/>
          <p:nvPr/>
        </p:nvSpPr>
        <p:spPr>
          <a:xfrm>
            <a:off x="7938549" y="5752811"/>
            <a:ext cx="710713" cy="851261"/>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04</a:t>
            </a:r>
            <a:endParaRPr/>
          </a:p>
        </p:txBody>
      </p:sp>
      <p:sp>
        <p:nvSpPr>
          <p:cNvPr id="429" name="Google Shape;429;p14"/>
          <p:cNvSpPr txBox="1"/>
          <p:nvPr/>
        </p:nvSpPr>
        <p:spPr>
          <a:xfrm>
            <a:off x="3533720" y="5743299"/>
            <a:ext cx="710713" cy="851261"/>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02</a:t>
            </a:r>
            <a:endParaRPr/>
          </a:p>
        </p:txBody>
      </p:sp>
      <p:sp>
        <p:nvSpPr>
          <p:cNvPr id="430" name="Google Shape;430;p14"/>
          <p:cNvSpPr txBox="1"/>
          <p:nvPr/>
        </p:nvSpPr>
        <p:spPr>
          <a:xfrm>
            <a:off x="1357600" y="2146254"/>
            <a:ext cx="710713" cy="851261"/>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01</a:t>
            </a:r>
            <a:endParaRPr/>
          </a:p>
        </p:txBody>
      </p:sp>
      <p:sp>
        <p:nvSpPr>
          <p:cNvPr id="431" name="Google Shape;431;p14"/>
          <p:cNvSpPr txBox="1"/>
          <p:nvPr/>
        </p:nvSpPr>
        <p:spPr>
          <a:xfrm>
            <a:off x="5736063" y="2146254"/>
            <a:ext cx="710713" cy="851261"/>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03</a:t>
            </a:r>
            <a:endParaRPr/>
          </a:p>
        </p:txBody>
      </p:sp>
      <p:sp>
        <p:nvSpPr>
          <p:cNvPr id="432" name="Google Shape;432;p14"/>
          <p:cNvSpPr txBox="1"/>
          <p:nvPr/>
        </p:nvSpPr>
        <p:spPr>
          <a:xfrm>
            <a:off x="567175" y="1170750"/>
            <a:ext cx="4649100" cy="1015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rgbClr val="262626"/>
                </a:solidFill>
                <a:latin typeface="Calibri"/>
                <a:ea typeface="Calibri"/>
                <a:cs typeface="Calibri"/>
                <a:sym typeface="Calibri"/>
              </a:rPr>
              <a:t>La IA está ahora integrada en la gestión hotelera y la experiencia de los huéspedes:</a:t>
            </a:r>
            <a:endParaRPr/>
          </a:p>
          <a:p>
            <a:pPr indent="0" lvl="0" marL="0" marR="0" rtl="0" algn="l">
              <a:spcBef>
                <a:spcPts val="0"/>
              </a:spcBef>
              <a:spcAft>
                <a:spcPts val="0"/>
              </a:spcAft>
              <a:buNone/>
            </a:pPr>
            <a:r>
              <a:t/>
            </a:r>
            <a:endParaRPr sz="2000">
              <a:solidFill>
                <a:srgbClr val="262626"/>
              </a:solidFill>
              <a:latin typeface="Calibri"/>
              <a:ea typeface="Calibri"/>
              <a:cs typeface="Calibri"/>
              <a:sym typeface="Calibri"/>
            </a:endParaRPr>
          </a:p>
        </p:txBody>
      </p:sp>
      <p:sp>
        <p:nvSpPr>
          <p:cNvPr id="433" name="Google Shape;433;p14"/>
          <p:cNvSpPr/>
          <p:nvPr/>
        </p:nvSpPr>
        <p:spPr>
          <a:xfrm flipH="1" rot="-6274825">
            <a:off x="4684108" y="1489294"/>
            <a:ext cx="926881" cy="526941"/>
          </a:xfrm>
          <a:custGeom>
            <a:rect b="b" l="l" r="r" t="t"/>
            <a:pathLst>
              <a:path extrusionOk="0" h="589562" w="1037030">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434" name="Google Shape;434;p14"/>
          <p:cNvPicPr preferRelativeResize="0"/>
          <p:nvPr/>
        </p:nvPicPr>
        <p:blipFill>
          <a:blip r:embed="rId3">
            <a:alphaModFix/>
          </a:blip>
          <a:stretch>
            <a:fillRect/>
          </a:stretch>
        </p:blipFill>
        <p:spPr>
          <a:xfrm>
            <a:off x="9388675" y="0"/>
            <a:ext cx="2803325" cy="311482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15"/>
          <p:cNvSpPr/>
          <p:nvPr/>
        </p:nvSpPr>
        <p:spPr>
          <a:xfrm>
            <a:off x="6626394" y="3295708"/>
            <a:ext cx="3304499" cy="3252317"/>
          </a:xfrm>
          <a:custGeom>
            <a:rect b="b" l="l" r="r" t="t"/>
            <a:pathLst>
              <a:path extrusionOk="0" h="37272" w="37870">
                <a:moveTo>
                  <a:pt x="18935" y="1"/>
                </a:moveTo>
                <a:cubicBezTo>
                  <a:pt x="18152" y="1"/>
                  <a:pt x="17368" y="300"/>
                  <a:pt x="16770" y="898"/>
                </a:cubicBezTo>
                <a:lnTo>
                  <a:pt x="1197" y="16471"/>
                </a:lnTo>
                <a:cubicBezTo>
                  <a:pt x="1" y="17667"/>
                  <a:pt x="1" y="19606"/>
                  <a:pt x="1197" y="20802"/>
                </a:cubicBezTo>
                <a:lnTo>
                  <a:pt x="16769" y="36375"/>
                </a:lnTo>
                <a:cubicBezTo>
                  <a:pt x="17367" y="36973"/>
                  <a:pt x="18151" y="37271"/>
                  <a:pt x="18935" y="37271"/>
                </a:cubicBezTo>
                <a:cubicBezTo>
                  <a:pt x="19719" y="37271"/>
                  <a:pt x="20503" y="36973"/>
                  <a:pt x="21100" y="36375"/>
                </a:cubicBezTo>
                <a:lnTo>
                  <a:pt x="36673" y="20802"/>
                </a:lnTo>
                <a:cubicBezTo>
                  <a:pt x="37869" y="19606"/>
                  <a:pt x="37869" y="17667"/>
                  <a:pt x="36673" y="16471"/>
                </a:cubicBezTo>
                <a:lnTo>
                  <a:pt x="21100" y="898"/>
                </a:lnTo>
                <a:cubicBezTo>
                  <a:pt x="20503" y="300"/>
                  <a:pt x="19719" y="1"/>
                  <a:pt x="18935" y="1"/>
                </a:cubicBezTo>
                <a:close/>
              </a:path>
            </a:pathLst>
          </a:custGeom>
          <a:solidFill>
            <a:srgbClr val="0289AE"/>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grpSp>
        <p:nvGrpSpPr>
          <p:cNvPr id="440" name="Google Shape;440;p15"/>
          <p:cNvGrpSpPr/>
          <p:nvPr/>
        </p:nvGrpSpPr>
        <p:grpSpPr>
          <a:xfrm>
            <a:off x="4709654" y="1437762"/>
            <a:ext cx="3306418" cy="3252229"/>
            <a:chOff x="826069" y="1203890"/>
            <a:chExt cx="2261395" cy="2224333"/>
          </a:xfrm>
        </p:grpSpPr>
        <p:sp>
          <p:nvSpPr>
            <p:cNvPr id="441" name="Google Shape;441;p15"/>
            <p:cNvSpPr/>
            <p:nvPr/>
          </p:nvSpPr>
          <p:spPr>
            <a:xfrm>
              <a:off x="827442" y="1203890"/>
              <a:ext cx="2260022" cy="2224333"/>
            </a:xfrm>
            <a:custGeom>
              <a:rect b="b" l="l" r="r" t="t"/>
              <a:pathLst>
                <a:path extrusionOk="0" h="37271" w="37869">
                  <a:moveTo>
                    <a:pt x="18935" y="1"/>
                  </a:moveTo>
                  <a:cubicBezTo>
                    <a:pt x="18152" y="1"/>
                    <a:pt x="17368" y="299"/>
                    <a:pt x="16770" y="897"/>
                  </a:cubicBezTo>
                  <a:lnTo>
                    <a:pt x="1197" y="16470"/>
                  </a:lnTo>
                  <a:cubicBezTo>
                    <a:pt x="1" y="17666"/>
                    <a:pt x="1" y="19605"/>
                    <a:pt x="1197" y="20801"/>
                  </a:cubicBezTo>
                  <a:lnTo>
                    <a:pt x="16769" y="36374"/>
                  </a:lnTo>
                  <a:cubicBezTo>
                    <a:pt x="17367" y="36972"/>
                    <a:pt x="18151" y="37271"/>
                    <a:pt x="18935" y="37271"/>
                  </a:cubicBezTo>
                  <a:cubicBezTo>
                    <a:pt x="19719" y="37271"/>
                    <a:pt x="20503" y="36972"/>
                    <a:pt x="21101" y="36374"/>
                  </a:cubicBezTo>
                  <a:lnTo>
                    <a:pt x="36674" y="20801"/>
                  </a:lnTo>
                  <a:cubicBezTo>
                    <a:pt x="37869" y="19605"/>
                    <a:pt x="37869" y="17666"/>
                    <a:pt x="36674" y="16470"/>
                  </a:cubicBezTo>
                  <a:lnTo>
                    <a:pt x="21101" y="897"/>
                  </a:lnTo>
                  <a:cubicBezTo>
                    <a:pt x="20503" y="299"/>
                    <a:pt x="19719" y="1"/>
                    <a:pt x="18935" y="1"/>
                  </a:cubicBezTo>
                  <a:close/>
                </a:path>
              </a:pathLst>
            </a:custGeom>
            <a:solidFill>
              <a:srgbClr val="62A844"/>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Roboto"/>
                <a:ea typeface="Roboto"/>
                <a:cs typeface="Roboto"/>
                <a:sym typeface="Roboto"/>
              </a:endParaRPr>
            </a:p>
          </p:txBody>
        </p:sp>
        <p:sp>
          <p:nvSpPr>
            <p:cNvPr id="442" name="Google Shape;442;p15"/>
            <p:cNvSpPr/>
            <p:nvPr/>
          </p:nvSpPr>
          <p:spPr>
            <a:xfrm>
              <a:off x="826069" y="1216482"/>
              <a:ext cx="2091605" cy="2182080"/>
            </a:xfrm>
            <a:custGeom>
              <a:rect b="b" l="l" r="r" t="t"/>
              <a:pathLst>
                <a:path extrusionOk="0" h="36563" w="35047">
                  <a:moveTo>
                    <a:pt x="17781" y="0"/>
                  </a:moveTo>
                  <a:cubicBezTo>
                    <a:pt x="17442" y="147"/>
                    <a:pt x="17125" y="355"/>
                    <a:pt x="16848" y="632"/>
                  </a:cubicBezTo>
                  <a:lnTo>
                    <a:pt x="1165" y="16314"/>
                  </a:lnTo>
                  <a:cubicBezTo>
                    <a:pt x="0" y="17479"/>
                    <a:pt x="0" y="19369"/>
                    <a:pt x="1165" y="20535"/>
                  </a:cubicBezTo>
                  <a:lnTo>
                    <a:pt x="16848" y="36218"/>
                  </a:lnTo>
                  <a:cubicBezTo>
                    <a:pt x="16978" y="36348"/>
                    <a:pt x="17119" y="36462"/>
                    <a:pt x="17264" y="36563"/>
                  </a:cubicBezTo>
                  <a:cubicBezTo>
                    <a:pt x="17604" y="36418"/>
                    <a:pt x="17921" y="36209"/>
                    <a:pt x="18199" y="35933"/>
                  </a:cubicBezTo>
                  <a:lnTo>
                    <a:pt x="33881" y="20249"/>
                  </a:lnTo>
                  <a:cubicBezTo>
                    <a:pt x="35046" y="19085"/>
                    <a:pt x="35046" y="17194"/>
                    <a:pt x="33881" y="16029"/>
                  </a:cubicBezTo>
                  <a:lnTo>
                    <a:pt x="18199" y="346"/>
                  </a:lnTo>
                  <a:cubicBezTo>
                    <a:pt x="18068" y="215"/>
                    <a:pt x="17927" y="102"/>
                    <a:pt x="17781" y="0"/>
                  </a:cubicBezTo>
                  <a:close/>
                </a:path>
              </a:pathLst>
            </a:custGeom>
            <a:solidFill>
              <a:srgbClr val="62A844"/>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Roboto"/>
                <a:ea typeface="Roboto"/>
                <a:cs typeface="Roboto"/>
                <a:sym typeface="Roboto"/>
              </a:endParaRPr>
            </a:p>
          </p:txBody>
        </p:sp>
      </p:grpSp>
      <p:grpSp>
        <p:nvGrpSpPr>
          <p:cNvPr id="443" name="Google Shape;443;p15"/>
          <p:cNvGrpSpPr/>
          <p:nvPr/>
        </p:nvGrpSpPr>
        <p:grpSpPr>
          <a:xfrm>
            <a:off x="8569033" y="1437762"/>
            <a:ext cx="3306592" cy="3252229"/>
            <a:chOff x="3465656" y="1203890"/>
            <a:chExt cx="2261514" cy="2224333"/>
          </a:xfrm>
        </p:grpSpPr>
        <p:sp>
          <p:nvSpPr>
            <p:cNvPr id="444" name="Google Shape;444;p15"/>
            <p:cNvSpPr/>
            <p:nvPr/>
          </p:nvSpPr>
          <p:spPr>
            <a:xfrm>
              <a:off x="3467148" y="1203890"/>
              <a:ext cx="2260022" cy="2224333"/>
            </a:xfrm>
            <a:custGeom>
              <a:rect b="b" l="l" r="r" t="t"/>
              <a:pathLst>
                <a:path extrusionOk="0" h="37271" w="37869">
                  <a:moveTo>
                    <a:pt x="18934" y="1"/>
                  </a:moveTo>
                  <a:cubicBezTo>
                    <a:pt x="18150" y="1"/>
                    <a:pt x="17366" y="299"/>
                    <a:pt x="16768" y="897"/>
                  </a:cubicBezTo>
                  <a:lnTo>
                    <a:pt x="1196" y="16470"/>
                  </a:lnTo>
                  <a:cubicBezTo>
                    <a:pt x="0" y="17666"/>
                    <a:pt x="0" y="19605"/>
                    <a:pt x="1196" y="20801"/>
                  </a:cubicBezTo>
                  <a:lnTo>
                    <a:pt x="16767" y="36374"/>
                  </a:lnTo>
                  <a:cubicBezTo>
                    <a:pt x="17366" y="36972"/>
                    <a:pt x="18150" y="37271"/>
                    <a:pt x="18934" y="37271"/>
                  </a:cubicBezTo>
                  <a:cubicBezTo>
                    <a:pt x="19717" y="37271"/>
                    <a:pt x="20501" y="36972"/>
                    <a:pt x="21099" y="36374"/>
                  </a:cubicBezTo>
                  <a:lnTo>
                    <a:pt x="36672" y="20801"/>
                  </a:lnTo>
                  <a:cubicBezTo>
                    <a:pt x="37868" y="19605"/>
                    <a:pt x="37868" y="17666"/>
                    <a:pt x="36672" y="16470"/>
                  </a:cubicBezTo>
                  <a:lnTo>
                    <a:pt x="21099" y="897"/>
                  </a:lnTo>
                  <a:cubicBezTo>
                    <a:pt x="20501" y="299"/>
                    <a:pt x="19717" y="1"/>
                    <a:pt x="18934" y="1"/>
                  </a:cubicBezTo>
                  <a:close/>
                </a:path>
              </a:pathLst>
            </a:custGeom>
            <a:solidFill>
              <a:srgbClr val="EABB22"/>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Roboto"/>
                <a:ea typeface="Roboto"/>
                <a:cs typeface="Roboto"/>
                <a:sym typeface="Roboto"/>
              </a:endParaRPr>
            </a:p>
          </p:txBody>
        </p:sp>
        <p:sp>
          <p:nvSpPr>
            <p:cNvPr id="445" name="Google Shape;445;p15"/>
            <p:cNvSpPr/>
            <p:nvPr/>
          </p:nvSpPr>
          <p:spPr>
            <a:xfrm>
              <a:off x="3465656" y="1216482"/>
              <a:ext cx="2091665" cy="2182080"/>
            </a:xfrm>
            <a:custGeom>
              <a:rect b="b" l="l" r="r" t="t"/>
              <a:pathLst>
                <a:path extrusionOk="0" h="36563" w="35048">
                  <a:moveTo>
                    <a:pt x="17782" y="0"/>
                  </a:moveTo>
                  <a:cubicBezTo>
                    <a:pt x="17444" y="147"/>
                    <a:pt x="17126" y="355"/>
                    <a:pt x="16848" y="632"/>
                  </a:cubicBezTo>
                  <a:lnTo>
                    <a:pt x="1166" y="16314"/>
                  </a:lnTo>
                  <a:cubicBezTo>
                    <a:pt x="1" y="17479"/>
                    <a:pt x="1" y="19369"/>
                    <a:pt x="1166" y="20535"/>
                  </a:cubicBezTo>
                  <a:lnTo>
                    <a:pt x="16848" y="36218"/>
                  </a:lnTo>
                  <a:cubicBezTo>
                    <a:pt x="16979" y="36348"/>
                    <a:pt x="17119" y="36462"/>
                    <a:pt x="17266" y="36563"/>
                  </a:cubicBezTo>
                  <a:cubicBezTo>
                    <a:pt x="17604" y="36418"/>
                    <a:pt x="17922" y="36209"/>
                    <a:pt x="18199" y="35933"/>
                  </a:cubicBezTo>
                  <a:lnTo>
                    <a:pt x="33882" y="20249"/>
                  </a:lnTo>
                  <a:cubicBezTo>
                    <a:pt x="35048" y="19085"/>
                    <a:pt x="35048" y="17194"/>
                    <a:pt x="33882" y="16029"/>
                  </a:cubicBezTo>
                  <a:lnTo>
                    <a:pt x="18199" y="346"/>
                  </a:lnTo>
                  <a:cubicBezTo>
                    <a:pt x="18069" y="215"/>
                    <a:pt x="17928" y="102"/>
                    <a:pt x="17782" y="0"/>
                  </a:cubicBezTo>
                  <a:close/>
                </a:path>
              </a:pathLst>
            </a:custGeom>
            <a:solidFill>
              <a:srgbClr val="EABB22"/>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Roboto"/>
                <a:ea typeface="Roboto"/>
                <a:cs typeface="Roboto"/>
                <a:sym typeface="Roboto"/>
              </a:endParaRPr>
            </a:p>
          </p:txBody>
        </p:sp>
      </p:grpSp>
      <p:sp>
        <p:nvSpPr>
          <p:cNvPr id="446" name="Google Shape;446;p15"/>
          <p:cNvSpPr txBox="1"/>
          <p:nvPr/>
        </p:nvSpPr>
        <p:spPr>
          <a:xfrm>
            <a:off x="5078622" y="3043396"/>
            <a:ext cx="2415600" cy="1563900"/>
          </a:xfrm>
          <a:prstGeom prst="rect">
            <a:avLst/>
          </a:prstGeom>
          <a:noFill/>
          <a:ln>
            <a:noFill/>
          </a:ln>
        </p:spPr>
        <p:txBody>
          <a:bodyPr anchorCtr="0" anchor="t" bIns="45700" lIns="91425" spcFirstLastPara="1" rIns="91425" wrap="square" tIns="45700">
            <a:spAutoFit/>
          </a:bodyPr>
          <a:lstStyle/>
          <a:p>
            <a:pPr indent="-285750" lvl="0" marL="285750" marR="0" rtl="0" algn="ctr">
              <a:lnSpc>
                <a:spcPct val="107777"/>
              </a:lnSpc>
              <a:spcBef>
                <a:spcPts val="0"/>
              </a:spcBef>
              <a:spcAft>
                <a:spcPts val="0"/>
              </a:spcAft>
              <a:buClr>
                <a:schemeClr val="lt1"/>
              </a:buClr>
              <a:buSzPts val="1800"/>
              <a:buFont typeface="Calibri"/>
              <a:buChar char="•"/>
            </a:pPr>
            <a:r>
              <a:rPr lang="en-US" sz="1800">
                <a:solidFill>
                  <a:schemeClr val="lt1"/>
                </a:solidFill>
                <a:latin typeface="Calibri"/>
                <a:ea typeface="Calibri"/>
                <a:cs typeface="Calibri"/>
                <a:sym typeface="Calibri"/>
              </a:rPr>
              <a:t>¿Fue eficaz? </a:t>
            </a:r>
            <a:endParaRPr/>
          </a:p>
          <a:p>
            <a:pPr indent="-285750" lvl="0" marL="285750" marR="0" rtl="0" algn="ctr">
              <a:lnSpc>
                <a:spcPct val="107777"/>
              </a:lnSpc>
              <a:spcBef>
                <a:spcPts val="0"/>
              </a:spcBef>
              <a:spcAft>
                <a:spcPts val="0"/>
              </a:spcAft>
              <a:buClr>
                <a:schemeClr val="lt1"/>
              </a:buClr>
              <a:buSzPts val="1800"/>
              <a:buFont typeface="Calibri"/>
              <a:buChar char="•"/>
            </a:pPr>
            <a:r>
              <a:rPr lang="en-US" sz="1800">
                <a:solidFill>
                  <a:schemeClr val="lt1"/>
                </a:solidFill>
                <a:latin typeface="Calibri"/>
                <a:ea typeface="Calibri"/>
                <a:cs typeface="Calibri"/>
                <a:sym typeface="Calibri"/>
              </a:rPr>
              <a:t>¿Le pareció algo personal?</a:t>
            </a:r>
            <a:endParaRPr/>
          </a:p>
          <a:p>
            <a:pPr indent="-285750" lvl="0" marL="285750" marR="0" rtl="0" algn="ctr">
              <a:lnSpc>
                <a:spcPct val="107777"/>
              </a:lnSpc>
              <a:spcBef>
                <a:spcPts val="0"/>
              </a:spcBef>
              <a:spcAft>
                <a:spcPts val="0"/>
              </a:spcAft>
              <a:buClr>
                <a:schemeClr val="lt1"/>
              </a:buClr>
              <a:buSzPts val="1800"/>
              <a:buFont typeface="Calibri"/>
              <a:buChar char="•"/>
            </a:pPr>
            <a:r>
              <a:rPr lang="en-US" sz="1800">
                <a:solidFill>
                  <a:schemeClr val="lt1"/>
                </a:solidFill>
                <a:latin typeface="Calibri"/>
                <a:ea typeface="Calibri"/>
                <a:cs typeface="Calibri"/>
                <a:sym typeface="Calibri"/>
              </a:rPr>
              <a:t>¿Claro?</a:t>
            </a:r>
            <a:endParaRPr/>
          </a:p>
          <a:p>
            <a:pPr indent="-171450" lvl="0" marL="285750" marR="0" rtl="0" algn="ctr">
              <a:lnSpc>
                <a:spcPct val="107777"/>
              </a:lnSpc>
              <a:spcBef>
                <a:spcPts val="0"/>
              </a:spcBef>
              <a:spcAft>
                <a:spcPts val="0"/>
              </a:spcAft>
              <a:buClr>
                <a:schemeClr val="lt1"/>
              </a:buClr>
              <a:buSzPts val="1800"/>
              <a:buFont typeface="Arial"/>
              <a:buNone/>
            </a:pPr>
            <a:r>
              <a:t/>
            </a:r>
            <a:endParaRPr sz="1800">
              <a:solidFill>
                <a:schemeClr val="lt1"/>
              </a:solidFill>
              <a:latin typeface="Calibri"/>
              <a:ea typeface="Calibri"/>
              <a:cs typeface="Calibri"/>
              <a:sym typeface="Calibri"/>
            </a:endParaRPr>
          </a:p>
        </p:txBody>
      </p:sp>
      <p:sp>
        <p:nvSpPr>
          <p:cNvPr id="447" name="Google Shape;447;p15"/>
          <p:cNvSpPr txBox="1"/>
          <p:nvPr/>
        </p:nvSpPr>
        <p:spPr>
          <a:xfrm>
            <a:off x="5336863" y="2079099"/>
            <a:ext cx="2052000" cy="763799"/>
          </a:xfrm>
          <a:prstGeom prst="rect">
            <a:avLst/>
          </a:prstGeom>
          <a:noFill/>
          <a:ln>
            <a:noFill/>
          </a:ln>
        </p:spPr>
        <p:txBody>
          <a:bodyPr anchorCtr="0" anchor="t" bIns="45700" lIns="91425" spcFirstLastPara="1" rIns="91425" wrap="square" tIns="45700">
            <a:spAutoFit/>
          </a:bodyPr>
          <a:lstStyle/>
          <a:p>
            <a:pPr indent="0" lvl="0" marL="0" marR="0" rtl="0" algn="ctr">
              <a:lnSpc>
                <a:spcPct val="100769"/>
              </a:lnSpc>
              <a:spcBef>
                <a:spcPts val="0"/>
              </a:spcBef>
              <a:spcAft>
                <a:spcPts val="0"/>
              </a:spcAft>
              <a:buNone/>
            </a:pPr>
            <a:r>
              <a:rPr b="1" lang="en-US" sz="2600">
                <a:solidFill>
                  <a:schemeClr val="lt1"/>
                </a:solidFill>
                <a:latin typeface="Calibri"/>
                <a:ea typeface="Calibri"/>
                <a:cs typeface="Calibri"/>
                <a:sym typeface="Calibri"/>
              </a:rPr>
              <a:t>Perspectiva del huésped</a:t>
            </a:r>
            <a:endParaRPr/>
          </a:p>
        </p:txBody>
      </p:sp>
      <p:sp>
        <p:nvSpPr>
          <p:cNvPr id="448" name="Google Shape;448;p15"/>
          <p:cNvSpPr txBox="1"/>
          <p:nvPr/>
        </p:nvSpPr>
        <p:spPr>
          <a:xfrm>
            <a:off x="9196329" y="2367534"/>
            <a:ext cx="2052000" cy="1862400"/>
          </a:xfrm>
          <a:prstGeom prst="rect">
            <a:avLst/>
          </a:prstGeom>
          <a:noFill/>
          <a:ln>
            <a:noFill/>
          </a:ln>
        </p:spPr>
        <p:txBody>
          <a:bodyPr anchorCtr="0" anchor="t" bIns="45700" lIns="91425" spcFirstLastPara="1" rIns="91425" wrap="square" tIns="45700">
            <a:spAutoFit/>
          </a:bodyPr>
          <a:lstStyle/>
          <a:p>
            <a:pPr indent="0" lvl="0" marL="0" marR="0" rtl="0" algn="ctr">
              <a:lnSpc>
                <a:spcPct val="107777"/>
              </a:lnSpc>
              <a:spcBef>
                <a:spcPts val="0"/>
              </a:spcBef>
              <a:spcAft>
                <a:spcPts val="0"/>
              </a:spcAft>
              <a:buClr>
                <a:srgbClr val="0289AE"/>
              </a:buClr>
              <a:buSzPts val="1800"/>
              <a:buFont typeface="Calibri"/>
              <a:buNone/>
            </a:pPr>
            <a:r>
              <a:rPr lang="en-US" sz="1800">
                <a:solidFill>
                  <a:schemeClr val="lt1"/>
                </a:solidFill>
                <a:latin typeface="Calibri"/>
                <a:ea typeface="Calibri"/>
                <a:cs typeface="Calibri"/>
                <a:sym typeface="Calibri"/>
              </a:rPr>
              <a:t>¿En qué aspectos ayudó la automatización y en cuáles se necesitaba el toque humano?</a:t>
            </a:r>
            <a:endParaRPr sz="1800">
              <a:solidFill>
                <a:schemeClr val="lt1"/>
              </a:solidFill>
              <a:latin typeface="Calibri"/>
              <a:ea typeface="Calibri"/>
              <a:cs typeface="Calibri"/>
              <a:sym typeface="Calibri"/>
            </a:endParaRPr>
          </a:p>
        </p:txBody>
      </p:sp>
      <p:sp>
        <p:nvSpPr>
          <p:cNvPr id="449" name="Google Shape;449;p15"/>
          <p:cNvSpPr txBox="1"/>
          <p:nvPr/>
        </p:nvSpPr>
        <p:spPr>
          <a:xfrm>
            <a:off x="9196329" y="1483787"/>
            <a:ext cx="2052000" cy="895800"/>
          </a:xfrm>
          <a:prstGeom prst="rect">
            <a:avLst/>
          </a:prstGeom>
          <a:noFill/>
          <a:ln>
            <a:noFill/>
          </a:ln>
        </p:spPr>
        <p:txBody>
          <a:bodyPr anchorCtr="0" anchor="t" bIns="45700" lIns="91425" spcFirstLastPara="1" rIns="91425" wrap="square" tIns="45700">
            <a:spAutoFit/>
          </a:bodyPr>
          <a:lstStyle/>
          <a:p>
            <a:pPr indent="0" lvl="0" marL="0" marR="0" rtl="0" algn="ctr">
              <a:lnSpc>
                <a:spcPct val="100769"/>
              </a:lnSpc>
              <a:spcBef>
                <a:spcPts val="0"/>
              </a:spcBef>
              <a:spcAft>
                <a:spcPts val="0"/>
              </a:spcAft>
              <a:buNone/>
            </a:pPr>
            <a:r>
              <a:rPr b="1" lang="en-US" sz="2600">
                <a:solidFill>
                  <a:schemeClr val="lt1"/>
                </a:solidFill>
                <a:latin typeface="Calibri"/>
                <a:ea typeface="Calibri"/>
                <a:cs typeface="Calibri"/>
                <a:sym typeface="Calibri"/>
              </a:rPr>
              <a:t>El </a:t>
            </a:r>
            <a:endParaRPr/>
          </a:p>
          <a:p>
            <a:pPr indent="0" lvl="0" marL="0" marR="0" rtl="0" algn="ctr">
              <a:lnSpc>
                <a:spcPct val="100769"/>
              </a:lnSpc>
              <a:spcBef>
                <a:spcPts val="0"/>
              </a:spcBef>
              <a:spcAft>
                <a:spcPts val="0"/>
              </a:spcAft>
              <a:buNone/>
            </a:pPr>
            <a:r>
              <a:rPr b="1" lang="en-US" sz="2600">
                <a:solidFill>
                  <a:schemeClr val="lt1"/>
                </a:solidFill>
                <a:latin typeface="Calibri"/>
                <a:ea typeface="Calibri"/>
                <a:cs typeface="Calibri"/>
                <a:sym typeface="Calibri"/>
              </a:rPr>
              <a:t>Equilibrio</a:t>
            </a:r>
            <a:endParaRPr/>
          </a:p>
        </p:txBody>
      </p:sp>
      <p:sp>
        <p:nvSpPr>
          <p:cNvPr id="450" name="Google Shape;450;p15"/>
          <p:cNvSpPr txBox="1"/>
          <p:nvPr/>
        </p:nvSpPr>
        <p:spPr>
          <a:xfrm>
            <a:off x="6804873" y="4690007"/>
            <a:ext cx="2763300" cy="1862400"/>
          </a:xfrm>
          <a:prstGeom prst="rect">
            <a:avLst/>
          </a:prstGeom>
          <a:noFill/>
          <a:ln>
            <a:noFill/>
          </a:ln>
        </p:spPr>
        <p:txBody>
          <a:bodyPr anchorCtr="0" anchor="t" bIns="45700" lIns="91425" spcFirstLastPara="1" rIns="91425" wrap="square" tIns="45700">
            <a:spAutoFit/>
          </a:bodyPr>
          <a:lstStyle/>
          <a:p>
            <a:pPr indent="-285750" lvl="0" marL="285750" marR="0" rtl="0" algn="ctr">
              <a:lnSpc>
                <a:spcPct val="107777"/>
              </a:lnSpc>
              <a:spcBef>
                <a:spcPts val="0"/>
              </a:spcBef>
              <a:spcAft>
                <a:spcPts val="0"/>
              </a:spcAft>
              <a:buClr>
                <a:schemeClr val="lt1"/>
              </a:buClr>
              <a:buSzPts val="1800"/>
              <a:buFont typeface="Calibri"/>
              <a:buChar char="•"/>
            </a:pPr>
            <a:r>
              <a:rPr lang="en-US" sz="1800">
                <a:solidFill>
                  <a:schemeClr val="lt1"/>
                </a:solidFill>
                <a:latin typeface="Calibri"/>
                <a:ea typeface="Calibri"/>
                <a:cs typeface="Calibri"/>
                <a:sym typeface="Calibri"/>
              </a:rPr>
              <a:t>¿Mejoró el servicio?</a:t>
            </a:r>
            <a:endParaRPr/>
          </a:p>
          <a:p>
            <a:pPr indent="-285750" lvl="0" marL="285750" marR="0" rtl="0" algn="ctr">
              <a:lnSpc>
                <a:spcPct val="107777"/>
              </a:lnSpc>
              <a:spcBef>
                <a:spcPts val="0"/>
              </a:spcBef>
              <a:spcAft>
                <a:spcPts val="0"/>
              </a:spcAft>
              <a:buClr>
                <a:schemeClr val="lt1"/>
              </a:buClr>
              <a:buSzPts val="1800"/>
              <a:buFont typeface="Calibri"/>
              <a:buChar char="•"/>
            </a:pPr>
            <a:r>
              <a:rPr lang="en-US" sz="1800">
                <a:solidFill>
                  <a:schemeClr val="lt1"/>
                </a:solidFill>
                <a:latin typeface="Calibri"/>
                <a:ea typeface="Calibri"/>
                <a:cs typeface="Calibri"/>
                <a:sym typeface="Calibri"/>
              </a:rPr>
              <a:t>¿Ahorró tiempo? </a:t>
            </a:r>
            <a:endParaRPr/>
          </a:p>
          <a:p>
            <a:pPr indent="-285750" lvl="0" marL="285750" marR="0" rtl="0" algn="ctr">
              <a:lnSpc>
                <a:spcPct val="107777"/>
              </a:lnSpc>
              <a:spcBef>
                <a:spcPts val="0"/>
              </a:spcBef>
              <a:spcAft>
                <a:spcPts val="0"/>
              </a:spcAft>
              <a:buClr>
                <a:schemeClr val="lt1"/>
              </a:buClr>
              <a:buSzPts val="1800"/>
              <a:buFont typeface="Calibri"/>
              <a:buChar char="•"/>
            </a:pPr>
            <a:r>
              <a:rPr lang="en-US" sz="1800">
                <a:solidFill>
                  <a:schemeClr val="lt1"/>
                </a:solidFill>
                <a:latin typeface="Calibri"/>
                <a:ea typeface="Calibri"/>
                <a:cs typeface="Calibri"/>
                <a:sym typeface="Calibri"/>
              </a:rPr>
              <a:t>¿Generó confusión?</a:t>
            </a:r>
            <a:endParaRPr/>
          </a:p>
          <a:p>
            <a:pPr indent="-171450" lvl="0" marL="285750" marR="0" rtl="0" algn="ctr">
              <a:lnSpc>
                <a:spcPct val="107777"/>
              </a:lnSpc>
              <a:spcBef>
                <a:spcPts val="0"/>
              </a:spcBef>
              <a:spcAft>
                <a:spcPts val="0"/>
              </a:spcAft>
              <a:buClr>
                <a:schemeClr val="lt1"/>
              </a:buClr>
              <a:buSzPts val="1800"/>
              <a:buFont typeface="Arial"/>
              <a:buNone/>
            </a:pPr>
            <a:r>
              <a:t/>
            </a:r>
            <a:endParaRPr sz="1800">
              <a:solidFill>
                <a:schemeClr val="lt1"/>
              </a:solidFill>
              <a:latin typeface="Calibri"/>
              <a:ea typeface="Calibri"/>
              <a:cs typeface="Calibri"/>
              <a:sym typeface="Calibri"/>
            </a:endParaRPr>
          </a:p>
          <a:p>
            <a:pPr indent="-171450" lvl="0" marL="285750" marR="0" rtl="0" algn="ctr">
              <a:lnSpc>
                <a:spcPct val="107777"/>
              </a:lnSpc>
              <a:spcBef>
                <a:spcPts val="0"/>
              </a:spcBef>
              <a:spcAft>
                <a:spcPts val="0"/>
              </a:spcAft>
              <a:buClr>
                <a:schemeClr val="lt1"/>
              </a:buClr>
              <a:buSzPts val="1800"/>
              <a:buFont typeface="Arial"/>
              <a:buNone/>
            </a:pPr>
            <a:r>
              <a:t/>
            </a:r>
            <a:endParaRPr sz="1800">
              <a:solidFill>
                <a:schemeClr val="lt1"/>
              </a:solidFill>
              <a:latin typeface="Calibri"/>
              <a:ea typeface="Calibri"/>
              <a:cs typeface="Calibri"/>
              <a:sym typeface="Calibri"/>
            </a:endParaRPr>
          </a:p>
          <a:p>
            <a:pPr indent="-171450" lvl="0" marL="285750" marR="0" rtl="0" algn="ctr">
              <a:lnSpc>
                <a:spcPct val="107777"/>
              </a:lnSpc>
              <a:spcBef>
                <a:spcPts val="0"/>
              </a:spcBef>
              <a:spcAft>
                <a:spcPts val="0"/>
              </a:spcAft>
              <a:buClr>
                <a:schemeClr val="lt1"/>
              </a:buClr>
              <a:buSzPts val="1800"/>
              <a:buFont typeface="Arial"/>
              <a:buNone/>
            </a:pPr>
            <a:r>
              <a:t/>
            </a:r>
            <a:endParaRPr sz="1800">
              <a:solidFill>
                <a:schemeClr val="lt1"/>
              </a:solidFill>
              <a:latin typeface="Calibri"/>
              <a:ea typeface="Calibri"/>
              <a:cs typeface="Calibri"/>
              <a:sym typeface="Calibri"/>
            </a:endParaRPr>
          </a:p>
        </p:txBody>
      </p:sp>
      <p:sp>
        <p:nvSpPr>
          <p:cNvPr id="451" name="Google Shape;451;p15"/>
          <p:cNvSpPr txBox="1"/>
          <p:nvPr/>
        </p:nvSpPr>
        <p:spPr>
          <a:xfrm>
            <a:off x="7260084" y="3832124"/>
            <a:ext cx="2052000" cy="895800"/>
          </a:xfrm>
          <a:prstGeom prst="rect">
            <a:avLst/>
          </a:prstGeom>
          <a:noFill/>
          <a:ln>
            <a:noFill/>
          </a:ln>
        </p:spPr>
        <p:txBody>
          <a:bodyPr anchorCtr="0" anchor="t" bIns="45700" lIns="91425" spcFirstLastPara="1" rIns="91425" wrap="square" tIns="45700">
            <a:spAutoFit/>
          </a:bodyPr>
          <a:lstStyle/>
          <a:p>
            <a:pPr indent="0" lvl="0" marL="0" marR="0" rtl="0" algn="ctr">
              <a:lnSpc>
                <a:spcPct val="100769"/>
              </a:lnSpc>
              <a:spcBef>
                <a:spcPts val="0"/>
              </a:spcBef>
              <a:spcAft>
                <a:spcPts val="0"/>
              </a:spcAft>
              <a:buNone/>
            </a:pPr>
            <a:r>
              <a:rPr b="1" lang="en-US" sz="2600">
                <a:solidFill>
                  <a:schemeClr val="lt1"/>
                </a:solidFill>
                <a:latin typeface="Calibri"/>
                <a:ea typeface="Calibri"/>
                <a:cs typeface="Calibri"/>
                <a:sym typeface="Calibri"/>
              </a:rPr>
              <a:t>Perspectiva del personal</a:t>
            </a:r>
            <a:endParaRPr/>
          </a:p>
        </p:txBody>
      </p:sp>
      <p:grpSp>
        <p:nvGrpSpPr>
          <p:cNvPr id="452" name="Google Shape;452;p15"/>
          <p:cNvGrpSpPr/>
          <p:nvPr/>
        </p:nvGrpSpPr>
        <p:grpSpPr>
          <a:xfrm>
            <a:off x="7494225" y="844952"/>
            <a:ext cx="1728863" cy="1891490"/>
            <a:chOff x="9747610" y="2740378"/>
            <a:chExt cx="1207493" cy="1321077"/>
          </a:xfrm>
        </p:grpSpPr>
        <p:sp>
          <p:nvSpPr>
            <p:cNvPr id="453" name="Google Shape;453;p15"/>
            <p:cNvSpPr/>
            <p:nvPr/>
          </p:nvSpPr>
          <p:spPr>
            <a:xfrm>
              <a:off x="10084656" y="3302389"/>
              <a:ext cx="196586" cy="196565"/>
            </a:xfrm>
            <a:custGeom>
              <a:rect b="b" l="l" r="r" t="t"/>
              <a:pathLst>
                <a:path extrusionOk="0" h="196565" w="196586">
                  <a:moveTo>
                    <a:pt x="166112" y="98283"/>
                  </a:moveTo>
                  <a:cubicBezTo>
                    <a:pt x="164728" y="135196"/>
                    <a:pt x="136581" y="166112"/>
                    <a:pt x="98282" y="166112"/>
                  </a:cubicBezTo>
                  <a:cubicBezTo>
                    <a:pt x="59985" y="166112"/>
                    <a:pt x="30454" y="135196"/>
                    <a:pt x="30454" y="98283"/>
                  </a:cubicBezTo>
                  <a:cubicBezTo>
                    <a:pt x="30454" y="61369"/>
                    <a:pt x="61368" y="30454"/>
                    <a:pt x="98282" y="30454"/>
                  </a:cubicBezTo>
                  <a:cubicBezTo>
                    <a:pt x="135195" y="30454"/>
                    <a:pt x="164728" y="61369"/>
                    <a:pt x="166112" y="98283"/>
                  </a:cubicBezTo>
                  <a:cubicBezTo>
                    <a:pt x="167035" y="117662"/>
                    <a:pt x="197487" y="118124"/>
                    <a:pt x="196566" y="98283"/>
                  </a:cubicBezTo>
                  <a:cubicBezTo>
                    <a:pt x="194721" y="44758"/>
                    <a:pt x="153193" y="0"/>
                    <a:pt x="98282" y="0"/>
                  </a:cubicBezTo>
                  <a:cubicBezTo>
                    <a:pt x="43373" y="0"/>
                    <a:pt x="0" y="44758"/>
                    <a:pt x="0" y="98283"/>
                  </a:cubicBezTo>
                  <a:cubicBezTo>
                    <a:pt x="0" y="151807"/>
                    <a:pt x="44759" y="196565"/>
                    <a:pt x="98282" y="196565"/>
                  </a:cubicBezTo>
                  <a:cubicBezTo>
                    <a:pt x="153193" y="196565"/>
                    <a:pt x="194721" y="151807"/>
                    <a:pt x="196566" y="98283"/>
                  </a:cubicBezTo>
                  <a:cubicBezTo>
                    <a:pt x="197487" y="78903"/>
                    <a:pt x="167035" y="78903"/>
                    <a:pt x="166112" y="98283"/>
                  </a:cubicBezTo>
                  <a:close/>
                </a:path>
              </a:pathLst>
            </a:custGeom>
            <a:solidFill>
              <a:srgbClr val="3D824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4" name="Google Shape;454;p15"/>
            <p:cNvSpPr/>
            <p:nvPr/>
          </p:nvSpPr>
          <p:spPr>
            <a:xfrm>
              <a:off x="10421493" y="3302389"/>
              <a:ext cx="196586" cy="196565"/>
            </a:xfrm>
            <a:custGeom>
              <a:rect b="b" l="l" r="r" t="t"/>
              <a:pathLst>
                <a:path extrusionOk="0" h="196565" w="196586">
                  <a:moveTo>
                    <a:pt x="166112" y="98283"/>
                  </a:moveTo>
                  <a:cubicBezTo>
                    <a:pt x="164728" y="135196"/>
                    <a:pt x="136581" y="166112"/>
                    <a:pt x="98282" y="166112"/>
                  </a:cubicBezTo>
                  <a:cubicBezTo>
                    <a:pt x="59985" y="166112"/>
                    <a:pt x="30454" y="135196"/>
                    <a:pt x="30454" y="98283"/>
                  </a:cubicBezTo>
                  <a:cubicBezTo>
                    <a:pt x="30454" y="61369"/>
                    <a:pt x="61368" y="30454"/>
                    <a:pt x="98282" y="30454"/>
                  </a:cubicBezTo>
                  <a:cubicBezTo>
                    <a:pt x="135195" y="30454"/>
                    <a:pt x="164728" y="61369"/>
                    <a:pt x="166112" y="98283"/>
                  </a:cubicBezTo>
                  <a:cubicBezTo>
                    <a:pt x="167035" y="117662"/>
                    <a:pt x="197487" y="118124"/>
                    <a:pt x="196566" y="98283"/>
                  </a:cubicBezTo>
                  <a:cubicBezTo>
                    <a:pt x="194721" y="44758"/>
                    <a:pt x="153193" y="0"/>
                    <a:pt x="98282" y="0"/>
                  </a:cubicBezTo>
                  <a:cubicBezTo>
                    <a:pt x="43373" y="0"/>
                    <a:pt x="0" y="44758"/>
                    <a:pt x="0" y="98283"/>
                  </a:cubicBezTo>
                  <a:cubicBezTo>
                    <a:pt x="0" y="151807"/>
                    <a:pt x="44759" y="196565"/>
                    <a:pt x="98282" y="196565"/>
                  </a:cubicBezTo>
                  <a:cubicBezTo>
                    <a:pt x="153193" y="196565"/>
                    <a:pt x="194721" y="151807"/>
                    <a:pt x="196566" y="98283"/>
                  </a:cubicBezTo>
                  <a:cubicBezTo>
                    <a:pt x="197487" y="78903"/>
                    <a:pt x="167035" y="78903"/>
                    <a:pt x="166112" y="98283"/>
                  </a:cubicBezTo>
                  <a:close/>
                </a:path>
              </a:pathLst>
            </a:custGeom>
            <a:solidFill>
              <a:srgbClr val="3D824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5" name="Google Shape;455;p15"/>
            <p:cNvSpPr/>
            <p:nvPr/>
          </p:nvSpPr>
          <p:spPr>
            <a:xfrm>
              <a:off x="10252130" y="3670198"/>
              <a:ext cx="198452" cy="113913"/>
            </a:xfrm>
            <a:custGeom>
              <a:rect b="b" l="l" r="r" t="t"/>
              <a:pathLst>
                <a:path extrusionOk="0" h="113913" w="198452">
                  <a:moveTo>
                    <a:pt x="167980" y="14708"/>
                  </a:moveTo>
                  <a:cubicBezTo>
                    <a:pt x="166594" y="52083"/>
                    <a:pt x="137987" y="83460"/>
                    <a:pt x="99226" y="83460"/>
                  </a:cubicBezTo>
                  <a:cubicBezTo>
                    <a:pt x="60467" y="83460"/>
                    <a:pt x="31860" y="52083"/>
                    <a:pt x="30475" y="14708"/>
                  </a:cubicBezTo>
                  <a:cubicBezTo>
                    <a:pt x="29553" y="-4671"/>
                    <a:pt x="-901" y="-5133"/>
                    <a:pt x="20" y="14708"/>
                  </a:cubicBezTo>
                  <a:cubicBezTo>
                    <a:pt x="1868" y="68694"/>
                    <a:pt x="43855" y="113914"/>
                    <a:pt x="99226" y="113914"/>
                  </a:cubicBezTo>
                  <a:cubicBezTo>
                    <a:pt x="154597" y="113914"/>
                    <a:pt x="196124" y="68694"/>
                    <a:pt x="198431" y="14708"/>
                  </a:cubicBezTo>
                  <a:cubicBezTo>
                    <a:pt x="199355" y="-4671"/>
                    <a:pt x="168901" y="-4671"/>
                    <a:pt x="167980" y="14708"/>
                  </a:cubicBezTo>
                  <a:lnTo>
                    <a:pt x="167980" y="14708"/>
                  </a:lnTo>
                  <a:close/>
                </a:path>
              </a:pathLst>
            </a:custGeom>
            <a:solidFill>
              <a:srgbClr val="3D824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6" name="Google Shape;456;p15"/>
            <p:cNvSpPr/>
            <p:nvPr/>
          </p:nvSpPr>
          <p:spPr>
            <a:xfrm>
              <a:off x="9747610" y="3354026"/>
              <a:ext cx="137942" cy="240447"/>
            </a:xfrm>
            <a:custGeom>
              <a:rect b="b" l="l" r="r" t="t"/>
              <a:pathLst>
                <a:path extrusionOk="0" h="240447" w="137942">
                  <a:moveTo>
                    <a:pt x="120177" y="209989"/>
                  </a:moveTo>
                  <a:cubicBezTo>
                    <a:pt x="73573" y="208604"/>
                    <a:pt x="33891" y="173998"/>
                    <a:pt x="30662" y="126471"/>
                  </a:cubicBezTo>
                  <a:cubicBezTo>
                    <a:pt x="26970" y="73408"/>
                    <a:pt x="70805" y="29112"/>
                    <a:pt x="123408" y="30496"/>
                  </a:cubicBezTo>
                  <a:cubicBezTo>
                    <a:pt x="142787" y="30957"/>
                    <a:pt x="142787" y="503"/>
                    <a:pt x="123408" y="42"/>
                  </a:cubicBezTo>
                  <a:cubicBezTo>
                    <a:pt x="54655" y="-1804"/>
                    <a:pt x="-3944" y="57258"/>
                    <a:pt x="208" y="126471"/>
                  </a:cubicBezTo>
                  <a:cubicBezTo>
                    <a:pt x="3898" y="190609"/>
                    <a:pt x="56962" y="238597"/>
                    <a:pt x="120177" y="240442"/>
                  </a:cubicBezTo>
                  <a:cubicBezTo>
                    <a:pt x="139558" y="240904"/>
                    <a:pt x="139558" y="210450"/>
                    <a:pt x="120177" y="209989"/>
                  </a:cubicBezTo>
                  <a:lnTo>
                    <a:pt x="120177" y="209989"/>
                  </a:lnTo>
                  <a:close/>
                </a:path>
              </a:pathLst>
            </a:custGeom>
            <a:solidFill>
              <a:srgbClr val="3D824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7" name="Google Shape;457;p15"/>
            <p:cNvSpPr/>
            <p:nvPr/>
          </p:nvSpPr>
          <p:spPr>
            <a:xfrm>
              <a:off x="10816988" y="3354487"/>
              <a:ext cx="138115" cy="240447"/>
            </a:xfrm>
            <a:custGeom>
              <a:rect b="b" l="l" r="r" t="t"/>
              <a:pathLst>
                <a:path extrusionOk="0" h="240447" w="138115">
                  <a:moveTo>
                    <a:pt x="14707" y="30496"/>
                  </a:moveTo>
                  <a:cubicBezTo>
                    <a:pt x="67309" y="29112"/>
                    <a:pt x="111144" y="73408"/>
                    <a:pt x="107454" y="126472"/>
                  </a:cubicBezTo>
                  <a:cubicBezTo>
                    <a:pt x="104223" y="173998"/>
                    <a:pt x="64080" y="208604"/>
                    <a:pt x="17938" y="209989"/>
                  </a:cubicBezTo>
                  <a:cubicBezTo>
                    <a:pt x="-1442" y="210450"/>
                    <a:pt x="-1904" y="240904"/>
                    <a:pt x="17938" y="240442"/>
                  </a:cubicBezTo>
                  <a:cubicBezTo>
                    <a:pt x="81152" y="238597"/>
                    <a:pt x="134215" y="191071"/>
                    <a:pt x="137908" y="126472"/>
                  </a:cubicBezTo>
                  <a:cubicBezTo>
                    <a:pt x="142060" y="57258"/>
                    <a:pt x="83459" y="-1804"/>
                    <a:pt x="14707" y="42"/>
                  </a:cubicBezTo>
                  <a:cubicBezTo>
                    <a:pt x="-4671" y="503"/>
                    <a:pt x="-5133" y="30957"/>
                    <a:pt x="14707" y="30496"/>
                  </a:cubicBezTo>
                  <a:lnTo>
                    <a:pt x="14707" y="30496"/>
                  </a:lnTo>
                  <a:close/>
                </a:path>
              </a:pathLst>
            </a:custGeom>
            <a:solidFill>
              <a:srgbClr val="3D824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8" name="Google Shape;458;p15"/>
            <p:cNvSpPr/>
            <p:nvPr/>
          </p:nvSpPr>
          <p:spPr>
            <a:xfrm>
              <a:off x="10041744" y="2740378"/>
              <a:ext cx="156903" cy="156883"/>
            </a:xfrm>
            <a:custGeom>
              <a:rect b="b" l="l" r="r" t="t"/>
              <a:pathLst>
                <a:path extrusionOk="0" h="156883" w="156903">
                  <a:moveTo>
                    <a:pt x="126429" y="78442"/>
                  </a:moveTo>
                  <a:cubicBezTo>
                    <a:pt x="123198" y="139349"/>
                    <a:pt x="30914" y="140272"/>
                    <a:pt x="30914" y="78442"/>
                  </a:cubicBezTo>
                  <a:cubicBezTo>
                    <a:pt x="30914" y="16611"/>
                    <a:pt x="123198" y="17534"/>
                    <a:pt x="126429" y="78442"/>
                  </a:cubicBezTo>
                  <a:cubicBezTo>
                    <a:pt x="127350" y="97821"/>
                    <a:pt x="157805" y="98283"/>
                    <a:pt x="156883" y="78442"/>
                  </a:cubicBezTo>
                  <a:cubicBezTo>
                    <a:pt x="154576" y="35991"/>
                    <a:pt x="122736" y="0"/>
                    <a:pt x="78442" y="0"/>
                  </a:cubicBezTo>
                  <a:cubicBezTo>
                    <a:pt x="34145" y="0"/>
                    <a:pt x="0" y="35529"/>
                    <a:pt x="0" y="78442"/>
                  </a:cubicBezTo>
                  <a:cubicBezTo>
                    <a:pt x="0" y="121354"/>
                    <a:pt x="35528" y="156883"/>
                    <a:pt x="78442" y="156883"/>
                  </a:cubicBezTo>
                  <a:cubicBezTo>
                    <a:pt x="121353" y="156883"/>
                    <a:pt x="154576" y="120892"/>
                    <a:pt x="156883" y="78442"/>
                  </a:cubicBezTo>
                  <a:cubicBezTo>
                    <a:pt x="157805" y="59062"/>
                    <a:pt x="127350" y="59062"/>
                    <a:pt x="126429" y="78442"/>
                  </a:cubicBezTo>
                  <a:close/>
                </a:path>
              </a:pathLst>
            </a:custGeom>
            <a:solidFill>
              <a:srgbClr val="3D824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9" name="Google Shape;459;p15"/>
            <p:cNvSpPr/>
            <p:nvPr/>
          </p:nvSpPr>
          <p:spPr>
            <a:xfrm>
              <a:off x="9859863" y="3043788"/>
              <a:ext cx="982549" cy="1017667"/>
            </a:xfrm>
            <a:custGeom>
              <a:rect b="b" l="l" r="r" t="t"/>
              <a:pathLst>
                <a:path extrusionOk="0" h="1017667" w="982549">
                  <a:moveTo>
                    <a:pt x="717589" y="829840"/>
                  </a:moveTo>
                  <a:cubicBezTo>
                    <a:pt x="687597" y="829840"/>
                    <a:pt x="650224" y="823380"/>
                    <a:pt x="622077" y="835377"/>
                  </a:cubicBezTo>
                  <a:cubicBezTo>
                    <a:pt x="605465" y="842298"/>
                    <a:pt x="588853" y="851065"/>
                    <a:pt x="572242" y="858909"/>
                  </a:cubicBezTo>
                  <a:cubicBezTo>
                    <a:pt x="499800" y="893055"/>
                    <a:pt x="427356" y="927200"/>
                    <a:pt x="354914" y="961345"/>
                  </a:cubicBezTo>
                  <a:cubicBezTo>
                    <a:pt x="334610" y="971035"/>
                    <a:pt x="314308" y="980725"/>
                    <a:pt x="294006" y="989953"/>
                  </a:cubicBezTo>
                  <a:cubicBezTo>
                    <a:pt x="301851" y="994106"/>
                    <a:pt x="309232" y="998720"/>
                    <a:pt x="317077" y="1002873"/>
                  </a:cubicBezTo>
                  <a:lnTo>
                    <a:pt x="317077" y="844605"/>
                  </a:lnTo>
                  <a:cubicBezTo>
                    <a:pt x="317077" y="836300"/>
                    <a:pt x="310156" y="829379"/>
                    <a:pt x="301851" y="829379"/>
                  </a:cubicBezTo>
                  <a:cubicBezTo>
                    <a:pt x="251095" y="829379"/>
                    <a:pt x="203105" y="827071"/>
                    <a:pt x="156963" y="802616"/>
                  </a:cubicBezTo>
                  <a:cubicBezTo>
                    <a:pt x="101593" y="773546"/>
                    <a:pt x="59143" y="722329"/>
                    <a:pt x="41148" y="662344"/>
                  </a:cubicBezTo>
                  <a:cubicBezTo>
                    <a:pt x="31920" y="631429"/>
                    <a:pt x="31458" y="600052"/>
                    <a:pt x="31458" y="568214"/>
                  </a:cubicBezTo>
                  <a:lnTo>
                    <a:pt x="31458" y="455166"/>
                  </a:lnTo>
                  <a:cubicBezTo>
                    <a:pt x="31458" y="391490"/>
                    <a:pt x="30996" y="328275"/>
                    <a:pt x="31458" y="264599"/>
                  </a:cubicBezTo>
                  <a:cubicBezTo>
                    <a:pt x="32841" y="135863"/>
                    <a:pt x="137123" y="31582"/>
                    <a:pt x="265859" y="30659"/>
                  </a:cubicBezTo>
                  <a:cubicBezTo>
                    <a:pt x="402440" y="29275"/>
                    <a:pt x="539483" y="30659"/>
                    <a:pt x="676523" y="30659"/>
                  </a:cubicBezTo>
                  <a:cubicBezTo>
                    <a:pt x="813566" y="30659"/>
                    <a:pt x="712975" y="30198"/>
                    <a:pt x="730972" y="30659"/>
                  </a:cubicBezTo>
                  <a:cubicBezTo>
                    <a:pt x="793264" y="33889"/>
                    <a:pt x="852787" y="62958"/>
                    <a:pt x="893853" y="110023"/>
                  </a:cubicBezTo>
                  <a:cubicBezTo>
                    <a:pt x="931691" y="152935"/>
                    <a:pt x="951531" y="208306"/>
                    <a:pt x="951993" y="265522"/>
                  </a:cubicBezTo>
                  <a:cubicBezTo>
                    <a:pt x="951993" y="289977"/>
                    <a:pt x="951993" y="313971"/>
                    <a:pt x="951993" y="338427"/>
                  </a:cubicBezTo>
                  <a:lnTo>
                    <a:pt x="951993" y="575597"/>
                  </a:lnTo>
                  <a:cubicBezTo>
                    <a:pt x="951993" y="611126"/>
                    <a:pt x="949224" y="645733"/>
                    <a:pt x="936305" y="679878"/>
                  </a:cubicBezTo>
                  <a:cubicBezTo>
                    <a:pt x="914155" y="737094"/>
                    <a:pt x="868937" y="784621"/>
                    <a:pt x="812643" y="809537"/>
                  </a:cubicBezTo>
                  <a:cubicBezTo>
                    <a:pt x="782650" y="822919"/>
                    <a:pt x="750351" y="828917"/>
                    <a:pt x="717589" y="829379"/>
                  </a:cubicBezTo>
                  <a:cubicBezTo>
                    <a:pt x="698211" y="829379"/>
                    <a:pt x="697749" y="860294"/>
                    <a:pt x="717589" y="859832"/>
                  </a:cubicBezTo>
                  <a:cubicBezTo>
                    <a:pt x="848173" y="857986"/>
                    <a:pt x="961683" y="761550"/>
                    <a:pt x="979678" y="630968"/>
                  </a:cubicBezTo>
                  <a:cubicBezTo>
                    <a:pt x="983368" y="603282"/>
                    <a:pt x="982447" y="574674"/>
                    <a:pt x="982447" y="546989"/>
                  </a:cubicBezTo>
                  <a:lnTo>
                    <a:pt x="982447" y="289055"/>
                  </a:lnTo>
                  <a:cubicBezTo>
                    <a:pt x="982447" y="252141"/>
                    <a:pt x="980599" y="216150"/>
                    <a:pt x="968604" y="180621"/>
                  </a:cubicBezTo>
                  <a:cubicBezTo>
                    <a:pt x="931691" y="71264"/>
                    <a:pt x="828330" y="666"/>
                    <a:pt x="713899" y="205"/>
                  </a:cubicBezTo>
                  <a:cubicBezTo>
                    <a:pt x="567168" y="-256"/>
                    <a:pt x="420435" y="205"/>
                    <a:pt x="273704" y="205"/>
                  </a:cubicBezTo>
                  <a:cubicBezTo>
                    <a:pt x="164808" y="205"/>
                    <a:pt x="65141" y="60190"/>
                    <a:pt x="22230" y="161702"/>
                  </a:cubicBezTo>
                  <a:cubicBezTo>
                    <a:pt x="-8225" y="233684"/>
                    <a:pt x="1466" y="319047"/>
                    <a:pt x="1466" y="395643"/>
                  </a:cubicBezTo>
                  <a:cubicBezTo>
                    <a:pt x="1466" y="472239"/>
                    <a:pt x="-1765" y="537299"/>
                    <a:pt x="1466" y="607897"/>
                  </a:cubicBezTo>
                  <a:cubicBezTo>
                    <a:pt x="7925" y="738017"/>
                    <a:pt x="110821" y="845528"/>
                    <a:pt x="240019" y="858448"/>
                  </a:cubicBezTo>
                  <a:cubicBezTo>
                    <a:pt x="260323" y="860294"/>
                    <a:pt x="281087" y="859832"/>
                    <a:pt x="301851" y="859832"/>
                  </a:cubicBezTo>
                  <a:lnTo>
                    <a:pt x="286623" y="844605"/>
                  </a:lnTo>
                  <a:lnTo>
                    <a:pt x="286623" y="1002873"/>
                  </a:lnTo>
                  <a:cubicBezTo>
                    <a:pt x="286623" y="1015331"/>
                    <a:pt x="299544" y="1020868"/>
                    <a:pt x="309694" y="1015792"/>
                  </a:cubicBezTo>
                  <a:cubicBezTo>
                    <a:pt x="359529" y="992260"/>
                    <a:pt x="409361" y="968727"/>
                    <a:pt x="459194" y="945195"/>
                  </a:cubicBezTo>
                  <a:cubicBezTo>
                    <a:pt x="516871" y="917971"/>
                    <a:pt x="574549" y="885672"/>
                    <a:pt x="634074" y="862601"/>
                  </a:cubicBezTo>
                  <a:cubicBezTo>
                    <a:pt x="658529" y="853372"/>
                    <a:pt x="692211" y="859371"/>
                    <a:pt x="718051" y="859371"/>
                  </a:cubicBezTo>
                  <a:cubicBezTo>
                    <a:pt x="743891" y="859371"/>
                    <a:pt x="737894" y="828917"/>
                    <a:pt x="718051" y="828917"/>
                  </a:cubicBezTo>
                  <a:close/>
                </a:path>
              </a:pathLst>
            </a:custGeom>
            <a:solidFill>
              <a:srgbClr val="3D824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0" name="Google Shape;460;p15"/>
            <p:cNvSpPr/>
            <p:nvPr/>
          </p:nvSpPr>
          <p:spPr>
            <a:xfrm>
              <a:off x="10105420" y="2866865"/>
              <a:ext cx="30454" cy="207525"/>
            </a:xfrm>
            <a:custGeom>
              <a:rect b="b" l="l" r="r" t="t"/>
              <a:pathLst>
                <a:path extrusionOk="0" h="207525" w="30454">
                  <a:moveTo>
                    <a:pt x="0" y="14708"/>
                  </a:moveTo>
                  <a:lnTo>
                    <a:pt x="0" y="192817"/>
                  </a:lnTo>
                  <a:cubicBezTo>
                    <a:pt x="0" y="212196"/>
                    <a:pt x="30454" y="212658"/>
                    <a:pt x="30454" y="192817"/>
                  </a:cubicBezTo>
                  <a:lnTo>
                    <a:pt x="30454" y="14708"/>
                  </a:lnTo>
                  <a:cubicBezTo>
                    <a:pt x="30454" y="-4671"/>
                    <a:pt x="0" y="-5133"/>
                    <a:pt x="0" y="14708"/>
                  </a:cubicBezTo>
                  <a:lnTo>
                    <a:pt x="0" y="14708"/>
                  </a:lnTo>
                  <a:close/>
                </a:path>
              </a:pathLst>
            </a:custGeom>
            <a:solidFill>
              <a:srgbClr val="3D824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1" name="Google Shape;461;p15"/>
            <p:cNvSpPr/>
            <p:nvPr/>
          </p:nvSpPr>
          <p:spPr>
            <a:xfrm>
              <a:off x="10504066" y="2740378"/>
              <a:ext cx="156903" cy="156883"/>
            </a:xfrm>
            <a:custGeom>
              <a:rect b="b" l="l" r="r" t="t"/>
              <a:pathLst>
                <a:path extrusionOk="0" h="156883" w="156903">
                  <a:moveTo>
                    <a:pt x="20" y="78442"/>
                  </a:moveTo>
                  <a:cubicBezTo>
                    <a:pt x="2328" y="120892"/>
                    <a:pt x="34165" y="156883"/>
                    <a:pt x="78462" y="156883"/>
                  </a:cubicBezTo>
                  <a:cubicBezTo>
                    <a:pt x="122759" y="156883"/>
                    <a:pt x="156904" y="121354"/>
                    <a:pt x="156904" y="78442"/>
                  </a:cubicBezTo>
                  <a:cubicBezTo>
                    <a:pt x="156904" y="35529"/>
                    <a:pt x="121376" y="0"/>
                    <a:pt x="78462" y="0"/>
                  </a:cubicBezTo>
                  <a:cubicBezTo>
                    <a:pt x="35551" y="0"/>
                    <a:pt x="2328" y="35991"/>
                    <a:pt x="20" y="78442"/>
                  </a:cubicBezTo>
                  <a:cubicBezTo>
                    <a:pt x="-901" y="97821"/>
                    <a:pt x="29551" y="97821"/>
                    <a:pt x="30475" y="78442"/>
                  </a:cubicBezTo>
                  <a:cubicBezTo>
                    <a:pt x="33706" y="17534"/>
                    <a:pt x="125990" y="16611"/>
                    <a:pt x="125990" y="78442"/>
                  </a:cubicBezTo>
                  <a:cubicBezTo>
                    <a:pt x="125990" y="140272"/>
                    <a:pt x="33706" y="139349"/>
                    <a:pt x="30475" y="78442"/>
                  </a:cubicBezTo>
                  <a:cubicBezTo>
                    <a:pt x="29551" y="59062"/>
                    <a:pt x="-901" y="58600"/>
                    <a:pt x="20" y="78442"/>
                  </a:cubicBezTo>
                  <a:close/>
                </a:path>
              </a:pathLst>
            </a:custGeom>
            <a:solidFill>
              <a:srgbClr val="3D824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2" name="Google Shape;462;p15"/>
            <p:cNvSpPr/>
            <p:nvPr/>
          </p:nvSpPr>
          <p:spPr>
            <a:xfrm>
              <a:off x="10566841" y="2866865"/>
              <a:ext cx="30454" cy="207525"/>
            </a:xfrm>
            <a:custGeom>
              <a:rect b="b" l="l" r="r" t="t"/>
              <a:pathLst>
                <a:path extrusionOk="0" h="207525" w="30454">
                  <a:moveTo>
                    <a:pt x="0" y="14708"/>
                  </a:moveTo>
                  <a:lnTo>
                    <a:pt x="0" y="192817"/>
                  </a:lnTo>
                  <a:cubicBezTo>
                    <a:pt x="0" y="212196"/>
                    <a:pt x="30454" y="212658"/>
                    <a:pt x="30454" y="192817"/>
                  </a:cubicBezTo>
                  <a:lnTo>
                    <a:pt x="30454" y="14708"/>
                  </a:lnTo>
                  <a:cubicBezTo>
                    <a:pt x="30454" y="-4671"/>
                    <a:pt x="0" y="-5133"/>
                    <a:pt x="0" y="14708"/>
                  </a:cubicBezTo>
                  <a:lnTo>
                    <a:pt x="0" y="14708"/>
                  </a:lnTo>
                  <a:close/>
                </a:path>
              </a:pathLst>
            </a:custGeom>
            <a:solidFill>
              <a:srgbClr val="3D824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3" name="Google Shape;463;p15"/>
            <p:cNvSpPr/>
            <p:nvPr/>
          </p:nvSpPr>
          <p:spPr>
            <a:xfrm>
              <a:off x="9978118" y="3223896"/>
              <a:ext cx="746802" cy="355954"/>
            </a:xfrm>
            <a:custGeom>
              <a:rect b="b" l="l" r="r" t="t"/>
              <a:pathLst>
                <a:path extrusionOk="0" h="355954" w="746802">
                  <a:moveTo>
                    <a:pt x="639940" y="323046"/>
                  </a:moveTo>
                  <a:lnTo>
                    <a:pt x="134223" y="323046"/>
                  </a:lnTo>
                  <a:cubicBezTo>
                    <a:pt x="123149" y="323046"/>
                    <a:pt x="111613" y="323969"/>
                    <a:pt x="100540" y="323046"/>
                  </a:cubicBezTo>
                  <a:cubicBezTo>
                    <a:pt x="53474" y="318893"/>
                    <a:pt x="31327" y="279211"/>
                    <a:pt x="31327" y="236299"/>
                  </a:cubicBezTo>
                  <a:lnTo>
                    <a:pt x="31327" y="134325"/>
                  </a:lnTo>
                  <a:cubicBezTo>
                    <a:pt x="31327" y="98334"/>
                    <a:pt x="33172" y="62343"/>
                    <a:pt x="68700" y="41579"/>
                  </a:cubicBezTo>
                  <a:cubicBezTo>
                    <a:pt x="101461" y="22661"/>
                    <a:pt x="155910" y="31428"/>
                    <a:pt x="191900" y="31428"/>
                  </a:cubicBezTo>
                  <a:lnTo>
                    <a:pt x="597951" y="31428"/>
                  </a:lnTo>
                  <a:cubicBezTo>
                    <a:pt x="611793" y="31428"/>
                    <a:pt x="626098" y="30967"/>
                    <a:pt x="639940" y="31428"/>
                  </a:cubicBezTo>
                  <a:cubicBezTo>
                    <a:pt x="689773" y="33274"/>
                    <a:pt x="715613" y="72033"/>
                    <a:pt x="715613" y="118175"/>
                  </a:cubicBezTo>
                  <a:lnTo>
                    <a:pt x="715613" y="230762"/>
                  </a:lnTo>
                  <a:cubicBezTo>
                    <a:pt x="715613" y="245066"/>
                    <a:pt x="716075" y="259831"/>
                    <a:pt x="710999" y="273674"/>
                  </a:cubicBezTo>
                  <a:cubicBezTo>
                    <a:pt x="699925" y="304128"/>
                    <a:pt x="671778" y="322584"/>
                    <a:pt x="639940" y="323507"/>
                  </a:cubicBezTo>
                  <a:cubicBezTo>
                    <a:pt x="620560" y="323969"/>
                    <a:pt x="620098" y="354423"/>
                    <a:pt x="639940" y="353961"/>
                  </a:cubicBezTo>
                  <a:cubicBezTo>
                    <a:pt x="692542" y="352115"/>
                    <a:pt x="737760" y="315202"/>
                    <a:pt x="744682" y="262138"/>
                  </a:cubicBezTo>
                  <a:cubicBezTo>
                    <a:pt x="748836" y="232146"/>
                    <a:pt x="745605" y="200769"/>
                    <a:pt x="745605" y="170777"/>
                  </a:cubicBezTo>
                  <a:cubicBezTo>
                    <a:pt x="745605" y="140785"/>
                    <a:pt x="750220" y="103409"/>
                    <a:pt x="740067" y="73417"/>
                  </a:cubicBezTo>
                  <a:cubicBezTo>
                    <a:pt x="725303" y="29582"/>
                    <a:pt x="684697" y="2358"/>
                    <a:pt x="639017" y="1436"/>
                  </a:cubicBezTo>
                  <a:cubicBezTo>
                    <a:pt x="512588" y="-1794"/>
                    <a:pt x="385697" y="1436"/>
                    <a:pt x="259268" y="1436"/>
                  </a:cubicBezTo>
                  <a:cubicBezTo>
                    <a:pt x="132839" y="1436"/>
                    <a:pt x="159139" y="513"/>
                    <a:pt x="108844" y="1436"/>
                  </a:cubicBezTo>
                  <a:cubicBezTo>
                    <a:pt x="69162" y="2358"/>
                    <a:pt x="32710" y="21277"/>
                    <a:pt x="13329" y="56345"/>
                  </a:cubicBezTo>
                  <a:cubicBezTo>
                    <a:pt x="-3280" y="86798"/>
                    <a:pt x="411" y="121866"/>
                    <a:pt x="411" y="155089"/>
                  </a:cubicBezTo>
                  <a:cubicBezTo>
                    <a:pt x="411" y="188311"/>
                    <a:pt x="-513" y="216919"/>
                    <a:pt x="411" y="247834"/>
                  </a:cubicBezTo>
                  <a:cubicBezTo>
                    <a:pt x="1794" y="298129"/>
                    <a:pt x="36400" y="342887"/>
                    <a:pt x="87157" y="352115"/>
                  </a:cubicBezTo>
                  <a:cubicBezTo>
                    <a:pt x="128685" y="359498"/>
                    <a:pt x="175289" y="353961"/>
                    <a:pt x="217278" y="353961"/>
                  </a:cubicBezTo>
                  <a:cubicBezTo>
                    <a:pt x="355243" y="353961"/>
                    <a:pt x="492748" y="355807"/>
                    <a:pt x="630712" y="353961"/>
                  </a:cubicBezTo>
                  <a:cubicBezTo>
                    <a:pt x="633941" y="353961"/>
                    <a:pt x="636710" y="353961"/>
                    <a:pt x="639940" y="353961"/>
                  </a:cubicBezTo>
                  <a:cubicBezTo>
                    <a:pt x="659319" y="353961"/>
                    <a:pt x="659781" y="323507"/>
                    <a:pt x="639940" y="323507"/>
                  </a:cubicBezTo>
                  <a:close/>
                </a:path>
              </a:pathLst>
            </a:custGeom>
            <a:solidFill>
              <a:srgbClr val="3D824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cxnSp>
        <p:nvCxnSpPr>
          <p:cNvPr id="464" name="Google Shape;464;p15"/>
          <p:cNvCxnSpPr/>
          <p:nvPr/>
        </p:nvCxnSpPr>
        <p:spPr>
          <a:xfrm>
            <a:off x="0" y="979211"/>
            <a:ext cx="5336863" cy="0"/>
          </a:xfrm>
          <a:prstGeom prst="straightConnector1">
            <a:avLst/>
          </a:prstGeom>
          <a:noFill/>
          <a:ln cap="flat" cmpd="sng" w="34925">
            <a:solidFill>
              <a:srgbClr val="62A844"/>
            </a:solidFill>
            <a:prstDash val="dot"/>
            <a:miter lim="8000"/>
            <a:headEnd len="sm" w="sm" type="none"/>
            <a:tailEnd len="sm" w="sm" type="none"/>
          </a:ln>
        </p:spPr>
      </p:cxnSp>
      <p:sp>
        <p:nvSpPr>
          <p:cNvPr id="465" name="Google Shape;465;p15"/>
          <p:cNvSpPr txBox="1"/>
          <p:nvPr/>
        </p:nvSpPr>
        <p:spPr>
          <a:xfrm>
            <a:off x="429114" y="352212"/>
            <a:ext cx="7256475"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Reflexión y debate</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sp>
        <p:nvSpPr>
          <p:cNvPr id="466" name="Google Shape;466;p15"/>
          <p:cNvSpPr txBox="1"/>
          <p:nvPr/>
        </p:nvSpPr>
        <p:spPr>
          <a:xfrm>
            <a:off x="567180" y="1373089"/>
            <a:ext cx="3493800" cy="2647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289AE"/>
                </a:solidFill>
                <a:latin typeface="Calibri"/>
                <a:ea typeface="Calibri"/>
                <a:cs typeface="Calibri"/>
                <a:sym typeface="Calibri"/>
              </a:rPr>
              <a:t>La IA en tu experiencia</a:t>
            </a:r>
            <a:endParaRPr/>
          </a:p>
          <a:p>
            <a:pPr indent="0" lvl="0" marL="0" marR="0" rtl="0" algn="l">
              <a:spcBef>
                <a:spcPts val="0"/>
              </a:spcBef>
              <a:spcAft>
                <a:spcPts val="0"/>
              </a:spcAft>
              <a:buNone/>
            </a:pPr>
            <a:r>
              <a:t/>
            </a:r>
            <a:endParaRPr b="1" sz="2000">
              <a:solidFill>
                <a:srgbClr val="0289AE"/>
              </a:solidFill>
              <a:latin typeface="Calibri"/>
              <a:ea typeface="Calibri"/>
              <a:cs typeface="Calibri"/>
              <a:sym typeface="Calibri"/>
            </a:endParaRPr>
          </a:p>
          <a:p>
            <a:pPr indent="0" lvl="0" marL="0" marR="0" rtl="0" algn="l">
              <a:spcBef>
                <a:spcPts val="0"/>
              </a:spcBef>
              <a:spcAft>
                <a:spcPts val="0"/>
              </a:spcAft>
              <a:buNone/>
            </a:pPr>
            <a:r>
              <a:rPr b="1" lang="en-US" sz="1800">
                <a:solidFill>
                  <a:srgbClr val="000000"/>
                </a:solidFill>
                <a:latin typeface="Calibri"/>
                <a:ea typeface="Calibri"/>
                <a:cs typeface="Calibri"/>
                <a:sym typeface="Calibri"/>
              </a:rPr>
              <a:t>Piens</a:t>
            </a:r>
            <a:r>
              <a:rPr b="1" lang="en-US" sz="1800">
                <a:latin typeface="Calibri"/>
                <a:ea typeface="Calibri"/>
                <a:cs typeface="Calibri"/>
                <a:sym typeface="Calibri"/>
              </a:rPr>
              <a:t>e</a:t>
            </a:r>
            <a:r>
              <a:rPr b="1" lang="en-US" sz="1800">
                <a:solidFill>
                  <a:srgbClr val="000000"/>
                </a:solidFill>
                <a:latin typeface="Calibri"/>
                <a:ea typeface="Calibri"/>
                <a:cs typeface="Calibri"/>
                <a:sym typeface="Calibri"/>
              </a:rPr>
              <a:t> en un encuentro reciente con la IA en el sector hotelero:</a:t>
            </a:r>
            <a:endParaRPr sz="1800">
              <a:solidFill>
                <a:srgbClr val="000000"/>
              </a:solidFill>
              <a:latin typeface="Calibri"/>
              <a:ea typeface="Calibri"/>
              <a:cs typeface="Calibri"/>
              <a:sym typeface="Calibri"/>
            </a:endParaRPr>
          </a:p>
          <a:p>
            <a:pPr indent="-285750" lvl="0" marL="285750" marR="0" rtl="0" algn="l">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¿Un chatbot para hacer reservas? </a:t>
            </a:r>
            <a:endParaRPr/>
          </a:p>
          <a:p>
            <a:pPr indent="-285750" lvl="0" marL="285750" marR="0" rtl="0" algn="l">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¿Check-in digital?</a:t>
            </a:r>
            <a:endParaRPr/>
          </a:p>
          <a:p>
            <a:pPr indent="-285750" lvl="0" marL="285750" marR="0" rtl="0" algn="l">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¿Precios dinámicos? </a:t>
            </a:r>
            <a:endParaRPr/>
          </a:p>
          <a:p>
            <a:pPr indent="-285750" lvl="0" marL="285750" marR="0" rtl="0" algn="l">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¿Mensajes automatizados?</a:t>
            </a:r>
            <a:endParaRPr sz="1800">
              <a:solidFill>
                <a:srgbClr val="000000"/>
              </a:solidFill>
              <a:latin typeface="Calibri"/>
              <a:ea typeface="Calibri"/>
              <a:cs typeface="Calibri"/>
              <a:sym typeface="Calibri"/>
            </a:endParaRPr>
          </a:p>
        </p:txBody>
      </p:sp>
      <p:sp>
        <p:nvSpPr>
          <p:cNvPr id="467" name="Google Shape;467;p15"/>
          <p:cNvSpPr txBox="1"/>
          <p:nvPr/>
        </p:nvSpPr>
        <p:spPr>
          <a:xfrm>
            <a:off x="609163" y="4807784"/>
            <a:ext cx="6099858"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rgbClr val="62A844"/>
                </a:solidFill>
                <a:latin typeface="Calibri"/>
                <a:ea typeface="Calibri"/>
                <a:cs typeface="Calibri"/>
                <a:sym typeface="Calibri"/>
              </a:rPr>
              <a:t>Piense en tres dimensiones:</a:t>
            </a:r>
            <a:endParaRPr sz="2400">
              <a:solidFill>
                <a:srgbClr val="62A844"/>
              </a:solidFill>
              <a:latin typeface="Calibri"/>
              <a:ea typeface="Calibri"/>
              <a:cs typeface="Calibri"/>
              <a:sym typeface="Calibri"/>
            </a:endParaRPr>
          </a:p>
        </p:txBody>
      </p:sp>
      <p:sp>
        <p:nvSpPr>
          <p:cNvPr id="468" name="Google Shape;468;p15"/>
          <p:cNvSpPr txBox="1"/>
          <p:nvPr/>
        </p:nvSpPr>
        <p:spPr>
          <a:xfrm>
            <a:off x="609163" y="5313436"/>
            <a:ext cx="4654800" cy="1446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200">
                <a:solidFill>
                  <a:srgbClr val="000000"/>
                </a:solidFill>
                <a:latin typeface="Calibri"/>
                <a:ea typeface="Calibri"/>
                <a:cs typeface="Calibri"/>
                <a:sym typeface="Calibri"/>
              </a:rPr>
              <a:t>Prepá</a:t>
            </a:r>
            <a:r>
              <a:rPr b="1" lang="en-US" sz="2200">
                <a:latin typeface="Calibri"/>
                <a:ea typeface="Calibri"/>
                <a:cs typeface="Calibri"/>
                <a:sym typeface="Calibri"/>
              </a:rPr>
              <a:t>res</a:t>
            </a:r>
            <a:r>
              <a:rPr b="1" lang="en-US" sz="2200">
                <a:solidFill>
                  <a:srgbClr val="000000"/>
                </a:solidFill>
                <a:latin typeface="Calibri"/>
                <a:ea typeface="Calibri"/>
                <a:cs typeface="Calibri"/>
                <a:sym typeface="Calibri"/>
              </a:rPr>
              <a:t>e para compartir: </a:t>
            </a:r>
            <a:r>
              <a:rPr i="1" lang="en-US" sz="2200">
                <a:solidFill>
                  <a:srgbClr val="000000"/>
                </a:solidFill>
                <a:latin typeface="Calibri"/>
                <a:ea typeface="Calibri"/>
                <a:cs typeface="Calibri"/>
                <a:sym typeface="Calibri"/>
              </a:rPr>
              <a:t>En pequeños grupos: ¿Qué tareas deberían seguir estando a cargo de personas?</a:t>
            </a:r>
            <a:endParaRPr sz="2200">
              <a:solidFill>
                <a:srgbClr val="000000"/>
              </a:solidFill>
              <a:latin typeface="Calibri"/>
              <a:ea typeface="Calibri"/>
              <a:cs typeface="Calibri"/>
              <a:sym typeface="Calibri"/>
            </a:endParaRPr>
          </a:p>
        </p:txBody>
      </p:sp>
      <p:sp>
        <p:nvSpPr>
          <p:cNvPr id="469" name="Google Shape;469;p15"/>
          <p:cNvSpPr/>
          <p:nvPr/>
        </p:nvSpPr>
        <p:spPr>
          <a:xfrm flipH="1" rot="8831849">
            <a:off x="4588326" y="4532240"/>
            <a:ext cx="928406" cy="527808"/>
          </a:xfrm>
          <a:custGeom>
            <a:rect b="b" l="l" r="r" t="t"/>
            <a:pathLst>
              <a:path extrusionOk="0" h="589562" w="1037030">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grpSp>
        <p:nvGrpSpPr>
          <p:cNvPr id="475" name="Google Shape;475;p16"/>
          <p:cNvGrpSpPr/>
          <p:nvPr/>
        </p:nvGrpSpPr>
        <p:grpSpPr>
          <a:xfrm>
            <a:off x="4696982" y="386543"/>
            <a:ext cx="6863434" cy="6049273"/>
            <a:chOff x="9515475" y="838200"/>
            <a:chExt cx="12553120" cy="12065000"/>
          </a:xfrm>
        </p:grpSpPr>
        <p:sp>
          <p:nvSpPr>
            <p:cNvPr id="476" name="Google Shape;476;p16"/>
            <p:cNvSpPr/>
            <p:nvPr/>
          </p:nvSpPr>
          <p:spPr>
            <a:xfrm flipH="1">
              <a:off x="9515475" y="4578350"/>
              <a:ext cx="4564063" cy="4564063"/>
            </a:xfrm>
            <a:prstGeom prst="ellipse">
              <a:avLst/>
            </a:prstGeom>
            <a:solidFill>
              <a:srgbClr val="62A844">
                <a:alpha val="71372"/>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cxnSp>
          <p:nvCxnSpPr>
            <p:cNvPr id="477" name="Google Shape;477;p16"/>
            <p:cNvCxnSpPr/>
            <p:nvPr/>
          </p:nvCxnSpPr>
          <p:spPr>
            <a:xfrm>
              <a:off x="13245571" y="6324599"/>
              <a:ext cx="8823024" cy="0"/>
            </a:xfrm>
            <a:prstGeom prst="straightConnector1">
              <a:avLst/>
            </a:prstGeom>
            <a:noFill/>
            <a:ln cap="flat" cmpd="sng" w="25400">
              <a:solidFill>
                <a:srgbClr val="62A844"/>
              </a:solidFill>
              <a:prstDash val="dot"/>
              <a:miter lim="8000"/>
              <a:headEnd len="sm" w="sm" type="none"/>
              <a:tailEnd len="sm" w="sm" type="none"/>
            </a:ln>
          </p:spPr>
        </p:cxnSp>
        <p:sp>
          <p:nvSpPr>
            <p:cNvPr id="478" name="Google Shape;478;p16"/>
            <p:cNvSpPr/>
            <p:nvPr/>
          </p:nvSpPr>
          <p:spPr>
            <a:xfrm>
              <a:off x="9536113" y="8340725"/>
              <a:ext cx="4564062" cy="4562475"/>
            </a:xfrm>
            <a:prstGeom prst="ellipse">
              <a:avLst/>
            </a:prstGeom>
            <a:solidFill>
              <a:srgbClr val="EABB22">
                <a:alpha val="42745"/>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479" name="Google Shape;479;p16"/>
            <p:cNvSpPr/>
            <p:nvPr/>
          </p:nvSpPr>
          <p:spPr>
            <a:xfrm>
              <a:off x="9536113" y="838200"/>
              <a:ext cx="4564062" cy="4564063"/>
            </a:xfrm>
            <a:prstGeom prst="ellipse">
              <a:avLst/>
            </a:prstGeom>
            <a:solidFill>
              <a:srgbClr val="0289AE">
                <a:alpha val="58039"/>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cxnSp>
          <p:nvCxnSpPr>
            <p:cNvPr id="480" name="Google Shape;480;p16"/>
            <p:cNvCxnSpPr/>
            <p:nvPr/>
          </p:nvCxnSpPr>
          <p:spPr>
            <a:xfrm>
              <a:off x="12768265" y="10398917"/>
              <a:ext cx="8823025" cy="0"/>
            </a:xfrm>
            <a:prstGeom prst="straightConnector1">
              <a:avLst/>
            </a:prstGeom>
            <a:noFill/>
            <a:ln cap="flat" cmpd="sng" w="25400">
              <a:solidFill>
                <a:srgbClr val="EABB22"/>
              </a:solidFill>
              <a:prstDash val="dot"/>
              <a:miter lim="8000"/>
              <a:headEnd len="sm" w="sm" type="none"/>
              <a:tailEnd len="sm" w="sm" type="none"/>
            </a:ln>
          </p:spPr>
        </p:cxnSp>
        <p:cxnSp>
          <p:nvCxnSpPr>
            <p:cNvPr id="481" name="Google Shape;481;p16"/>
            <p:cNvCxnSpPr/>
            <p:nvPr/>
          </p:nvCxnSpPr>
          <p:spPr>
            <a:xfrm>
              <a:off x="13079187" y="2376489"/>
              <a:ext cx="8823024" cy="0"/>
            </a:xfrm>
            <a:prstGeom prst="straightConnector1">
              <a:avLst/>
            </a:prstGeom>
            <a:noFill/>
            <a:ln cap="flat" cmpd="sng" w="25400">
              <a:solidFill>
                <a:srgbClr val="0289AE"/>
              </a:solidFill>
              <a:prstDash val="dot"/>
              <a:miter lim="8000"/>
              <a:headEnd len="sm" w="sm" type="none"/>
              <a:tailEnd len="sm" w="sm" type="none"/>
            </a:ln>
          </p:spPr>
        </p:cxnSp>
        <p:sp>
          <p:nvSpPr>
            <p:cNvPr id="482" name="Google Shape;482;p16"/>
            <p:cNvSpPr/>
            <p:nvPr/>
          </p:nvSpPr>
          <p:spPr>
            <a:xfrm>
              <a:off x="9536113" y="838200"/>
              <a:ext cx="2271712"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483" name="Google Shape;483;p16"/>
            <p:cNvSpPr/>
            <p:nvPr/>
          </p:nvSpPr>
          <p:spPr>
            <a:xfrm flipH="1">
              <a:off x="11807825" y="4578350"/>
              <a:ext cx="2271713"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484" name="Google Shape;484;p16"/>
            <p:cNvSpPr/>
            <p:nvPr/>
          </p:nvSpPr>
          <p:spPr>
            <a:xfrm>
              <a:off x="10337800" y="1639888"/>
              <a:ext cx="2959100" cy="2959100"/>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485" name="Google Shape;485;p16"/>
            <p:cNvSpPr/>
            <p:nvPr/>
          </p:nvSpPr>
          <p:spPr>
            <a:xfrm>
              <a:off x="9536113" y="8340725"/>
              <a:ext cx="2271712"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486" name="Google Shape;486;p16"/>
            <p:cNvSpPr/>
            <p:nvPr/>
          </p:nvSpPr>
          <p:spPr>
            <a:xfrm>
              <a:off x="10337800" y="9142413"/>
              <a:ext cx="2959100" cy="2959100"/>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487" name="Google Shape;487;p16"/>
            <p:cNvSpPr/>
            <p:nvPr/>
          </p:nvSpPr>
          <p:spPr>
            <a:xfrm flipH="1">
              <a:off x="10337800" y="5381625"/>
              <a:ext cx="2959100" cy="2959100"/>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488" name="Google Shape;488;p16"/>
            <p:cNvSpPr txBox="1"/>
            <p:nvPr/>
          </p:nvSpPr>
          <p:spPr>
            <a:xfrm>
              <a:off x="10337801" y="2336901"/>
              <a:ext cx="2940050" cy="270119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7200">
                  <a:solidFill>
                    <a:srgbClr val="0289AE"/>
                  </a:solidFill>
                  <a:latin typeface="Calibri"/>
                  <a:ea typeface="Calibri"/>
                  <a:cs typeface="Calibri"/>
                  <a:sym typeface="Calibri"/>
                </a:rPr>
                <a:t>01</a:t>
              </a:r>
              <a:endParaRPr/>
            </a:p>
          </p:txBody>
        </p:sp>
        <p:sp>
          <p:nvSpPr>
            <p:cNvPr id="489" name="Google Shape;489;p16"/>
            <p:cNvSpPr txBox="1"/>
            <p:nvPr/>
          </p:nvSpPr>
          <p:spPr>
            <a:xfrm>
              <a:off x="10418763" y="6108802"/>
              <a:ext cx="2959100" cy="2484202"/>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7200">
                  <a:solidFill>
                    <a:srgbClr val="62A844"/>
                  </a:solidFill>
                  <a:latin typeface="Calibri"/>
                  <a:ea typeface="Calibri"/>
                  <a:cs typeface="Calibri"/>
                  <a:sym typeface="Calibri"/>
                </a:rPr>
                <a:t>02</a:t>
              </a:r>
              <a:endParaRPr/>
            </a:p>
          </p:txBody>
        </p:sp>
        <p:sp>
          <p:nvSpPr>
            <p:cNvPr id="490" name="Google Shape;490;p16"/>
            <p:cNvSpPr txBox="1"/>
            <p:nvPr/>
          </p:nvSpPr>
          <p:spPr>
            <a:xfrm>
              <a:off x="10337801" y="9880701"/>
              <a:ext cx="2841623" cy="258288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7200">
                  <a:solidFill>
                    <a:srgbClr val="EABB22"/>
                  </a:solidFill>
                  <a:latin typeface="Calibri"/>
                  <a:ea typeface="Calibri"/>
                  <a:cs typeface="Calibri"/>
                  <a:sym typeface="Calibri"/>
                </a:rPr>
                <a:t>03</a:t>
              </a:r>
              <a:endParaRPr/>
            </a:p>
          </p:txBody>
        </p:sp>
      </p:grpSp>
      <p:sp>
        <p:nvSpPr>
          <p:cNvPr id="491" name="Google Shape;491;p16"/>
          <p:cNvSpPr txBox="1"/>
          <p:nvPr/>
        </p:nvSpPr>
        <p:spPr>
          <a:xfrm>
            <a:off x="429115" y="609471"/>
            <a:ext cx="3819271"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Reflexión y debate</a:t>
            </a:r>
            <a:endParaRPr/>
          </a:p>
          <a:p>
            <a:pPr indent="0" lvl="0" marL="0" marR="0" rtl="0" algn="l">
              <a:lnSpc>
                <a:spcPct val="103529"/>
              </a:lnSpc>
              <a:spcBef>
                <a:spcPts val="0"/>
              </a:spcBef>
              <a:spcAft>
                <a:spcPts val="0"/>
              </a:spcAft>
              <a:buClr>
                <a:srgbClr val="262626"/>
              </a:buClr>
              <a:buSzPts val="3400"/>
              <a:buFont typeface="Arial"/>
              <a:buNone/>
            </a:pPr>
            <a:br>
              <a:rPr b="1" lang="en-US" sz="3400">
                <a:solidFill>
                  <a:srgbClr val="262626"/>
                </a:solidFill>
                <a:latin typeface="Calibri"/>
                <a:ea typeface="Calibri"/>
                <a:cs typeface="Calibri"/>
                <a:sym typeface="Calibri"/>
              </a:rPr>
            </a:br>
            <a:r>
              <a:rPr b="1" lang="en-US" sz="3400">
                <a:solidFill>
                  <a:srgbClr val="262626"/>
                </a:solidFill>
                <a:latin typeface="Calibri"/>
                <a:ea typeface="Calibri"/>
                <a:cs typeface="Calibri"/>
                <a:sym typeface="Calibri"/>
              </a:rPr>
              <a:t>Actividad en grupo en tres pasos:</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492" name="Google Shape;492;p16"/>
          <p:cNvCxnSpPr/>
          <p:nvPr/>
        </p:nvCxnSpPr>
        <p:spPr>
          <a:xfrm>
            <a:off x="-27709" y="1679112"/>
            <a:ext cx="4276096" cy="0"/>
          </a:xfrm>
          <a:prstGeom prst="straightConnector1">
            <a:avLst/>
          </a:prstGeom>
          <a:noFill/>
          <a:ln cap="flat" cmpd="sng" w="34925">
            <a:solidFill>
              <a:srgbClr val="62A844"/>
            </a:solidFill>
            <a:prstDash val="dot"/>
            <a:miter lim="8000"/>
            <a:headEnd len="sm" w="sm" type="none"/>
            <a:tailEnd len="sm" w="sm" type="none"/>
          </a:ln>
        </p:spPr>
      </p:cxnSp>
      <p:sp>
        <p:nvSpPr>
          <p:cNvPr id="493" name="Google Shape;493;p16"/>
          <p:cNvSpPr txBox="1"/>
          <p:nvPr/>
        </p:nvSpPr>
        <p:spPr>
          <a:xfrm>
            <a:off x="7463094" y="5296516"/>
            <a:ext cx="4204187"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000000"/>
              </a:buClr>
              <a:buSzPts val="1800"/>
              <a:buFont typeface="Calibri"/>
              <a:buNone/>
            </a:pPr>
            <a:r>
              <a:rPr lang="en-US" sz="1800">
                <a:solidFill>
                  <a:srgbClr val="000000"/>
                </a:solidFill>
                <a:latin typeface="Calibri"/>
                <a:ea typeface="Calibri"/>
                <a:cs typeface="Calibri"/>
                <a:sym typeface="Calibri"/>
              </a:rPr>
              <a:t>Resum</a:t>
            </a:r>
            <a:r>
              <a:rPr lang="en-US" sz="1800">
                <a:latin typeface="Calibri"/>
                <a:ea typeface="Calibri"/>
                <a:cs typeface="Calibri"/>
                <a:sym typeface="Calibri"/>
              </a:rPr>
              <a:t>a</a:t>
            </a:r>
            <a:r>
              <a:rPr lang="en-US" sz="1800">
                <a:solidFill>
                  <a:srgbClr val="000000"/>
                </a:solidFill>
                <a:latin typeface="Calibri"/>
                <a:ea typeface="Calibri"/>
                <a:cs typeface="Calibri"/>
                <a:sym typeface="Calibri"/>
              </a:rPr>
              <a:t> </a:t>
            </a:r>
            <a:r>
              <a:rPr lang="en-US" sz="1800">
                <a:latin typeface="Calibri"/>
                <a:ea typeface="Calibri"/>
                <a:cs typeface="Calibri"/>
                <a:sym typeface="Calibri"/>
              </a:rPr>
              <a:t>s</a:t>
            </a:r>
            <a:r>
              <a:rPr lang="en-US" sz="1800">
                <a:solidFill>
                  <a:srgbClr val="000000"/>
                </a:solidFill>
                <a:latin typeface="Calibri"/>
                <a:ea typeface="Calibri"/>
                <a:cs typeface="Calibri"/>
                <a:sym typeface="Calibri"/>
              </a:rPr>
              <a:t>u ejemplo + </a:t>
            </a:r>
            <a:r>
              <a:rPr b="1" lang="en-US" sz="1800">
                <a:solidFill>
                  <a:srgbClr val="000000"/>
                </a:solidFill>
                <a:latin typeface="Calibri"/>
                <a:ea typeface="Calibri"/>
                <a:cs typeface="Calibri"/>
                <a:sym typeface="Calibri"/>
              </a:rPr>
              <a:t>una lección clave </a:t>
            </a:r>
            <a:r>
              <a:rPr lang="en-US" sz="1800">
                <a:solidFill>
                  <a:srgbClr val="000000"/>
                </a:solidFill>
                <a:latin typeface="Calibri"/>
                <a:ea typeface="Calibri"/>
                <a:cs typeface="Calibri"/>
                <a:sym typeface="Calibri"/>
              </a:rPr>
              <a:t>sobre cómo equilibrar las herramientas digitales con el servicio humano</a:t>
            </a:r>
            <a:endParaRPr/>
          </a:p>
        </p:txBody>
      </p:sp>
      <p:sp>
        <p:nvSpPr>
          <p:cNvPr id="494" name="Google Shape;494;p16"/>
          <p:cNvSpPr txBox="1"/>
          <p:nvPr/>
        </p:nvSpPr>
        <p:spPr>
          <a:xfrm>
            <a:off x="7463094" y="1198646"/>
            <a:ext cx="3694800" cy="1477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000000"/>
              </a:buClr>
              <a:buSzPts val="1800"/>
              <a:buFont typeface="Calibri"/>
              <a:buNone/>
            </a:pPr>
            <a:r>
              <a:rPr lang="en-US" sz="1800">
                <a:solidFill>
                  <a:srgbClr val="000000"/>
                </a:solidFill>
                <a:latin typeface="Calibri"/>
                <a:ea typeface="Calibri"/>
                <a:cs typeface="Calibri"/>
                <a:sym typeface="Calibri"/>
              </a:rPr>
              <a:t>Compar</a:t>
            </a:r>
            <a:r>
              <a:rPr lang="en-US" sz="1800">
                <a:latin typeface="Calibri"/>
                <a:ea typeface="Calibri"/>
                <a:cs typeface="Calibri"/>
                <a:sym typeface="Calibri"/>
              </a:rPr>
              <a:t>e</a:t>
            </a:r>
            <a:r>
              <a:rPr lang="en-US" sz="1800">
                <a:solidFill>
                  <a:srgbClr val="000000"/>
                </a:solidFill>
                <a:latin typeface="Calibri"/>
                <a:ea typeface="Calibri"/>
                <a:cs typeface="Calibri"/>
                <a:sym typeface="Calibri"/>
              </a:rPr>
              <a:t> ejemplos de IA. ¿Qué tareas se adaptan mejor a la automatización y cuáles al toque humano?</a:t>
            </a:r>
            <a:br>
              <a:rPr lang="en-US" sz="1800">
                <a:solidFill>
                  <a:srgbClr val="000000"/>
                </a:solidFill>
                <a:latin typeface="Calibri"/>
                <a:ea typeface="Calibri"/>
                <a:cs typeface="Calibri"/>
                <a:sym typeface="Calibri"/>
              </a:rPr>
            </a:br>
            <a:r>
              <a:rPr b="1" lang="en-US" sz="1800">
                <a:solidFill>
                  <a:srgbClr val="0289AE"/>
                </a:solidFill>
                <a:latin typeface="Calibri"/>
                <a:ea typeface="Calibri"/>
                <a:cs typeface="Calibri"/>
                <a:sym typeface="Calibri"/>
              </a:rPr>
              <a:t>→ </a:t>
            </a:r>
            <a:r>
              <a:rPr lang="en-US" sz="1800">
                <a:solidFill>
                  <a:srgbClr val="000000"/>
                </a:solidFill>
                <a:latin typeface="Calibri"/>
                <a:ea typeface="Calibri"/>
                <a:cs typeface="Calibri"/>
                <a:sym typeface="Calibri"/>
              </a:rPr>
              <a:t>Acordad tres principios para un uso responsable de la IA</a:t>
            </a:r>
            <a:endParaRPr/>
          </a:p>
        </p:txBody>
      </p:sp>
      <p:sp>
        <p:nvSpPr>
          <p:cNvPr id="495" name="Google Shape;495;p16"/>
          <p:cNvSpPr txBox="1"/>
          <p:nvPr/>
        </p:nvSpPr>
        <p:spPr>
          <a:xfrm>
            <a:off x="7448217" y="3207916"/>
            <a:ext cx="4495200" cy="1200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62A844"/>
              </a:buClr>
              <a:buSzPts val="1800"/>
              <a:buFont typeface="Calibri"/>
              <a:buNone/>
            </a:pPr>
            <a:r>
              <a:rPr lang="en-US" sz="1800">
                <a:solidFill>
                  <a:srgbClr val="000000"/>
                </a:solidFill>
                <a:latin typeface="Calibri"/>
                <a:ea typeface="Calibri"/>
                <a:cs typeface="Calibri"/>
                <a:sym typeface="Calibri"/>
              </a:rPr>
              <a:t>Eli</a:t>
            </a:r>
            <a:r>
              <a:rPr lang="en-US" sz="1800">
                <a:latin typeface="Calibri"/>
                <a:ea typeface="Calibri"/>
                <a:cs typeface="Calibri"/>
                <a:sym typeface="Calibri"/>
              </a:rPr>
              <a:t>ja</a:t>
            </a:r>
            <a:r>
              <a:rPr lang="en-US" sz="1800">
                <a:solidFill>
                  <a:srgbClr val="000000"/>
                </a:solidFill>
                <a:latin typeface="Calibri"/>
                <a:ea typeface="Calibri"/>
                <a:cs typeface="Calibri"/>
                <a:sym typeface="Calibri"/>
              </a:rPr>
              <a:t> </a:t>
            </a:r>
            <a:r>
              <a:rPr b="1" lang="en-US" sz="1800">
                <a:solidFill>
                  <a:srgbClr val="000000"/>
                </a:solidFill>
                <a:latin typeface="Calibri"/>
                <a:ea typeface="Calibri"/>
                <a:cs typeface="Calibri"/>
                <a:sym typeface="Calibri"/>
              </a:rPr>
              <a:t>un pequeño cambio realista </a:t>
            </a:r>
            <a:r>
              <a:rPr lang="en-US" sz="1800">
                <a:solidFill>
                  <a:srgbClr val="000000"/>
                </a:solidFill>
                <a:latin typeface="Calibri"/>
                <a:ea typeface="Calibri"/>
                <a:cs typeface="Calibri"/>
                <a:sym typeface="Calibri"/>
              </a:rPr>
              <a:t>para probar:</a:t>
            </a:r>
            <a:endParaRPr/>
          </a:p>
          <a:p>
            <a:pPr indent="-285750" lvl="0" marL="285750" marR="0" rtl="0" algn="l">
              <a:spcBef>
                <a:spcPts val="0"/>
              </a:spcBef>
              <a:spcAft>
                <a:spcPts val="0"/>
              </a:spcAft>
              <a:buClr>
                <a:srgbClr val="62A844"/>
              </a:buClr>
              <a:buSzPts val="1800"/>
              <a:buFont typeface="Calibri"/>
              <a:buChar char="•"/>
            </a:pPr>
            <a:r>
              <a:rPr lang="en-US" sz="1800">
                <a:solidFill>
                  <a:srgbClr val="000000"/>
                </a:solidFill>
                <a:latin typeface="Calibri"/>
                <a:ea typeface="Calibri"/>
                <a:cs typeface="Calibri"/>
                <a:sym typeface="Calibri"/>
              </a:rPr>
              <a:t>Mejora en el traspaso del chatbot</a:t>
            </a:r>
            <a:endParaRPr/>
          </a:p>
          <a:p>
            <a:pPr indent="-285750" lvl="0" marL="285750" marR="0" rtl="0" algn="l">
              <a:spcBef>
                <a:spcPts val="0"/>
              </a:spcBef>
              <a:spcAft>
                <a:spcPts val="0"/>
              </a:spcAft>
              <a:buClr>
                <a:srgbClr val="62A844"/>
              </a:buClr>
              <a:buSzPts val="1800"/>
              <a:buFont typeface="Calibri"/>
              <a:buChar char="•"/>
            </a:pPr>
            <a:r>
              <a:rPr lang="en-US" sz="1800">
                <a:solidFill>
                  <a:srgbClr val="000000"/>
                </a:solidFill>
                <a:latin typeface="Calibri"/>
                <a:ea typeface="Calibri"/>
                <a:cs typeface="Calibri"/>
                <a:sym typeface="Calibri"/>
              </a:rPr>
              <a:t>Mensajes automatizados más amables</a:t>
            </a:r>
            <a:endParaRPr/>
          </a:p>
          <a:p>
            <a:pPr indent="-285750" lvl="0" marL="285750" marR="0" rtl="0" algn="l">
              <a:spcBef>
                <a:spcPts val="0"/>
              </a:spcBef>
              <a:spcAft>
                <a:spcPts val="0"/>
              </a:spcAft>
              <a:buClr>
                <a:srgbClr val="62A844"/>
              </a:buClr>
              <a:buSzPts val="1800"/>
              <a:buFont typeface="Calibri"/>
              <a:buChar char="•"/>
            </a:pPr>
            <a:r>
              <a:rPr lang="en-US" sz="1800">
                <a:solidFill>
                  <a:srgbClr val="000000"/>
                </a:solidFill>
                <a:latin typeface="Calibri"/>
                <a:ea typeface="Calibri"/>
                <a:cs typeface="Calibri"/>
                <a:sym typeface="Calibri"/>
              </a:rPr>
              <a:t>Mayor transparencia en el uso de los datos</a:t>
            </a:r>
            <a:endParaRPr/>
          </a:p>
        </p:txBody>
      </p:sp>
      <p:sp>
        <p:nvSpPr>
          <p:cNvPr id="496" name="Google Shape;496;p16"/>
          <p:cNvSpPr txBox="1"/>
          <p:nvPr/>
        </p:nvSpPr>
        <p:spPr>
          <a:xfrm>
            <a:off x="7463094" y="2672694"/>
            <a:ext cx="3694800" cy="492600"/>
          </a:xfrm>
          <a:prstGeom prst="rect">
            <a:avLst/>
          </a:prstGeom>
          <a:noFill/>
          <a:ln>
            <a:noFill/>
          </a:ln>
        </p:spPr>
        <p:txBody>
          <a:bodyPr anchorCtr="0" anchor="t" bIns="45700" lIns="91425" spcFirstLastPara="1" rIns="91425" wrap="square" tIns="45700">
            <a:spAutoFit/>
          </a:bodyPr>
          <a:lstStyle/>
          <a:p>
            <a:pPr indent="0" lvl="0" marL="0" marR="0" rtl="0" algn="l">
              <a:lnSpc>
                <a:spcPct val="130000"/>
              </a:lnSpc>
              <a:spcBef>
                <a:spcPts val="0"/>
              </a:spcBef>
              <a:spcAft>
                <a:spcPts val="0"/>
              </a:spcAft>
              <a:buNone/>
            </a:pPr>
            <a:r>
              <a:rPr b="1" lang="en-US" sz="2600">
                <a:solidFill>
                  <a:srgbClr val="62A844"/>
                </a:solidFill>
                <a:latin typeface="Calibri"/>
                <a:ea typeface="Calibri"/>
                <a:cs typeface="Calibri"/>
                <a:sym typeface="Calibri"/>
              </a:rPr>
              <a:t>Aplique sus conclusiones</a:t>
            </a:r>
            <a:endParaRPr/>
          </a:p>
        </p:txBody>
      </p:sp>
      <p:sp>
        <p:nvSpPr>
          <p:cNvPr id="497" name="Google Shape;497;p16"/>
          <p:cNvSpPr txBox="1"/>
          <p:nvPr/>
        </p:nvSpPr>
        <p:spPr>
          <a:xfrm>
            <a:off x="7463093" y="609471"/>
            <a:ext cx="3375000" cy="492600"/>
          </a:xfrm>
          <a:prstGeom prst="rect">
            <a:avLst/>
          </a:prstGeom>
          <a:noFill/>
          <a:ln>
            <a:noFill/>
          </a:ln>
        </p:spPr>
        <p:txBody>
          <a:bodyPr anchorCtr="0" anchor="t" bIns="45700" lIns="91425" spcFirstLastPara="1" rIns="91425" wrap="square" tIns="45700">
            <a:spAutoFit/>
          </a:bodyPr>
          <a:lstStyle/>
          <a:p>
            <a:pPr indent="0" lvl="0" marL="0" marR="0" rtl="0" algn="l">
              <a:lnSpc>
                <a:spcPct val="130000"/>
              </a:lnSpc>
              <a:spcBef>
                <a:spcPts val="0"/>
              </a:spcBef>
              <a:spcAft>
                <a:spcPts val="0"/>
              </a:spcAft>
              <a:buNone/>
            </a:pPr>
            <a:r>
              <a:rPr b="1" lang="en-US" sz="2600">
                <a:solidFill>
                  <a:srgbClr val="0289AE"/>
                </a:solidFill>
                <a:latin typeface="Calibri"/>
                <a:ea typeface="Calibri"/>
                <a:cs typeface="Calibri"/>
                <a:sym typeface="Calibri"/>
              </a:rPr>
              <a:t>Comparta y sintetice</a:t>
            </a:r>
            <a:endParaRPr b="1" sz="2600">
              <a:solidFill>
                <a:srgbClr val="0289AE"/>
              </a:solidFill>
              <a:latin typeface="Calibri"/>
              <a:ea typeface="Calibri"/>
              <a:cs typeface="Calibri"/>
              <a:sym typeface="Calibri"/>
            </a:endParaRPr>
          </a:p>
        </p:txBody>
      </p:sp>
      <p:sp>
        <p:nvSpPr>
          <p:cNvPr id="498" name="Google Shape;498;p16"/>
          <p:cNvSpPr txBox="1"/>
          <p:nvPr/>
        </p:nvSpPr>
        <p:spPr>
          <a:xfrm>
            <a:off x="7463093" y="4652237"/>
            <a:ext cx="3987757" cy="514115"/>
          </a:xfrm>
          <a:prstGeom prst="rect">
            <a:avLst/>
          </a:prstGeom>
          <a:noFill/>
          <a:ln>
            <a:noFill/>
          </a:ln>
        </p:spPr>
        <p:txBody>
          <a:bodyPr anchorCtr="0" anchor="t" bIns="45700" lIns="91425" spcFirstLastPara="1" rIns="91425" wrap="square" tIns="45700">
            <a:spAutoFit/>
          </a:bodyPr>
          <a:lstStyle/>
          <a:p>
            <a:pPr indent="0" lvl="0" marL="0" marR="0" rtl="0" algn="l">
              <a:lnSpc>
                <a:spcPct val="130000"/>
              </a:lnSpc>
              <a:spcBef>
                <a:spcPts val="0"/>
              </a:spcBef>
              <a:spcAft>
                <a:spcPts val="0"/>
              </a:spcAft>
              <a:buNone/>
            </a:pPr>
            <a:r>
              <a:rPr b="1" lang="en-US" sz="2600">
                <a:solidFill>
                  <a:srgbClr val="EABB22"/>
                </a:solidFill>
                <a:latin typeface="Calibri"/>
                <a:ea typeface="Calibri"/>
                <a:cs typeface="Calibri"/>
                <a:sym typeface="Calibri"/>
              </a:rPr>
              <a:t>Evidencia del aprendizaje</a:t>
            </a:r>
            <a:endParaRPr/>
          </a:p>
        </p:txBody>
      </p:sp>
      <p:sp>
        <p:nvSpPr>
          <p:cNvPr id="499" name="Google Shape;499;p16"/>
          <p:cNvSpPr txBox="1"/>
          <p:nvPr/>
        </p:nvSpPr>
        <p:spPr>
          <a:xfrm>
            <a:off x="417922" y="3222805"/>
            <a:ext cx="3420600" cy="1785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289AE"/>
                </a:solidFill>
                <a:latin typeface="Calibri"/>
                <a:ea typeface="Calibri"/>
                <a:cs typeface="Calibri"/>
                <a:sym typeface="Calibri"/>
              </a:rPr>
              <a:t>Mida el éxito:</a:t>
            </a:r>
            <a:br>
              <a:rPr lang="en-US" sz="1800">
                <a:solidFill>
                  <a:srgbClr val="000000"/>
                </a:solidFill>
                <a:latin typeface="Calibri"/>
                <a:ea typeface="Calibri"/>
                <a:cs typeface="Calibri"/>
                <a:sym typeface="Calibri"/>
              </a:rPr>
            </a:br>
            <a:r>
              <a:rPr i="1" lang="en-US" sz="1800">
                <a:solidFill>
                  <a:srgbClr val="000000"/>
                </a:solidFill>
                <a:latin typeface="Calibri"/>
                <a:ea typeface="Calibri"/>
                <a:cs typeface="Calibri"/>
                <a:sym typeface="Calibri"/>
              </a:rPr>
              <a:t>¿Cómo sabrá que funciona?</a:t>
            </a:r>
            <a:endParaRPr/>
          </a:p>
          <a:p>
            <a:pPr indent="-342900" lvl="0" marL="342900" marR="0" rtl="0" algn="l">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Respuestas más rápidas </a:t>
            </a:r>
            <a:endParaRPr/>
          </a:p>
          <a:p>
            <a:pPr indent="-285750" lvl="0" marL="285750" marR="0" rtl="0" algn="l">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Mejores comentarios de los huéspedes </a:t>
            </a:r>
            <a:endParaRPr/>
          </a:p>
          <a:p>
            <a:pPr indent="-285750" lvl="0" marL="285750" marR="0" rtl="0" algn="l">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Mayor confianza del personal</a:t>
            </a:r>
            <a:endParaRPr/>
          </a:p>
        </p:txBody>
      </p:sp>
      <p:sp>
        <p:nvSpPr>
          <p:cNvPr id="500" name="Google Shape;500;p16"/>
          <p:cNvSpPr/>
          <p:nvPr/>
        </p:nvSpPr>
        <p:spPr>
          <a:xfrm rot="366588">
            <a:off x="3086880" y="2606951"/>
            <a:ext cx="925622" cy="526225"/>
          </a:xfrm>
          <a:custGeom>
            <a:rect b="b" l="l" r="r" t="t"/>
            <a:pathLst>
              <a:path extrusionOk="0" h="589562" w="1037030">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501" name="Google Shape;501;p16"/>
          <p:cNvPicPr preferRelativeResize="0"/>
          <p:nvPr/>
        </p:nvPicPr>
        <p:blipFill>
          <a:blip r:embed="rId3">
            <a:alphaModFix/>
          </a:blip>
          <a:stretch>
            <a:fillRect/>
          </a:stretch>
        </p:blipFill>
        <p:spPr>
          <a:xfrm>
            <a:off x="0" y="4192467"/>
            <a:ext cx="3819250" cy="2736608"/>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sp>
        <p:nvSpPr>
          <p:cNvPr id="507" name="Google Shape;507;p17"/>
          <p:cNvSpPr/>
          <p:nvPr/>
        </p:nvSpPr>
        <p:spPr>
          <a:xfrm flipH="1">
            <a:off x="688825" y="995161"/>
            <a:ext cx="3209700" cy="1439100"/>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b="1" lang="en-US" sz="1600">
                <a:solidFill>
                  <a:srgbClr val="262626"/>
                </a:solidFill>
                <a:latin typeface="Calibri"/>
                <a:ea typeface="Calibri"/>
                <a:cs typeface="Calibri"/>
                <a:sym typeface="Calibri"/>
              </a:rPr>
              <a:t>IA = Herramienta práctica: </a:t>
            </a:r>
            <a:r>
              <a:rPr lang="en-US" sz="1600">
                <a:solidFill>
                  <a:srgbClr val="262626"/>
                </a:solidFill>
                <a:latin typeface="Calibri"/>
                <a:ea typeface="Calibri"/>
                <a:cs typeface="Calibri"/>
                <a:sym typeface="Calibri"/>
              </a:rPr>
              <a:t>sistemas digitales que aprenden a partir de datos para ayudar en tareas similares a las que realizan los seres humanos</a:t>
            </a:r>
            <a:endParaRPr sz="1000"/>
          </a:p>
          <a:p>
            <a:pPr indent="0" lvl="0" marL="0" marR="0" rtl="0" algn="l">
              <a:lnSpc>
                <a:spcPct val="104999"/>
              </a:lnSpc>
              <a:spcBef>
                <a:spcPts val="0"/>
              </a:spcBef>
              <a:spcAft>
                <a:spcPts val="0"/>
              </a:spcAft>
              <a:buNone/>
            </a:pPr>
            <a:r>
              <a:t/>
            </a:r>
            <a:endParaRPr sz="1600">
              <a:solidFill>
                <a:srgbClr val="262626"/>
              </a:solidFill>
              <a:latin typeface="Calibri"/>
              <a:ea typeface="Calibri"/>
              <a:cs typeface="Calibri"/>
              <a:sym typeface="Calibri"/>
            </a:endParaRPr>
          </a:p>
        </p:txBody>
      </p:sp>
      <p:sp>
        <p:nvSpPr>
          <p:cNvPr id="508" name="Google Shape;508;p17"/>
          <p:cNvSpPr/>
          <p:nvPr/>
        </p:nvSpPr>
        <p:spPr>
          <a:xfrm flipH="1">
            <a:off x="621727" y="3063450"/>
            <a:ext cx="3889500" cy="1708500"/>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b="1" lang="en-US" sz="1700">
                <a:solidFill>
                  <a:srgbClr val="262626"/>
                </a:solidFill>
                <a:latin typeface="Calibri"/>
                <a:ea typeface="Calibri"/>
                <a:cs typeface="Calibri"/>
                <a:sym typeface="Calibri"/>
              </a:rPr>
              <a:t>Aporta beneficios reales</a:t>
            </a:r>
            <a:br>
              <a:rPr b="1" lang="en-US" sz="1700">
                <a:solidFill>
                  <a:srgbClr val="262626"/>
                </a:solidFill>
                <a:latin typeface="Calibri"/>
                <a:ea typeface="Calibri"/>
                <a:cs typeface="Calibri"/>
                <a:sym typeface="Calibri"/>
              </a:rPr>
            </a:br>
            <a:r>
              <a:rPr b="1" lang="en-US" sz="1700">
                <a:solidFill>
                  <a:srgbClr val="262626"/>
                </a:solidFill>
                <a:latin typeface="Calibri"/>
                <a:ea typeface="Calibri"/>
                <a:cs typeface="Calibri"/>
                <a:sym typeface="Calibri"/>
              </a:rPr>
              <a:t>Ahorra tiempo: </a:t>
            </a:r>
            <a:r>
              <a:rPr lang="en-US" sz="1700">
                <a:solidFill>
                  <a:srgbClr val="262626"/>
                </a:solidFill>
                <a:latin typeface="Calibri"/>
                <a:ea typeface="Calibri"/>
                <a:cs typeface="Calibri"/>
                <a:sym typeface="Calibri"/>
              </a:rPr>
              <a:t>(76 % en tareas rutinarias), ahorra energía (~20 %), mejora el servicio </a:t>
            </a:r>
            <a:r>
              <a:rPr i="1" lang="en-US" sz="1500">
                <a:solidFill>
                  <a:srgbClr val="262626"/>
                </a:solidFill>
                <a:latin typeface="Calibri"/>
                <a:ea typeface="Calibri"/>
                <a:cs typeface="Calibri"/>
                <a:sym typeface="Calibri"/>
              </a:rPr>
              <a:t>(Estudios del sector recogidos en EcoSmart Project Research, 2024)</a:t>
            </a:r>
            <a:endParaRPr sz="1100"/>
          </a:p>
          <a:p>
            <a:pPr indent="0" lvl="0" marL="0" marR="0" rtl="0" algn="l">
              <a:lnSpc>
                <a:spcPct val="104999"/>
              </a:lnSpc>
              <a:spcBef>
                <a:spcPts val="0"/>
              </a:spcBef>
              <a:spcAft>
                <a:spcPts val="0"/>
              </a:spcAft>
              <a:buNone/>
            </a:pPr>
            <a:r>
              <a:t/>
            </a:r>
            <a:endParaRPr sz="1700">
              <a:solidFill>
                <a:srgbClr val="262626"/>
              </a:solidFill>
              <a:latin typeface="Calibri"/>
              <a:ea typeface="Calibri"/>
              <a:cs typeface="Calibri"/>
              <a:sym typeface="Calibri"/>
            </a:endParaRPr>
          </a:p>
        </p:txBody>
      </p:sp>
      <p:sp>
        <p:nvSpPr>
          <p:cNvPr id="509" name="Google Shape;509;p17"/>
          <p:cNvSpPr/>
          <p:nvPr/>
        </p:nvSpPr>
        <p:spPr>
          <a:xfrm flipH="1">
            <a:off x="586525" y="5394150"/>
            <a:ext cx="3312000" cy="1439400"/>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b="1" lang="en-US" sz="1800">
                <a:solidFill>
                  <a:srgbClr val="262626"/>
                </a:solidFill>
                <a:latin typeface="Calibri"/>
                <a:ea typeface="Calibri"/>
                <a:cs typeface="Calibri"/>
                <a:sym typeface="Calibri"/>
              </a:rPr>
              <a:t>Complementa a los seres humanos: </a:t>
            </a:r>
            <a:r>
              <a:rPr lang="en-US" sz="1800">
                <a:solidFill>
                  <a:srgbClr val="262626"/>
                </a:solidFill>
                <a:latin typeface="Calibri"/>
                <a:ea typeface="Calibri"/>
                <a:cs typeface="Calibri"/>
                <a:sym typeface="Calibri"/>
              </a:rPr>
              <a:t>libera al personal para que pueda dedicarse a la empatía y la resolución de problemas.</a:t>
            </a:r>
            <a:br>
              <a:rPr lang="en-US" sz="1800">
                <a:solidFill>
                  <a:srgbClr val="262626"/>
                </a:solidFill>
                <a:latin typeface="Calibri"/>
                <a:ea typeface="Calibri"/>
                <a:cs typeface="Calibri"/>
                <a:sym typeface="Calibri"/>
              </a:rPr>
            </a:br>
            <a:endParaRPr sz="1800">
              <a:solidFill>
                <a:srgbClr val="262626"/>
              </a:solidFill>
              <a:latin typeface="Calibri"/>
              <a:ea typeface="Calibri"/>
              <a:cs typeface="Calibri"/>
              <a:sym typeface="Calibri"/>
            </a:endParaRPr>
          </a:p>
          <a:p>
            <a:pPr indent="0" lvl="0" marL="0" marR="0" rtl="0" algn="l">
              <a:lnSpc>
                <a:spcPct val="104999"/>
              </a:lnSpc>
              <a:spcBef>
                <a:spcPts val="0"/>
              </a:spcBef>
              <a:spcAft>
                <a:spcPts val="0"/>
              </a:spcAft>
              <a:buNone/>
            </a:pPr>
            <a:r>
              <a:t/>
            </a:r>
            <a:endParaRPr sz="1800">
              <a:solidFill>
                <a:srgbClr val="262626"/>
              </a:solidFill>
              <a:latin typeface="Calibri"/>
              <a:ea typeface="Calibri"/>
              <a:cs typeface="Calibri"/>
              <a:sym typeface="Calibri"/>
            </a:endParaRPr>
          </a:p>
        </p:txBody>
      </p:sp>
      <p:sp>
        <p:nvSpPr>
          <p:cNvPr id="510" name="Google Shape;510;p17"/>
          <p:cNvSpPr/>
          <p:nvPr/>
        </p:nvSpPr>
        <p:spPr>
          <a:xfrm>
            <a:off x="5311215" y="3801936"/>
            <a:ext cx="930604" cy="1363306"/>
          </a:xfrm>
          <a:custGeom>
            <a:rect b="b" l="l" r="r" t="t"/>
            <a:pathLst>
              <a:path extrusionOk="0" h="514" w="351">
                <a:moveTo>
                  <a:pt x="351" y="514"/>
                </a:moveTo>
                <a:cubicBezTo>
                  <a:pt x="351" y="316"/>
                  <a:pt x="351" y="316"/>
                  <a:pt x="351" y="316"/>
                </a:cubicBezTo>
                <a:cubicBezTo>
                  <a:pt x="351" y="283"/>
                  <a:pt x="322" y="257"/>
                  <a:pt x="286" y="257"/>
                </a:cubicBezTo>
                <a:cubicBezTo>
                  <a:pt x="66" y="257"/>
                  <a:pt x="66" y="257"/>
                  <a:pt x="66" y="257"/>
                </a:cubicBezTo>
                <a:cubicBezTo>
                  <a:pt x="30" y="257"/>
                  <a:pt x="0" y="231"/>
                  <a:pt x="0" y="199"/>
                </a:cubicBezTo>
                <a:cubicBezTo>
                  <a:pt x="0" y="0"/>
                  <a:pt x="0" y="0"/>
                  <a:pt x="0"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11" name="Google Shape;511;p17"/>
          <p:cNvSpPr/>
          <p:nvPr/>
        </p:nvSpPr>
        <p:spPr>
          <a:xfrm>
            <a:off x="6419642" y="3801937"/>
            <a:ext cx="930604" cy="1363306"/>
          </a:xfrm>
          <a:custGeom>
            <a:rect b="b" l="l" r="r" t="t"/>
            <a:pathLst>
              <a:path extrusionOk="0" h="514" w="351">
                <a:moveTo>
                  <a:pt x="0" y="514"/>
                </a:moveTo>
                <a:cubicBezTo>
                  <a:pt x="0" y="316"/>
                  <a:pt x="0" y="316"/>
                  <a:pt x="0" y="316"/>
                </a:cubicBezTo>
                <a:cubicBezTo>
                  <a:pt x="0" y="283"/>
                  <a:pt x="29" y="257"/>
                  <a:pt x="65" y="257"/>
                </a:cubicBezTo>
                <a:cubicBezTo>
                  <a:pt x="285" y="257"/>
                  <a:pt x="285" y="257"/>
                  <a:pt x="285" y="257"/>
                </a:cubicBezTo>
                <a:cubicBezTo>
                  <a:pt x="321" y="257"/>
                  <a:pt x="351" y="231"/>
                  <a:pt x="351" y="199"/>
                </a:cubicBezTo>
                <a:cubicBezTo>
                  <a:pt x="351" y="0"/>
                  <a:pt x="351" y="0"/>
                  <a:pt x="351"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12" name="Google Shape;512;p17"/>
          <p:cNvSpPr/>
          <p:nvPr/>
        </p:nvSpPr>
        <p:spPr>
          <a:xfrm>
            <a:off x="4026943" y="2405042"/>
            <a:ext cx="624355" cy="910845"/>
          </a:xfrm>
          <a:custGeom>
            <a:rect b="b" l="l" r="r" t="t"/>
            <a:pathLst>
              <a:path extrusionOk="0" h="344" w="235">
                <a:moveTo>
                  <a:pt x="235" y="344"/>
                </a:moveTo>
                <a:cubicBezTo>
                  <a:pt x="235" y="211"/>
                  <a:pt x="235" y="211"/>
                  <a:pt x="235" y="211"/>
                </a:cubicBezTo>
                <a:cubicBezTo>
                  <a:pt x="235" y="189"/>
                  <a:pt x="215" y="172"/>
                  <a:pt x="191" y="172"/>
                </a:cubicBezTo>
                <a:cubicBezTo>
                  <a:pt x="44" y="172"/>
                  <a:pt x="44" y="172"/>
                  <a:pt x="44" y="172"/>
                </a:cubicBezTo>
                <a:cubicBezTo>
                  <a:pt x="20" y="172"/>
                  <a:pt x="0" y="154"/>
                  <a:pt x="0" y="133"/>
                </a:cubicBezTo>
                <a:cubicBezTo>
                  <a:pt x="0" y="0"/>
                  <a:pt x="0" y="0"/>
                  <a:pt x="0"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13" name="Google Shape;513;p17"/>
          <p:cNvSpPr/>
          <p:nvPr/>
        </p:nvSpPr>
        <p:spPr>
          <a:xfrm>
            <a:off x="8166251" y="2974076"/>
            <a:ext cx="620403" cy="912823"/>
          </a:xfrm>
          <a:custGeom>
            <a:rect b="b" l="l" r="r" t="t"/>
            <a:pathLst>
              <a:path extrusionOk="0" h="344" w="234">
                <a:moveTo>
                  <a:pt x="0" y="344"/>
                </a:moveTo>
                <a:cubicBezTo>
                  <a:pt x="0" y="211"/>
                  <a:pt x="0" y="211"/>
                  <a:pt x="0" y="211"/>
                </a:cubicBezTo>
                <a:cubicBezTo>
                  <a:pt x="0" y="190"/>
                  <a:pt x="19" y="172"/>
                  <a:pt x="43" y="172"/>
                </a:cubicBezTo>
                <a:cubicBezTo>
                  <a:pt x="191" y="172"/>
                  <a:pt x="191" y="172"/>
                  <a:pt x="191" y="172"/>
                </a:cubicBezTo>
                <a:cubicBezTo>
                  <a:pt x="215" y="172"/>
                  <a:pt x="234" y="154"/>
                  <a:pt x="234" y="133"/>
                </a:cubicBezTo>
                <a:cubicBezTo>
                  <a:pt x="234" y="0"/>
                  <a:pt x="234" y="0"/>
                  <a:pt x="234"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14" name="Google Shape;514;p17"/>
          <p:cNvSpPr/>
          <p:nvPr/>
        </p:nvSpPr>
        <p:spPr>
          <a:xfrm>
            <a:off x="7022262" y="1128670"/>
            <a:ext cx="622377" cy="910845"/>
          </a:xfrm>
          <a:custGeom>
            <a:rect b="b" l="l" r="r" t="t"/>
            <a:pathLst>
              <a:path extrusionOk="0" h="343" w="235">
                <a:moveTo>
                  <a:pt x="0" y="343"/>
                </a:moveTo>
                <a:cubicBezTo>
                  <a:pt x="0" y="210"/>
                  <a:pt x="0" y="210"/>
                  <a:pt x="0" y="210"/>
                </a:cubicBezTo>
                <a:cubicBezTo>
                  <a:pt x="0" y="189"/>
                  <a:pt x="20" y="171"/>
                  <a:pt x="44" y="171"/>
                </a:cubicBezTo>
                <a:cubicBezTo>
                  <a:pt x="191" y="171"/>
                  <a:pt x="191" y="171"/>
                  <a:pt x="191" y="171"/>
                </a:cubicBezTo>
                <a:cubicBezTo>
                  <a:pt x="215" y="171"/>
                  <a:pt x="235" y="154"/>
                  <a:pt x="235" y="132"/>
                </a:cubicBezTo>
                <a:cubicBezTo>
                  <a:pt x="235" y="0"/>
                  <a:pt x="235" y="0"/>
                  <a:pt x="235"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515" name="Google Shape;515;p17"/>
          <p:cNvCxnSpPr/>
          <p:nvPr/>
        </p:nvCxnSpPr>
        <p:spPr>
          <a:xfrm>
            <a:off x="6332707" y="3517419"/>
            <a:ext cx="0" cy="2305765"/>
          </a:xfrm>
          <a:prstGeom prst="straightConnector1">
            <a:avLst/>
          </a:prstGeom>
          <a:noFill/>
          <a:ln cap="flat" cmpd="sng" w="41275">
            <a:solidFill>
              <a:srgbClr val="06677F"/>
            </a:solidFill>
            <a:prstDash val="solid"/>
            <a:miter lim="8000"/>
            <a:headEnd len="med" w="med" type="none"/>
            <a:tailEnd len="med" w="med" type="none"/>
          </a:ln>
        </p:spPr>
      </p:cxnSp>
      <p:sp>
        <p:nvSpPr>
          <p:cNvPr id="516" name="Google Shape;516;p17"/>
          <p:cNvSpPr/>
          <p:nvPr/>
        </p:nvSpPr>
        <p:spPr>
          <a:xfrm>
            <a:off x="5034603" y="1391452"/>
            <a:ext cx="2594231" cy="1641895"/>
          </a:xfrm>
          <a:custGeom>
            <a:rect b="b" l="l" r="r" t="t"/>
            <a:pathLst>
              <a:path extrusionOk="0" h="619" w="978">
                <a:moveTo>
                  <a:pt x="781" y="619"/>
                </a:moveTo>
                <a:cubicBezTo>
                  <a:pt x="890" y="619"/>
                  <a:pt x="978" y="531"/>
                  <a:pt x="978" y="422"/>
                </a:cubicBezTo>
                <a:cubicBezTo>
                  <a:pt x="978" y="313"/>
                  <a:pt x="890" y="225"/>
                  <a:pt x="781" y="225"/>
                </a:cubicBezTo>
                <a:cubicBezTo>
                  <a:pt x="775" y="225"/>
                  <a:pt x="770" y="226"/>
                  <a:pt x="764" y="226"/>
                </a:cubicBezTo>
                <a:cubicBezTo>
                  <a:pt x="743" y="98"/>
                  <a:pt x="632" y="0"/>
                  <a:pt x="498" y="0"/>
                </a:cubicBezTo>
                <a:cubicBezTo>
                  <a:pt x="363" y="0"/>
                  <a:pt x="251" y="99"/>
                  <a:pt x="231" y="228"/>
                </a:cubicBezTo>
                <a:cubicBezTo>
                  <a:pt x="220" y="226"/>
                  <a:pt x="208" y="225"/>
                  <a:pt x="197" y="225"/>
                </a:cubicBezTo>
                <a:cubicBezTo>
                  <a:pt x="88" y="225"/>
                  <a:pt x="0" y="313"/>
                  <a:pt x="0" y="422"/>
                </a:cubicBezTo>
                <a:cubicBezTo>
                  <a:pt x="0" y="531"/>
                  <a:pt x="88" y="619"/>
                  <a:pt x="197" y="619"/>
                </a:cubicBezTo>
                <a:lnTo>
                  <a:pt x="781" y="619"/>
                </a:ln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17" name="Google Shape;517;p17"/>
          <p:cNvSpPr/>
          <p:nvPr/>
        </p:nvSpPr>
        <p:spPr>
          <a:xfrm>
            <a:off x="5809120" y="2434677"/>
            <a:ext cx="2594231" cy="1639916"/>
          </a:xfrm>
          <a:custGeom>
            <a:rect b="b" l="l" r="r" t="t"/>
            <a:pathLst>
              <a:path extrusionOk="0" h="619" w="978">
                <a:moveTo>
                  <a:pt x="781" y="619"/>
                </a:moveTo>
                <a:cubicBezTo>
                  <a:pt x="890" y="619"/>
                  <a:pt x="978" y="531"/>
                  <a:pt x="978" y="423"/>
                </a:cubicBezTo>
                <a:cubicBezTo>
                  <a:pt x="978" y="314"/>
                  <a:pt x="890" y="226"/>
                  <a:pt x="781" y="226"/>
                </a:cubicBezTo>
                <a:cubicBezTo>
                  <a:pt x="776" y="226"/>
                  <a:pt x="770" y="226"/>
                  <a:pt x="764" y="227"/>
                </a:cubicBezTo>
                <a:cubicBezTo>
                  <a:pt x="743" y="98"/>
                  <a:pt x="632" y="0"/>
                  <a:pt x="498" y="0"/>
                </a:cubicBezTo>
                <a:cubicBezTo>
                  <a:pt x="363" y="0"/>
                  <a:pt x="251" y="99"/>
                  <a:pt x="231" y="229"/>
                </a:cubicBezTo>
                <a:cubicBezTo>
                  <a:pt x="220" y="227"/>
                  <a:pt x="209" y="226"/>
                  <a:pt x="197" y="226"/>
                </a:cubicBezTo>
                <a:cubicBezTo>
                  <a:pt x="88" y="226"/>
                  <a:pt x="0" y="314"/>
                  <a:pt x="0" y="423"/>
                </a:cubicBezTo>
                <a:cubicBezTo>
                  <a:pt x="0" y="531"/>
                  <a:pt x="88" y="619"/>
                  <a:pt x="197" y="619"/>
                </a:cubicBezTo>
                <a:lnTo>
                  <a:pt x="781" y="619"/>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18" name="Google Shape;518;p17"/>
          <p:cNvSpPr/>
          <p:nvPr/>
        </p:nvSpPr>
        <p:spPr>
          <a:xfrm>
            <a:off x="4260089" y="2434677"/>
            <a:ext cx="2594231" cy="1639916"/>
          </a:xfrm>
          <a:custGeom>
            <a:rect b="b" l="l" r="r" t="t"/>
            <a:pathLst>
              <a:path extrusionOk="0" h="619" w="978">
                <a:moveTo>
                  <a:pt x="781" y="619"/>
                </a:moveTo>
                <a:cubicBezTo>
                  <a:pt x="890" y="619"/>
                  <a:pt x="978" y="531"/>
                  <a:pt x="978" y="423"/>
                </a:cubicBezTo>
                <a:cubicBezTo>
                  <a:pt x="978" y="314"/>
                  <a:pt x="890" y="226"/>
                  <a:pt x="781" y="226"/>
                </a:cubicBezTo>
                <a:cubicBezTo>
                  <a:pt x="775" y="226"/>
                  <a:pt x="770" y="226"/>
                  <a:pt x="764" y="227"/>
                </a:cubicBezTo>
                <a:cubicBezTo>
                  <a:pt x="743" y="98"/>
                  <a:pt x="632" y="0"/>
                  <a:pt x="497" y="0"/>
                </a:cubicBezTo>
                <a:cubicBezTo>
                  <a:pt x="362" y="0"/>
                  <a:pt x="251" y="99"/>
                  <a:pt x="231" y="229"/>
                </a:cubicBezTo>
                <a:cubicBezTo>
                  <a:pt x="220" y="227"/>
                  <a:pt x="208" y="226"/>
                  <a:pt x="197" y="226"/>
                </a:cubicBezTo>
                <a:cubicBezTo>
                  <a:pt x="88" y="226"/>
                  <a:pt x="0" y="314"/>
                  <a:pt x="0" y="423"/>
                </a:cubicBezTo>
                <a:cubicBezTo>
                  <a:pt x="0" y="531"/>
                  <a:pt x="88" y="619"/>
                  <a:pt x="197" y="619"/>
                </a:cubicBezTo>
                <a:lnTo>
                  <a:pt x="781" y="619"/>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19" name="Google Shape;519;p17"/>
          <p:cNvSpPr/>
          <p:nvPr/>
        </p:nvSpPr>
        <p:spPr>
          <a:xfrm>
            <a:off x="5795287" y="3005686"/>
            <a:ext cx="1072862" cy="1068912"/>
          </a:xfrm>
          <a:prstGeom prst="ellipse">
            <a:avLst/>
          </a:prstGeom>
          <a:solidFill>
            <a:srgbClr val="0667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20" name="Google Shape;520;p17"/>
          <p:cNvSpPr/>
          <p:nvPr/>
        </p:nvSpPr>
        <p:spPr>
          <a:xfrm>
            <a:off x="8280849" y="2335890"/>
            <a:ext cx="1013589" cy="638184"/>
          </a:xfrm>
          <a:custGeom>
            <a:rect b="b" l="l" r="r" t="t"/>
            <a:pathLst>
              <a:path extrusionOk="0" h="241" w="382">
                <a:moveTo>
                  <a:pt x="305" y="241"/>
                </a:moveTo>
                <a:cubicBezTo>
                  <a:pt x="348" y="241"/>
                  <a:pt x="382" y="207"/>
                  <a:pt x="382" y="164"/>
                </a:cubicBezTo>
                <a:cubicBezTo>
                  <a:pt x="382" y="122"/>
                  <a:pt x="348" y="88"/>
                  <a:pt x="305" y="88"/>
                </a:cubicBezTo>
                <a:cubicBezTo>
                  <a:pt x="303" y="88"/>
                  <a:pt x="301" y="88"/>
                  <a:pt x="299" y="88"/>
                </a:cubicBezTo>
                <a:cubicBezTo>
                  <a:pt x="290" y="38"/>
                  <a:pt x="247" y="0"/>
                  <a:pt x="195" y="0"/>
                </a:cubicBezTo>
                <a:cubicBezTo>
                  <a:pt x="142" y="0"/>
                  <a:pt x="98" y="38"/>
                  <a:pt x="90" y="89"/>
                </a:cubicBezTo>
                <a:cubicBezTo>
                  <a:pt x="86" y="88"/>
                  <a:pt x="82" y="88"/>
                  <a:pt x="77" y="88"/>
                </a:cubicBezTo>
                <a:cubicBezTo>
                  <a:pt x="35" y="88"/>
                  <a:pt x="0" y="122"/>
                  <a:pt x="0" y="164"/>
                </a:cubicBezTo>
                <a:cubicBezTo>
                  <a:pt x="0" y="207"/>
                  <a:pt x="35" y="241"/>
                  <a:pt x="77" y="241"/>
                </a:cubicBezTo>
                <a:lnTo>
                  <a:pt x="305" y="241"/>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21" name="Google Shape;521;p17"/>
          <p:cNvSpPr/>
          <p:nvPr/>
        </p:nvSpPr>
        <p:spPr>
          <a:xfrm>
            <a:off x="3523111" y="1996050"/>
            <a:ext cx="1011613" cy="640161"/>
          </a:xfrm>
          <a:custGeom>
            <a:rect b="b" l="l" r="r" t="t"/>
            <a:pathLst>
              <a:path extrusionOk="0" h="241" w="381">
                <a:moveTo>
                  <a:pt x="304" y="241"/>
                </a:moveTo>
                <a:cubicBezTo>
                  <a:pt x="347" y="241"/>
                  <a:pt x="381" y="207"/>
                  <a:pt x="381" y="165"/>
                </a:cubicBezTo>
                <a:cubicBezTo>
                  <a:pt x="381" y="122"/>
                  <a:pt x="347" y="88"/>
                  <a:pt x="304" y="88"/>
                </a:cubicBezTo>
                <a:cubicBezTo>
                  <a:pt x="302" y="88"/>
                  <a:pt x="300" y="88"/>
                  <a:pt x="298" y="88"/>
                </a:cubicBezTo>
                <a:cubicBezTo>
                  <a:pt x="290" y="38"/>
                  <a:pt x="246" y="0"/>
                  <a:pt x="194" y="0"/>
                </a:cubicBezTo>
                <a:cubicBezTo>
                  <a:pt x="141" y="0"/>
                  <a:pt x="97" y="38"/>
                  <a:pt x="90" y="89"/>
                </a:cubicBezTo>
                <a:cubicBezTo>
                  <a:pt x="85" y="88"/>
                  <a:pt x="81" y="88"/>
                  <a:pt x="76" y="88"/>
                </a:cubicBezTo>
                <a:cubicBezTo>
                  <a:pt x="34" y="88"/>
                  <a:pt x="0" y="122"/>
                  <a:pt x="0" y="165"/>
                </a:cubicBezTo>
                <a:cubicBezTo>
                  <a:pt x="0" y="207"/>
                  <a:pt x="34" y="241"/>
                  <a:pt x="76" y="241"/>
                </a:cubicBezTo>
                <a:lnTo>
                  <a:pt x="304" y="241"/>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22" name="Google Shape;522;p17"/>
          <p:cNvSpPr/>
          <p:nvPr/>
        </p:nvSpPr>
        <p:spPr>
          <a:xfrm>
            <a:off x="7138837" y="739436"/>
            <a:ext cx="1011613" cy="642137"/>
          </a:xfrm>
          <a:custGeom>
            <a:rect b="b" l="l" r="r" t="t"/>
            <a:pathLst>
              <a:path extrusionOk="0" h="242" w="382">
                <a:moveTo>
                  <a:pt x="305" y="242"/>
                </a:moveTo>
                <a:cubicBezTo>
                  <a:pt x="347" y="242"/>
                  <a:pt x="382" y="207"/>
                  <a:pt x="382" y="165"/>
                </a:cubicBezTo>
                <a:cubicBezTo>
                  <a:pt x="382" y="122"/>
                  <a:pt x="347" y="88"/>
                  <a:pt x="305" y="88"/>
                </a:cubicBezTo>
                <a:cubicBezTo>
                  <a:pt x="303" y="88"/>
                  <a:pt x="300" y="88"/>
                  <a:pt x="298" y="88"/>
                </a:cubicBezTo>
                <a:cubicBezTo>
                  <a:pt x="290" y="38"/>
                  <a:pt x="247" y="0"/>
                  <a:pt x="194" y="0"/>
                </a:cubicBezTo>
                <a:cubicBezTo>
                  <a:pt x="142" y="0"/>
                  <a:pt x="98" y="39"/>
                  <a:pt x="90" y="89"/>
                </a:cubicBezTo>
                <a:cubicBezTo>
                  <a:pt x="86" y="88"/>
                  <a:pt x="81" y="88"/>
                  <a:pt x="77" y="88"/>
                </a:cubicBezTo>
                <a:cubicBezTo>
                  <a:pt x="34" y="88"/>
                  <a:pt x="0" y="122"/>
                  <a:pt x="0" y="165"/>
                </a:cubicBezTo>
                <a:cubicBezTo>
                  <a:pt x="0" y="207"/>
                  <a:pt x="34" y="242"/>
                  <a:pt x="77" y="242"/>
                </a:cubicBezTo>
                <a:lnTo>
                  <a:pt x="305" y="242"/>
                </a:ln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23" name="Google Shape;523;p17"/>
          <p:cNvSpPr/>
          <p:nvPr/>
        </p:nvSpPr>
        <p:spPr>
          <a:xfrm>
            <a:off x="4617710" y="1061493"/>
            <a:ext cx="507781" cy="507781"/>
          </a:xfrm>
          <a:prstGeom prst="ellipse">
            <a:avLst/>
          </a:pr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24" name="Google Shape;524;p17"/>
          <p:cNvSpPr/>
          <p:nvPr/>
        </p:nvSpPr>
        <p:spPr>
          <a:xfrm>
            <a:off x="8174160" y="1806372"/>
            <a:ext cx="377378" cy="375403"/>
          </a:xfrm>
          <a:prstGeom prst="ellipse">
            <a:avLst/>
          </a:pr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25" name="Google Shape;525;p17"/>
          <p:cNvSpPr/>
          <p:nvPr/>
        </p:nvSpPr>
        <p:spPr>
          <a:xfrm>
            <a:off x="5698475" y="707824"/>
            <a:ext cx="375403" cy="377379"/>
          </a:xfrm>
          <a:prstGeom prst="ellipse">
            <a:avLst/>
          </a:pr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26" name="Google Shape;526;p17"/>
          <p:cNvSpPr/>
          <p:nvPr/>
        </p:nvSpPr>
        <p:spPr>
          <a:xfrm>
            <a:off x="4256137" y="4444072"/>
            <a:ext cx="375403" cy="375403"/>
          </a:xfrm>
          <a:prstGeom prst="ellipse">
            <a:avLst/>
          </a:pr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27" name="Google Shape;527;p17"/>
          <p:cNvSpPr/>
          <p:nvPr/>
        </p:nvSpPr>
        <p:spPr>
          <a:xfrm>
            <a:off x="4779726" y="3064958"/>
            <a:ext cx="444557" cy="335888"/>
          </a:xfrm>
          <a:custGeom>
            <a:rect b="b" l="l" r="r" t="t"/>
            <a:pathLst>
              <a:path extrusionOk="0" h="127" w="167">
                <a:moveTo>
                  <a:pt x="151" y="22"/>
                </a:moveTo>
                <a:cubicBezTo>
                  <a:pt x="142" y="8"/>
                  <a:pt x="126" y="0"/>
                  <a:pt x="110" y="0"/>
                </a:cubicBezTo>
                <a:cubicBezTo>
                  <a:pt x="110" y="15"/>
                  <a:pt x="110" y="15"/>
                  <a:pt x="110" y="15"/>
                </a:cubicBezTo>
                <a:cubicBezTo>
                  <a:pt x="121" y="15"/>
                  <a:pt x="132" y="20"/>
                  <a:pt x="139" y="30"/>
                </a:cubicBezTo>
                <a:cubicBezTo>
                  <a:pt x="150" y="47"/>
                  <a:pt x="145" y="68"/>
                  <a:pt x="129" y="79"/>
                </a:cubicBezTo>
                <a:cubicBezTo>
                  <a:pt x="123" y="83"/>
                  <a:pt x="116" y="85"/>
                  <a:pt x="110" y="85"/>
                </a:cubicBezTo>
                <a:cubicBezTo>
                  <a:pt x="110" y="100"/>
                  <a:pt x="110" y="100"/>
                  <a:pt x="110" y="100"/>
                </a:cubicBezTo>
                <a:cubicBezTo>
                  <a:pt x="119" y="100"/>
                  <a:pt x="129" y="97"/>
                  <a:pt x="137" y="91"/>
                </a:cubicBezTo>
                <a:cubicBezTo>
                  <a:pt x="160" y="76"/>
                  <a:pt x="167" y="45"/>
                  <a:pt x="151" y="22"/>
                </a:cubicBezTo>
                <a:close/>
                <a:moveTo>
                  <a:pt x="110" y="0"/>
                </a:moveTo>
                <a:cubicBezTo>
                  <a:pt x="100" y="0"/>
                  <a:pt x="91" y="3"/>
                  <a:pt x="82" y="8"/>
                </a:cubicBezTo>
                <a:cubicBezTo>
                  <a:pt x="61" y="22"/>
                  <a:pt x="54" y="50"/>
                  <a:pt x="65" y="72"/>
                </a:cubicBezTo>
                <a:cubicBezTo>
                  <a:pt x="57" y="77"/>
                  <a:pt x="57" y="77"/>
                  <a:pt x="57" y="77"/>
                </a:cubicBezTo>
                <a:cubicBezTo>
                  <a:pt x="57" y="76"/>
                  <a:pt x="57" y="76"/>
                  <a:pt x="57" y="76"/>
                </a:cubicBezTo>
                <a:cubicBezTo>
                  <a:pt x="57" y="76"/>
                  <a:pt x="57" y="76"/>
                  <a:pt x="57" y="76"/>
                </a:cubicBezTo>
                <a:cubicBezTo>
                  <a:pt x="57" y="76"/>
                  <a:pt x="57" y="76"/>
                  <a:pt x="57" y="76"/>
                </a:cubicBezTo>
                <a:cubicBezTo>
                  <a:pt x="57" y="76"/>
                  <a:pt x="57" y="76"/>
                  <a:pt x="57" y="76"/>
                </a:cubicBezTo>
                <a:cubicBezTo>
                  <a:pt x="54" y="75"/>
                  <a:pt x="50" y="76"/>
                  <a:pt x="47" y="78"/>
                </a:cubicBezTo>
                <a:cubicBezTo>
                  <a:pt x="7" y="105"/>
                  <a:pt x="7" y="105"/>
                  <a:pt x="7" y="105"/>
                </a:cubicBezTo>
                <a:cubicBezTo>
                  <a:pt x="1" y="108"/>
                  <a:pt x="0" y="115"/>
                  <a:pt x="3" y="121"/>
                </a:cubicBezTo>
                <a:cubicBezTo>
                  <a:pt x="7" y="126"/>
                  <a:pt x="14" y="127"/>
                  <a:pt x="19" y="124"/>
                </a:cubicBezTo>
                <a:cubicBezTo>
                  <a:pt x="60" y="97"/>
                  <a:pt x="60" y="97"/>
                  <a:pt x="60" y="97"/>
                </a:cubicBezTo>
                <a:cubicBezTo>
                  <a:pt x="63" y="95"/>
                  <a:pt x="65" y="92"/>
                  <a:pt x="65" y="88"/>
                </a:cubicBezTo>
                <a:cubicBezTo>
                  <a:pt x="65" y="88"/>
                  <a:pt x="65" y="88"/>
                  <a:pt x="65" y="88"/>
                </a:cubicBezTo>
                <a:cubicBezTo>
                  <a:pt x="65" y="88"/>
                  <a:pt x="65" y="88"/>
                  <a:pt x="65" y="88"/>
                </a:cubicBezTo>
                <a:cubicBezTo>
                  <a:pt x="72" y="83"/>
                  <a:pt x="72" y="83"/>
                  <a:pt x="72" y="83"/>
                </a:cubicBezTo>
                <a:cubicBezTo>
                  <a:pt x="82" y="94"/>
                  <a:pt x="96" y="100"/>
                  <a:pt x="110" y="100"/>
                </a:cubicBezTo>
                <a:cubicBezTo>
                  <a:pt x="110" y="85"/>
                  <a:pt x="110" y="85"/>
                  <a:pt x="110" y="85"/>
                </a:cubicBezTo>
                <a:cubicBezTo>
                  <a:pt x="98" y="85"/>
                  <a:pt x="87" y="79"/>
                  <a:pt x="81" y="69"/>
                </a:cubicBezTo>
                <a:cubicBezTo>
                  <a:pt x="81" y="69"/>
                  <a:pt x="81" y="69"/>
                  <a:pt x="81" y="69"/>
                </a:cubicBezTo>
                <a:cubicBezTo>
                  <a:pt x="70" y="53"/>
                  <a:pt x="74" y="31"/>
                  <a:pt x="90" y="21"/>
                </a:cubicBezTo>
                <a:cubicBezTo>
                  <a:pt x="96" y="17"/>
                  <a:pt x="103" y="15"/>
                  <a:pt x="110" y="15"/>
                </a:cubicBezTo>
                <a:lnTo>
                  <a:pt x="110"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528" name="Google Shape;528;p17"/>
          <p:cNvGrpSpPr/>
          <p:nvPr/>
        </p:nvGrpSpPr>
        <p:grpSpPr>
          <a:xfrm>
            <a:off x="9830865" y="2809963"/>
            <a:ext cx="507781" cy="509758"/>
            <a:chOff x="8859766" y="3475927"/>
            <a:chExt cx="507781" cy="509758"/>
          </a:xfrm>
        </p:grpSpPr>
        <p:sp>
          <p:nvSpPr>
            <p:cNvPr id="529" name="Google Shape;529;p17"/>
            <p:cNvSpPr/>
            <p:nvPr/>
          </p:nvSpPr>
          <p:spPr>
            <a:xfrm>
              <a:off x="8859766" y="3475927"/>
              <a:ext cx="507781" cy="509758"/>
            </a:xfrm>
            <a:prstGeom prst="ellipse">
              <a:avLst/>
            </a:pr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30" name="Google Shape;530;p17"/>
            <p:cNvSpPr/>
            <p:nvPr/>
          </p:nvSpPr>
          <p:spPr>
            <a:xfrm>
              <a:off x="8972385" y="3738711"/>
              <a:ext cx="132379" cy="132379"/>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31" name="Google Shape;531;p17"/>
            <p:cNvSpPr/>
            <p:nvPr/>
          </p:nvSpPr>
          <p:spPr>
            <a:xfrm>
              <a:off x="9039562" y="3554960"/>
              <a:ext cx="248952" cy="248952"/>
            </a:xfrm>
            <a:custGeom>
              <a:rect b="b" l="l" r="r" t="t"/>
              <a:pathLst>
                <a:path extrusionOk="0" h="94" w="94">
                  <a:moveTo>
                    <a:pt x="30" y="64"/>
                  </a:moveTo>
                  <a:cubicBezTo>
                    <a:pt x="38" y="71"/>
                    <a:pt x="42" y="82"/>
                    <a:pt x="42" y="94"/>
                  </a:cubicBezTo>
                  <a:cubicBezTo>
                    <a:pt x="59" y="94"/>
                    <a:pt x="59" y="94"/>
                    <a:pt x="59" y="94"/>
                  </a:cubicBezTo>
                  <a:cubicBezTo>
                    <a:pt x="59" y="72"/>
                    <a:pt x="47" y="53"/>
                    <a:pt x="30" y="42"/>
                  </a:cubicBezTo>
                  <a:cubicBezTo>
                    <a:pt x="30" y="64"/>
                    <a:pt x="30" y="64"/>
                    <a:pt x="30" y="64"/>
                  </a:cubicBezTo>
                  <a:close/>
                  <a:moveTo>
                    <a:pt x="30" y="23"/>
                  </a:moveTo>
                  <a:cubicBezTo>
                    <a:pt x="30" y="5"/>
                    <a:pt x="30" y="5"/>
                    <a:pt x="30" y="5"/>
                  </a:cubicBezTo>
                  <a:cubicBezTo>
                    <a:pt x="67" y="18"/>
                    <a:pt x="94" y="53"/>
                    <a:pt x="94" y="94"/>
                  </a:cubicBezTo>
                  <a:cubicBezTo>
                    <a:pt x="77" y="94"/>
                    <a:pt x="77" y="94"/>
                    <a:pt x="77" y="94"/>
                  </a:cubicBezTo>
                  <a:cubicBezTo>
                    <a:pt x="77" y="62"/>
                    <a:pt x="57" y="34"/>
                    <a:pt x="30" y="23"/>
                  </a:cubicBezTo>
                  <a:close/>
                  <a:moveTo>
                    <a:pt x="0" y="51"/>
                  </a:moveTo>
                  <a:cubicBezTo>
                    <a:pt x="11" y="51"/>
                    <a:pt x="22" y="56"/>
                    <a:pt x="30" y="64"/>
                  </a:cubicBezTo>
                  <a:cubicBezTo>
                    <a:pt x="30" y="42"/>
                    <a:pt x="30" y="42"/>
                    <a:pt x="30" y="42"/>
                  </a:cubicBezTo>
                  <a:cubicBezTo>
                    <a:pt x="21" y="37"/>
                    <a:pt x="11" y="35"/>
                    <a:pt x="0" y="35"/>
                  </a:cubicBezTo>
                  <a:cubicBezTo>
                    <a:pt x="0" y="51"/>
                    <a:pt x="0" y="51"/>
                    <a:pt x="0" y="51"/>
                  </a:cubicBezTo>
                  <a:close/>
                  <a:moveTo>
                    <a:pt x="30" y="5"/>
                  </a:moveTo>
                  <a:cubicBezTo>
                    <a:pt x="30" y="23"/>
                    <a:pt x="30" y="23"/>
                    <a:pt x="30" y="23"/>
                  </a:cubicBezTo>
                  <a:cubicBezTo>
                    <a:pt x="20" y="19"/>
                    <a:pt x="10" y="17"/>
                    <a:pt x="0" y="17"/>
                  </a:cubicBezTo>
                  <a:cubicBezTo>
                    <a:pt x="0" y="0"/>
                    <a:pt x="0" y="0"/>
                    <a:pt x="0" y="0"/>
                  </a:cubicBezTo>
                  <a:cubicBezTo>
                    <a:pt x="10" y="0"/>
                    <a:pt x="20" y="2"/>
                    <a:pt x="30" y="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532" name="Google Shape;532;p17"/>
          <p:cNvSpPr/>
          <p:nvPr/>
        </p:nvSpPr>
        <p:spPr>
          <a:xfrm>
            <a:off x="5846661" y="1753025"/>
            <a:ext cx="367500" cy="367500"/>
          </a:xfrm>
          <a:custGeom>
            <a:rect b="b" l="l" r="r" t="t"/>
            <a:pathLst>
              <a:path extrusionOk="0" h="139" w="139">
                <a:moveTo>
                  <a:pt x="69" y="10"/>
                </a:moveTo>
                <a:cubicBezTo>
                  <a:pt x="71" y="10"/>
                  <a:pt x="74" y="10"/>
                  <a:pt x="76" y="10"/>
                </a:cubicBezTo>
                <a:cubicBezTo>
                  <a:pt x="79" y="0"/>
                  <a:pt x="79" y="0"/>
                  <a:pt x="79" y="0"/>
                </a:cubicBezTo>
                <a:cubicBezTo>
                  <a:pt x="100" y="6"/>
                  <a:pt x="100" y="6"/>
                  <a:pt x="100" y="6"/>
                </a:cubicBezTo>
                <a:cubicBezTo>
                  <a:pt x="97" y="16"/>
                  <a:pt x="97" y="16"/>
                  <a:pt x="97" y="16"/>
                </a:cubicBezTo>
                <a:cubicBezTo>
                  <a:pt x="105" y="20"/>
                  <a:pt x="111" y="26"/>
                  <a:pt x="116" y="32"/>
                </a:cubicBezTo>
                <a:cubicBezTo>
                  <a:pt x="125" y="27"/>
                  <a:pt x="125" y="27"/>
                  <a:pt x="125" y="27"/>
                </a:cubicBezTo>
                <a:cubicBezTo>
                  <a:pt x="136" y="47"/>
                  <a:pt x="136" y="47"/>
                  <a:pt x="136" y="47"/>
                </a:cubicBezTo>
                <a:cubicBezTo>
                  <a:pt x="127" y="52"/>
                  <a:pt x="127" y="52"/>
                  <a:pt x="127" y="52"/>
                </a:cubicBezTo>
                <a:cubicBezTo>
                  <a:pt x="129" y="59"/>
                  <a:pt x="130" y="68"/>
                  <a:pt x="129" y="76"/>
                </a:cubicBezTo>
                <a:cubicBezTo>
                  <a:pt x="139" y="79"/>
                  <a:pt x="139" y="79"/>
                  <a:pt x="139" y="79"/>
                </a:cubicBezTo>
                <a:cubicBezTo>
                  <a:pt x="133" y="100"/>
                  <a:pt x="133" y="100"/>
                  <a:pt x="133" y="100"/>
                </a:cubicBezTo>
                <a:cubicBezTo>
                  <a:pt x="123" y="97"/>
                  <a:pt x="123" y="97"/>
                  <a:pt x="123" y="97"/>
                </a:cubicBezTo>
                <a:cubicBezTo>
                  <a:pt x="119" y="105"/>
                  <a:pt x="113" y="112"/>
                  <a:pt x="107" y="117"/>
                </a:cubicBezTo>
                <a:cubicBezTo>
                  <a:pt x="112" y="126"/>
                  <a:pt x="112" y="126"/>
                  <a:pt x="112" y="126"/>
                </a:cubicBezTo>
                <a:cubicBezTo>
                  <a:pt x="92" y="136"/>
                  <a:pt x="92" y="136"/>
                  <a:pt x="92" y="136"/>
                </a:cubicBezTo>
                <a:cubicBezTo>
                  <a:pt x="87" y="127"/>
                  <a:pt x="87" y="127"/>
                  <a:pt x="87" y="127"/>
                </a:cubicBezTo>
                <a:cubicBezTo>
                  <a:pt x="82" y="129"/>
                  <a:pt x="76" y="130"/>
                  <a:pt x="69" y="130"/>
                </a:cubicBezTo>
                <a:cubicBezTo>
                  <a:pt x="69" y="110"/>
                  <a:pt x="69" y="110"/>
                  <a:pt x="69" y="110"/>
                </a:cubicBezTo>
                <a:cubicBezTo>
                  <a:pt x="87" y="110"/>
                  <a:pt x="103" y="99"/>
                  <a:pt x="108" y="81"/>
                </a:cubicBezTo>
                <a:cubicBezTo>
                  <a:pt x="114" y="60"/>
                  <a:pt x="102" y="38"/>
                  <a:pt x="81" y="31"/>
                </a:cubicBezTo>
                <a:cubicBezTo>
                  <a:pt x="77" y="30"/>
                  <a:pt x="73" y="29"/>
                  <a:pt x="69" y="29"/>
                </a:cubicBezTo>
                <a:lnTo>
                  <a:pt x="69" y="10"/>
                </a:lnTo>
                <a:close/>
                <a:moveTo>
                  <a:pt x="32" y="23"/>
                </a:moveTo>
                <a:cubicBezTo>
                  <a:pt x="27" y="14"/>
                  <a:pt x="27" y="14"/>
                  <a:pt x="27" y="14"/>
                </a:cubicBezTo>
                <a:cubicBezTo>
                  <a:pt x="46" y="3"/>
                  <a:pt x="46" y="3"/>
                  <a:pt x="46" y="3"/>
                </a:cubicBezTo>
                <a:cubicBezTo>
                  <a:pt x="51" y="12"/>
                  <a:pt x="51" y="12"/>
                  <a:pt x="51" y="12"/>
                </a:cubicBezTo>
                <a:cubicBezTo>
                  <a:pt x="57" y="11"/>
                  <a:pt x="63" y="10"/>
                  <a:pt x="69" y="10"/>
                </a:cubicBezTo>
                <a:cubicBezTo>
                  <a:pt x="69" y="29"/>
                  <a:pt x="69" y="29"/>
                  <a:pt x="69" y="29"/>
                </a:cubicBezTo>
                <a:cubicBezTo>
                  <a:pt x="52" y="29"/>
                  <a:pt x="36" y="41"/>
                  <a:pt x="31" y="58"/>
                </a:cubicBezTo>
                <a:cubicBezTo>
                  <a:pt x="24" y="79"/>
                  <a:pt x="36" y="102"/>
                  <a:pt x="58" y="108"/>
                </a:cubicBezTo>
                <a:cubicBezTo>
                  <a:pt x="58" y="108"/>
                  <a:pt x="58" y="108"/>
                  <a:pt x="58" y="108"/>
                </a:cubicBezTo>
                <a:cubicBezTo>
                  <a:pt x="61" y="109"/>
                  <a:pt x="65" y="110"/>
                  <a:pt x="69" y="110"/>
                </a:cubicBezTo>
                <a:cubicBezTo>
                  <a:pt x="69" y="130"/>
                  <a:pt x="69" y="130"/>
                  <a:pt x="69" y="130"/>
                </a:cubicBezTo>
                <a:cubicBezTo>
                  <a:pt x="67" y="130"/>
                  <a:pt x="65" y="130"/>
                  <a:pt x="63" y="129"/>
                </a:cubicBezTo>
                <a:cubicBezTo>
                  <a:pt x="60" y="139"/>
                  <a:pt x="60" y="139"/>
                  <a:pt x="60" y="139"/>
                </a:cubicBezTo>
                <a:cubicBezTo>
                  <a:pt x="39" y="133"/>
                  <a:pt x="39" y="133"/>
                  <a:pt x="39" y="133"/>
                </a:cubicBezTo>
                <a:cubicBezTo>
                  <a:pt x="42" y="123"/>
                  <a:pt x="42" y="123"/>
                  <a:pt x="42" y="123"/>
                </a:cubicBezTo>
                <a:cubicBezTo>
                  <a:pt x="34" y="119"/>
                  <a:pt x="27" y="114"/>
                  <a:pt x="22" y="107"/>
                </a:cubicBezTo>
                <a:cubicBezTo>
                  <a:pt x="13" y="112"/>
                  <a:pt x="13" y="112"/>
                  <a:pt x="13" y="112"/>
                </a:cubicBezTo>
                <a:cubicBezTo>
                  <a:pt x="3" y="93"/>
                  <a:pt x="3" y="93"/>
                  <a:pt x="3" y="93"/>
                </a:cubicBezTo>
                <a:cubicBezTo>
                  <a:pt x="12" y="88"/>
                  <a:pt x="12" y="88"/>
                  <a:pt x="12" y="88"/>
                </a:cubicBezTo>
                <a:cubicBezTo>
                  <a:pt x="10" y="80"/>
                  <a:pt x="9" y="72"/>
                  <a:pt x="10" y="63"/>
                </a:cubicBezTo>
                <a:cubicBezTo>
                  <a:pt x="0" y="60"/>
                  <a:pt x="0" y="60"/>
                  <a:pt x="0" y="60"/>
                </a:cubicBezTo>
                <a:cubicBezTo>
                  <a:pt x="6" y="39"/>
                  <a:pt x="6" y="39"/>
                  <a:pt x="6" y="39"/>
                </a:cubicBezTo>
                <a:cubicBezTo>
                  <a:pt x="16" y="42"/>
                  <a:pt x="16" y="42"/>
                  <a:pt x="16" y="42"/>
                </a:cubicBezTo>
                <a:cubicBezTo>
                  <a:pt x="20" y="34"/>
                  <a:pt x="25" y="28"/>
                  <a:pt x="32" y="23"/>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33" name="Google Shape;533;p17"/>
          <p:cNvSpPr/>
          <p:nvPr/>
        </p:nvSpPr>
        <p:spPr>
          <a:xfrm>
            <a:off x="6109443" y="2260805"/>
            <a:ext cx="389234" cy="375403"/>
          </a:xfrm>
          <a:custGeom>
            <a:rect b="b" l="l" r="r" t="t"/>
            <a:pathLst>
              <a:path extrusionOk="0" h="141" w="147">
                <a:moveTo>
                  <a:pt x="74" y="0"/>
                </a:moveTo>
                <a:cubicBezTo>
                  <a:pt x="114" y="0"/>
                  <a:pt x="147" y="28"/>
                  <a:pt x="147" y="63"/>
                </a:cubicBezTo>
                <a:cubicBezTo>
                  <a:pt x="147" y="84"/>
                  <a:pt x="135" y="103"/>
                  <a:pt x="117" y="115"/>
                </a:cubicBezTo>
                <a:cubicBezTo>
                  <a:pt x="128" y="141"/>
                  <a:pt x="128" y="141"/>
                  <a:pt x="128" y="141"/>
                </a:cubicBezTo>
                <a:cubicBezTo>
                  <a:pt x="102" y="122"/>
                  <a:pt x="102" y="122"/>
                  <a:pt x="102" y="122"/>
                </a:cubicBezTo>
                <a:cubicBezTo>
                  <a:pt x="93" y="125"/>
                  <a:pt x="84" y="127"/>
                  <a:pt x="74" y="127"/>
                </a:cubicBezTo>
                <a:cubicBezTo>
                  <a:pt x="33" y="127"/>
                  <a:pt x="0" y="98"/>
                  <a:pt x="0" y="63"/>
                </a:cubicBezTo>
                <a:cubicBezTo>
                  <a:pt x="0" y="28"/>
                  <a:pt x="33" y="0"/>
                  <a:pt x="74"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34" name="Google Shape;534;p17"/>
          <p:cNvSpPr/>
          <p:nvPr/>
        </p:nvSpPr>
        <p:spPr>
          <a:xfrm>
            <a:off x="6364322" y="2407017"/>
            <a:ext cx="51371" cy="5137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35" name="Google Shape;535;p17"/>
          <p:cNvSpPr/>
          <p:nvPr/>
        </p:nvSpPr>
        <p:spPr>
          <a:xfrm>
            <a:off x="6279362" y="2407017"/>
            <a:ext cx="53346" cy="5137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36" name="Google Shape;536;p17"/>
          <p:cNvSpPr/>
          <p:nvPr/>
        </p:nvSpPr>
        <p:spPr>
          <a:xfrm>
            <a:off x="6190452" y="2407017"/>
            <a:ext cx="53346" cy="5137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37" name="Google Shape;537;p17"/>
          <p:cNvSpPr/>
          <p:nvPr/>
        </p:nvSpPr>
        <p:spPr>
          <a:xfrm>
            <a:off x="4799483" y="1185969"/>
            <a:ext cx="217338" cy="258831"/>
          </a:xfrm>
          <a:custGeom>
            <a:rect b="b" l="l" r="r" t="t"/>
            <a:pathLst>
              <a:path extrusionOk="0" h="131" w="110">
                <a:moveTo>
                  <a:pt x="0" y="0"/>
                </a:moveTo>
                <a:lnTo>
                  <a:pt x="110" y="65"/>
                </a:lnTo>
                <a:lnTo>
                  <a:pt x="0" y="131"/>
                </a:lnTo>
                <a:lnTo>
                  <a:pt x="0"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38" name="Google Shape;538;p17"/>
          <p:cNvSpPr/>
          <p:nvPr/>
        </p:nvSpPr>
        <p:spPr>
          <a:xfrm>
            <a:off x="6158837" y="3547057"/>
            <a:ext cx="177823" cy="146209"/>
          </a:xfrm>
          <a:custGeom>
            <a:rect b="b" l="l" r="r" t="t"/>
            <a:pathLst>
              <a:path extrusionOk="0" h="74" w="90">
                <a:moveTo>
                  <a:pt x="0" y="66"/>
                </a:moveTo>
                <a:lnTo>
                  <a:pt x="84" y="0"/>
                </a:lnTo>
                <a:lnTo>
                  <a:pt x="90" y="8"/>
                </a:lnTo>
                <a:lnTo>
                  <a:pt x="7" y="74"/>
                </a:lnTo>
                <a:lnTo>
                  <a:pt x="0" y="6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39" name="Google Shape;539;p17"/>
          <p:cNvSpPr/>
          <p:nvPr/>
        </p:nvSpPr>
        <p:spPr>
          <a:xfrm>
            <a:off x="6324805" y="3547057"/>
            <a:ext cx="179798" cy="146209"/>
          </a:xfrm>
          <a:custGeom>
            <a:rect b="b" l="l" r="r" t="t"/>
            <a:pathLst>
              <a:path extrusionOk="0" h="74" w="91">
                <a:moveTo>
                  <a:pt x="84" y="74"/>
                </a:moveTo>
                <a:lnTo>
                  <a:pt x="0" y="8"/>
                </a:lnTo>
                <a:lnTo>
                  <a:pt x="6" y="0"/>
                </a:lnTo>
                <a:lnTo>
                  <a:pt x="91" y="66"/>
                </a:lnTo>
                <a:lnTo>
                  <a:pt x="84" y="7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40" name="Google Shape;540;p17"/>
          <p:cNvSpPr/>
          <p:nvPr/>
        </p:nvSpPr>
        <p:spPr>
          <a:xfrm>
            <a:off x="6320854" y="3343548"/>
            <a:ext cx="21734" cy="211411"/>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41" name="Google Shape;541;p17"/>
          <p:cNvSpPr/>
          <p:nvPr/>
        </p:nvSpPr>
        <p:spPr>
          <a:xfrm>
            <a:off x="6243798" y="3256613"/>
            <a:ext cx="175846" cy="173871"/>
          </a:xfrm>
          <a:custGeom>
            <a:rect b="b" l="l" r="r" t="t"/>
            <a:pathLst>
              <a:path extrusionOk="0" h="66" w="66">
                <a:moveTo>
                  <a:pt x="45" y="44"/>
                </a:moveTo>
                <a:cubicBezTo>
                  <a:pt x="55" y="48"/>
                  <a:pt x="63" y="56"/>
                  <a:pt x="66" y="66"/>
                </a:cubicBezTo>
                <a:cubicBezTo>
                  <a:pt x="0" y="66"/>
                  <a:pt x="0" y="66"/>
                  <a:pt x="0" y="66"/>
                </a:cubicBezTo>
                <a:cubicBezTo>
                  <a:pt x="3" y="56"/>
                  <a:pt x="11" y="48"/>
                  <a:pt x="21" y="44"/>
                </a:cubicBezTo>
                <a:cubicBezTo>
                  <a:pt x="16" y="40"/>
                  <a:pt x="13" y="33"/>
                  <a:pt x="13" y="24"/>
                </a:cubicBezTo>
                <a:cubicBezTo>
                  <a:pt x="13" y="11"/>
                  <a:pt x="22" y="0"/>
                  <a:pt x="33" y="0"/>
                </a:cubicBezTo>
                <a:cubicBezTo>
                  <a:pt x="44" y="0"/>
                  <a:pt x="53" y="11"/>
                  <a:pt x="53" y="24"/>
                </a:cubicBezTo>
                <a:cubicBezTo>
                  <a:pt x="53" y="33"/>
                  <a:pt x="50" y="40"/>
                  <a:pt x="45" y="4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42" name="Google Shape;542;p17"/>
          <p:cNvSpPr/>
          <p:nvPr/>
        </p:nvSpPr>
        <p:spPr>
          <a:xfrm>
            <a:off x="6077830" y="3562860"/>
            <a:ext cx="173871" cy="175846"/>
          </a:xfrm>
          <a:custGeom>
            <a:rect b="b" l="l" r="r" t="t"/>
            <a:pathLst>
              <a:path extrusionOk="0" h="66" w="66">
                <a:moveTo>
                  <a:pt x="44" y="44"/>
                </a:moveTo>
                <a:cubicBezTo>
                  <a:pt x="55" y="48"/>
                  <a:pt x="63" y="56"/>
                  <a:pt x="66" y="66"/>
                </a:cubicBezTo>
                <a:cubicBezTo>
                  <a:pt x="0" y="66"/>
                  <a:pt x="0" y="66"/>
                  <a:pt x="0" y="66"/>
                </a:cubicBezTo>
                <a:cubicBezTo>
                  <a:pt x="2" y="56"/>
                  <a:pt x="10" y="48"/>
                  <a:pt x="21" y="44"/>
                </a:cubicBezTo>
                <a:cubicBezTo>
                  <a:pt x="16" y="40"/>
                  <a:pt x="13" y="32"/>
                  <a:pt x="13" y="24"/>
                </a:cubicBezTo>
                <a:cubicBezTo>
                  <a:pt x="13" y="11"/>
                  <a:pt x="22" y="0"/>
                  <a:pt x="33" y="0"/>
                </a:cubicBezTo>
                <a:cubicBezTo>
                  <a:pt x="44" y="0"/>
                  <a:pt x="53" y="11"/>
                  <a:pt x="53" y="24"/>
                </a:cubicBezTo>
                <a:cubicBezTo>
                  <a:pt x="53" y="32"/>
                  <a:pt x="49" y="40"/>
                  <a:pt x="44" y="4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43" name="Google Shape;543;p17"/>
          <p:cNvSpPr/>
          <p:nvPr/>
        </p:nvSpPr>
        <p:spPr>
          <a:xfrm>
            <a:off x="6411741" y="3562860"/>
            <a:ext cx="173871" cy="175846"/>
          </a:xfrm>
          <a:custGeom>
            <a:rect b="b" l="l" r="r" t="t"/>
            <a:pathLst>
              <a:path extrusionOk="0" h="66" w="66">
                <a:moveTo>
                  <a:pt x="45" y="44"/>
                </a:moveTo>
                <a:cubicBezTo>
                  <a:pt x="56" y="48"/>
                  <a:pt x="64" y="56"/>
                  <a:pt x="66" y="66"/>
                </a:cubicBezTo>
                <a:cubicBezTo>
                  <a:pt x="0" y="66"/>
                  <a:pt x="0" y="66"/>
                  <a:pt x="0" y="66"/>
                </a:cubicBezTo>
                <a:cubicBezTo>
                  <a:pt x="3" y="56"/>
                  <a:pt x="11" y="48"/>
                  <a:pt x="22" y="44"/>
                </a:cubicBezTo>
                <a:cubicBezTo>
                  <a:pt x="17" y="40"/>
                  <a:pt x="13" y="32"/>
                  <a:pt x="13" y="24"/>
                </a:cubicBezTo>
                <a:cubicBezTo>
                  <a:pt x="13" y="11"/>
                  <a:pt x="22" y="0"/>
                  <a:pt x="33" y="0"/>
                </a:cubicBezTo>
                <a:cubicBezTo>
                  <a:pt x="44" y="0"/>
                  <a:pt x="53" y="11"/>
                  <a:pt x="53" y="24"/>
                </a:cubicBezTo>
                <a:cubicBezTo>
                  <a:pt x="53" y="32"/>
                  <a:pt x="50" y="40"/>
                  <a:pt x="45" y="4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44" name="Google Shape;544;p17"/>
          <p:cNvSpPr/>
          <p:nvPr/>
        </p:nvSpPr>
        <p:spPr>
          <a:xfrm>
            <a:off x="6279362" y="3499637"/>
            <a:ext cx="104718" cy="108669"/>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45" name="Google Shape;545;p17"/>
          <p:cNvSpPr/>
          <p:nvPr/>
        </p:nvSpPr>
        <p:spPr>
          <a:xfrm>
            <a:off x="7559683" y="3215122"/>
            <a:ext cx="217338" cy="252903"/>
          </a:xfrm>
          <a:custGeom>
            <a:rect b="b" l="l" r="r" t="t"/>
            <a:pathLst>
              <a:path extrusionOk="0" h="128" w="110">
                <a:moveTo>
                  <a:pt x="0" y="21"/>
                </a:moveTo>
                <a:lnTo>
                  <a:pt x="24" y="0"/>
                </a:lnTo>
                <a:lnTo>
                  <a:pt x="110" y="108"/>
                </a:lnTo>
                <a:lnTo>
                  <a:pt x="86" y="128"/>
                </a:lnTo>
                <a:lnTo>
                  <a:pt x="0" y="2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46" name="Google Shape;546;p17"/>
          <p:cNvSpPr/>
          <p:nvPr/>
        </p:nvSpPr>
        <p:spPr>
          <a:xfrm>
            <a:off x="7575491" y="3234879"/>
            <a:ext cx="185726" cy="215363"/>
          </a:xfrm>
          <a:custGeom>
            <a:rect b="b" l="l" r="r" t="t"/>
            <a:pathLst>
              <a:path extrusionOk="0" h="109" w="94">
                <a:moveTo>
                  <a:pt x="0" y="12"/>
                </a:moveTo>
                <a:lnTo>
                  <a:pt x="79" y="109"/>
                </a:lnTo>
                <a:lnTo>
                  <a:pt x="94" y="96"/>
                </a:lnTo>
                <a:lnTo>
                  <a:pt x="16" y="0"/>
                </a:lnTo>
                <a:lnTo>
                  <a:pt x="0" y="1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47" name="Google Shape;547;p17"/>
          <p:cNvSpPr/>
          <p:nvPr/>
        </p:nvSpPr>
        <p:spPr>
          <a:xfrm>
            <a:off x="7490529" y="3140042"/>
            <a:ext cx="163992" cy="163992"/>
          </a:xfrm>
          <a:custGeom>
            <a:rect b="b" l="l" r="r" t="t"/>
            <a:pathLst>
              <a:path extrusionOk="0" h="62" w="62">
                <a:moveTo>
                  <a:pt x="26" y="1"/>
                </a:moveTo>
                <a:cubicBezTo>
                  <a:pt x="35" y="0"/>
                  <a:pt x="45" y="4"/>
                  <a:pt x="52" y="12"/>
                </a:cubicBezTo>
                <a:cubicBezTo>
                  <a:pt x="62" y="24"/>
                  <a:pt x="60" y="42"/>
                  <a:pt x="47" y="52"/>
                </a:cubicBezTo>
                <a:cubicBezTo>
                  <a:pt x="35" y="62"/>
                  <a:pt x="17" y="60"/>
                  <a:pt x="7" y="47"/>
                </a:cubicBezTo>
                <a:cubicBezTo>
                  <a:pt x="1" y="39"/>
                  <a:pt x="0" y="29"/>
                  <a:pt x="3" y="20"/>
                </a:cubicBezTo>
                <a:cubicBezTo>
                  <a:pt x="13" y="33"/>
                  <a:pt x="13" y="33"/>
                  <a:pt x="13" y="33"/>
                </a:cubicBezTo>
                <a:cubicBezTo>
                  <a:pt x="18" y="39"/>
                  <a:pt x="18" y="39"/>
                  <a:pt x="18" y="39"/>
                </a:cubicBezTo>
                <a:cubicBezTo>
                  <a:pt x="27" y="38"/>
                  <a:pt x="27" y="38"/>
                  <a:pt x="27" y="38"/>
                </a:cubicBezTo>
                <a:cubicBezTo>
                  <a:pt x="35" y="37"/>
                  <a:pt x="35" y="37"/>
                  <a:pt x="35" y="37"/>
                </a:cubicBezTo>
                <a:cubicBezTo>
                  <a:pt x="38" y="29"/>
                  <a:pt x="38" y="29"/>
                  <a:pt x="38" y="29"/>
                </a:cubicBezTo>
                <a:cubicBezTo>
                  <a:pt x="41" y="21"/>
                  <a:pt x="41" y="21"/>
                  <a:pt x="41" y="21"/>
                </a:cubicBezTo>
                <a:cubicBezTo>
                  <a:pt x="36" y="14"/>
                  <a:pt x="36" y="14"/>
                  <a:pt x="36" y="14"/>
                </a:cubicBezTo>
                <a:lnTo>
                  <a:pt x="26" y="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48" name="Google Shape;548;p17"/>
          <p:cNvSpPr/>
          <p:nvPr/>
        </p:nvSpPr>
        <p:spPr>
          <a:xfrm>
            <a:off x="7684160" y="3381089"/>
            <a:ext cx="163992" cy="163992"/>
          </a:xfrm>
          <a:custGeom>
            <a:rect b="b" l="l" r="r" t="t"/>
            <a:pathLst>
              <a:path extrusionOk="0" h="62" w="62">
                <a:moveTo>
                  <a:pt x="59" y="42"/>
                </a:moveTo>
                <a:cubicBezTo>
                  <a:pt x="62" y="33"/>
                  <a:pt x="60" y="23"/>
                  <a:pt x="54" y="15"/>
                </a:cubicBezTo>
                <a:cubicBezTo>
                  <a:pt x="44" y="2"/>
                  <a:pt x="26" y="0"/>
                  <a:pt x="14" y="10"/>
                </a:cubicBezTo>
                <a:cubicBezTo>
                  <a:pt x="2" y="20"/>
                  <a:pt x="0" y="38"/>
                  <a:pt x="10" y="50"/>
                </a:cubicBezTo>
                <a:cubicBezTo>
                  <a:pt x="16" y="58"/>
                  <a:pt x="26" y="62"/>
                  <a:pt x="35" y="61"/>
                </a:cubicBezTo>
                <a:cubicBezTo>
                  <a:pt x="25" y="48"/>
                  <a:pt x="25" y="48"/>
                  <a:pt x="25" y="48"/>
                </a:cubicBezTo>
                <a:cubicBezTo>
                  <a:pt x="20" y="41"/>
                  <a:pt x="20" y="41"/>
                  <a:pt x="20" y="41"/>
                </a:cubicBezTo>
                <a:cubicBezTo>
                  <a:pt x="23" y="33"/>
                  <a:pt x="23" y="33"/>
                  <a:pt x="23" y="33"/>
                </a:cubicBezTo>
                <a:cubicBezTo>
                  <a:pt x="26" y="25"/>
                  <a:pt x="26" y="25"/>
                  <a:pt x="26" y="25"/>
                </a:cubicBezTo>
                <a:cubicBezTo>
                  <a:pt x="35" y="24"/>
                  <a:pt x="35" y="24"/>
                  <a:pt x="35" y="24"/>
                </a:cubicBezTo>
                <a:cubicBezTo>
                  <a:pt x="43" y="23"/>
                  <a:pt x="43" y="23"/>
                  <a:pt x="43" y="23"/>
                </a:cubicBezTo>
                <a:cubicBezTo>
                  <a:pt x="48" y="29"/>
                  <a:pt x="48" y="29"/>
                  <a:pt x="48" y="29"/>
                </a:cubicBezTo>
                <a:lnTo>
                  <a:pt x="59" y="4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49" name="Google Shape;549;p17"/>
          <p:cNvSpPr/>
          <p:nvPr/>
        </p:nvSpPr>
        <p:spPr>
          <a:xfrm>
            <a:off x="7697991" y="3392943"/>
            <a:ext cx="134355" cy="132379"/>
          </a:xfrm>
          <a:custGeom>
            <a:rect b="b" l="l" r="r" t="t"/>
            <a:pathLst>
              <a:path extrusionOk="0" h="50" w="51">
                <a:moveTo>
                  <a:pt x="51" y="26"/>
                </a:moveTo>
                <a:cubicBezTo>
                  <a:pt x="50" y="21"/>
                  <a:pt x="49" y="16"/>
                  <a:pt x="45" y="12"/>
                </a:cubicBezTo>
                <a:cubicBezTo>
                  <a:pt x="37" y="2"/>
                  <a:pt x="22" y="0"/>
                  <a:pt x="12" y="9"/>
                </a:cubicBezTo>
                <a:cubicBezTo>
                  <a:pt x="2" y="17"/>
                  <a:pt x="0" y="32"/>
                  <a:pt x="8" y="42"/>
                </a:cubicBezTo>
                <a:cubicBezTo>
                  <a:pt x="11" y="46"/>
                  <a:pt x="16" y="49"/>
                  <a:pt x="20" y="50"/>
                </a:cubicBezTo>
                <a:cubicBezTo>
                  <a:pt x="10" y="37"/>
                  <a:pt x="10" y="37"/>
                  <a:pt x="10" y="37"/>
                </a:cubicBezTo>
                <a:cubicBezTo>
                  <a:pt x="18" y="16"/>
                  <a:pt x="18" y="16"/>
                  <a:pt x="18" y="16"/>
                </a:cubicBezTo>
                <a:cubicBezTo>
                  <a:pt x="40" y="13"/>
                  <a:pt x="40" y="13"/>
                  <a:pt x="40" y="13"/>
                </a:cubicBezTo>
                <a:lnTo>
                  <a:pt x="51" y="2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50" name="Google Shape;550;p17"/>
          <p:cNvSpPr/>
          <p:nvPr/>
        </p:nvSpPr>
        <p:spPr>
          <a:xfrm>
            <a:off x="7506337" y="3155847"/>
            <a:ext cx="132379" cy="132379"/>
          </a:xfrm>
          <a:custGeom>
            <a:rect b="b" l="l" r="r" t="t"/>
            <a:pathLst>
              <a:path extrusionOk="0" h="50" w="50">
                <a:moveTo>
                  <a:pt x="0" y="25"/>
                </a:moveTo>
                <a:cubicBezTo>
                  <a:pt x="0" y="30"/>
                  <a:pt x="2" y="34"/>
                  <a:pt x="5" y="38"/>
                </a:cubicBezTo>
                <a:cubicBezTo>
                  <a:pt x="13" y="49"/>
                  <a:pt x="28" y="50"/>
                  <a:pt x="38" y="42"/>
                </a:cubicBezTo>
                <a:cubicBezTo>
                  <a:pt x="49" y="34"/>
                  <a:pt x="50" y="19"/>
                  <a:pt x="42" y="9"/>
                </a:cubicBezTo>
                <a:cubicBezTo>
                  <a:pt x="39" y="5"/>
                  <a:pt x="35" y="2"/>
                  <a:pt x="30" y="0"/>
                </a:cubicBezTo>
                <a:cubicBezTo>
                  <a:pt x="40" y="14"/>
                  <a:pt x="40" y="14"/>
                  <a:pt x="40" y="14"/>
                </a:cubicBezTo>
                <a:cubicBezTo>
                  <a:pt x="32" y="35"/>
                  <a:pt x="32" y="35"/>
                  <a:pt x="32" y="35"/>
                </a:cubicBezTo>
                <a:cubicBezTo>
                  <a:pt x="10" y="38"/>
                  <a:pt x="10" y="38"/>
                  <a:pt x="10" y="38"/>
                </a:cubicBezTo>
                <a:lnTo>
                  <a:pt x="0" y="25"/>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551" name="Google Shape;551;p17"/>
          <p:cNvGrpSpPr/>
          <p:nvPr/>
        </p:nvGrpSpPr>
        <p:grpSpPr>
          <a:xfrm>
            <a:off x="8721459" y="612987"/>
            <a:ext cx="509758" cy="507781"/>
            <a:chOff x="8760971" y="1116818"/>
            <a:chExt cx="509758" cy="507781"/>
          </a:xfrm>
        </p:grpSpPr>
        <p:sp>
          <p:nvSpPr>
            <p:cNvPr id="552" name="Google Shape;552;p17"/>
            <p:cNvSpPr/>
            <p:nvPr/>
          </p:nvSpPr>
          <p:spPr>
            <a:xfrm>
              <a:off x="8760971" y="1116818"/>
              <a:ext cx="509758" cy="507781"/>
            </a:xfrm>
            <a:prstGeom prst="ellipse">
              <a:avLst/>
            </a:pr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53" name="Google Shape;553;p17"/>
            <p:cNvSpPr/>
            <p:nvPr/>
          </p:nvSpPr>
          <p:spPr>
            <a:xfrm>
              <a:off x="8893352" y="1257097"/>
              <a:ext cx="245000" cy="227217"/>
            </a:xfrm>
            <a:custGeom>
              <a:rect b="b" l="l" r="r" t="t"/>
              <a:pathLst>
                <a:path extrusionOk="0" h="86" w="92">
                  <a:moveTo>
                    <a:pt x="16" y="86"/>
                  </a:moveTo>
                  <a:cubicBezTo>
                    <a:pt x="24" y="86"/>
                    <a:pt x="31" y="79"/>
                    <a:pt x="31" y="71"/>
                  </a:cubicBezTo>
                  <a:cubicBezTo>
                    <a:pt x="31" y="71"/>
                    <a:pt x="31" y="71"/>
                    <a:pt x="31" y="71"/>
                  </a:cubicBezTo>
                  <a:cubicBezTo>
                    <a:pt x="31" y="20"/>
                    <a:pt x="31" y="20"/>
                    <a:pt x="31" y="20"/>
                  </a:cubicBezTo>
                  <a:cubicBezTo>
                    <a:pt x="82" y="20"/>
                    <a:pt x="82" y="20"/>
                    <a:pt x="82" y="20"/>
                  </a:cubicBezTo>
                  <a:cubicBezTo>
                    <a:pt x="82" y="56"/>
                    <a:pt x="82" y="56"/>
                    <a:pt x="82" y="56"/>
                  </a:cubicBezTo>
                  <a:cubicBezTo>
                    <a:pt x="80" y="55"/>
                    <a:pt x="78" y="55"/>
                    <a:pt x="76" y="55"/>
                  </a:cubicBezTo>
                  <a:cubicBezTo>
                    <a:pt x="67" y="55"/>
                    <a:pt x="60" y="62"/>
                    <a:pt x="60" y="71"/>
                  </a:cubicBezTo>
                  <a:cubicBezTo>
                    <a:pt x="60" y="79"/>
                    <a:pt x="67" y="86"/>
                    <a:pt x="76" y="86"/>
                  </a:cubicBezTo>
                  <a:cubicBezTo>
                    <a:pt x="85" y="86"/>
                    <a:pt x="92" y="79"/>
                    <a:pt x="92" y="71"/>
                  </a:cubicBezTo>
                  <a:cubicBezTo>
                    <a:pt x="92" y="71"/>
                    <a:pt x="92" y="71"/>
                    <a:pt x="92" y="71"/>
                  </a:cubicBezTo>
                  <a:cubicBezTo>
                    <a:pt x="92" y="71"/>
                    <a:pt x="92" y="71"/>
                    <a:pt x="92" y="71"/>
                  </a:cubicBezTo>
                  <a:cubicBezTo>
                    <a:pt x="92" y="20"/>
                    <a:pt x="92" y="20"/>
                    <a:pt x="92" y="20"/>
                  </a:cubicBezTo>
                  <a:cubicBezTo>
                    <a:pt x="92" y="0"/>
                    <a:pt x="92" y="0"/>
                    <a:pt x="92" y="0"/>
                  </a:cubicBezTo>
                  <a:cubicBezTo>
                    <a:pt x="82" y="0"/>
                    <a:pt x="82" y="0"/>
                    <a:pt x="82" y="0"/>
                  </a:cubicBezTo>
                  <a:cubicBezTo>
                    <a:pt x="31" y="0"/>
                    <a:pt x="31" y="0"/>
                    <a:pt x="31" y="0"/>
                  </a:cubicBezTo>
                  <a:cubicBezTo>
                    <a:pt x="21" y="0"/>
                    <a:pt x="21" y="0"/>
                    <a:pt x="21" y="0"/>
                  </a:cubicBezTo>
                  <a:cubicBezTo>
                    <a:pt x="21" y="20"/>
                    <a:pt x="21" y="20"/>
                    <a:pt x="21" y="20"/>
                  </a:cubicBezTo>
                  <a:cubicBezTo>
                    <a:pt x="21" y="56"/>
                    <a:pt x="21" y="56"/>
                    <a:pt x="21" y="56"/>
                  </a:cubicBezTo>
                  <a:cubicBezTo>
                    <a:pt x="20" y="55"/>
                    <a:pt x="18" y="55"/>
                    <a:pt x="16" y="55"/>
                  </a:cubicBezTo>
                  <a:cubicBezTo>
                    <a:pt x="7" y="55"/>
                    <a:pt x="0" y="62"/>
                    <a:pt x="0" y="71"/>
                  </a:cubicBezTo>
                  <a:cubicBezTo>
                    <a:pt x="0" y="79"/>
                    <a:pt x="7" y="86"/>
                    <a:pt x="16" y="8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554" name="Google Shape;554;p17"/>
          <p:cNvGrpSpPr/>
          <p:nvPr/>
        </p:nvGrpSpPr>
        <p:grpSpPr>
          <a:xfrm>
            <a:off x="3898517" y="510601"/>
            <a:ext cx="377378" cy="375403"/>
            <a:chOff x="3554727" y="1101010"/>
            <a:chExt cx="377378" cy="375403"/>
          </a:xfrm>
        </p:grpSpPr>
        <p:sp>
          <p:nvSpPr>
            <p:cNvPr id="555" name="Google Shape;555;p17"/>
            <p:cNvSpPr/>
            <p:nvPr/>
          </p:nvSpPr>
          <p:spPr>
            <a:xfrm>
              <a:off x="3554727" y="1101010"/>
              <a:ext cx="377378" cy="375403"/>
            </a:xfrm>
            <a:prstGeom prst="ellipse">
              <a:avLst/>
            </a:pr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56" name="Google Shape;556;p17"/>
            <p:cNvSpPr/>
            <p:nvPr/>
          </p:nvSpPr>
          <p:spPr>
            <a:xfrm>
              <a:off x="3625856" y="1185969"/>
              <a:ext cx="231169" cy="171894"/>
            </a:xfrm>
            <a:custGeom>
              <a:rect b="b" l="l" r="r" t="t"/>
              <a:pathLst>
                <a:path extrusionOk="0" h="65" w="87">
                  <a:moveTo>
                    <a:pt x="44" y="0"/>
                  </a:moveTo>
                  <a:cubicBezTo>
                    <a:pt x="20" y="0"/>
                    <a:pt x="0" y="19"/>
                    <a:pt x="0" y="43"/>
                  </a:cubicBezTo>
                  <a:cubicBezTo>
                    <a:pt x="0" y="51"/>
                    <a:pt x="2" y="58"/>
                    <a:pt x="5" y="64"/>
                  </a:cubicBezTo>
                  <a:cubicBezTo>
                    <a:pt x="5" y="53"/>
                    <a:pt x="5" y="53"/>
                    <a:pt x="5" y="53"/>
                  </a:cubicBezTo>
                  <a:cubicBezTo>
                    <a:pt x="5" y="51"/>
                    <a:pt x="6" y="49"/>
                    <a:pt x="7" y="47"/>
                  </a:cubicBezTo>
                  <a:cubicBezTo>
                    <a:pt x="7" y="46"/>
                    <a:pt x="7" y="45"/>
                    <a:pt x="7" y="43"/>
                  </a:cubicBezTo>
                  <a:cubicBezTo>
                    <a:pt x="7" y="23"/>
                    <a:pt x="24" y="7"/>
                    <a:pt x="44" y="7"/>
                  </a:cubicBezTo>
                  <a:cubicBezTo>
                    <a:pt x="64" y="7"/>
                    <a:pt x="80" y="23"/>
                    <a:pt x="80" y="43"/>
                  </a:cubicBezTo>
                  <a:cubicBezTo>
                    <a:pt x="80" y="45"/>
                    <a:pt x="80" y="46"/>
                    <a:pt x="80" y="47"/>
                  </a:cubicBezTo>
                  <a:cubicBezTo>
                    <a:pt x="81" y="49"/>
                    <a:pt x="82" y="51"/>
                    <a:pt x="82" y="53"/>
                  </a:cubicBezTo>
                  <a:cubicBezTo>
                    <a:pt x="82" y="65"/>
                    <a:pt x="82" y="65"/>
                    <a:pt x="82" y="65"/>
                  </a:cubicBezTo>
                  <a:cubicBezTo>
                    <a:pt x="85" y="58"/>
                    <a:pt x="87" y="51"/>
                    <a:pt x="87" y="43"/>
                  </a:cubicBezTo>
                  <a:cubicBezTo>
                    <a:pt x="87" y="19"/>
                    <a:pt x="68" y="0"/>
                    <a:pt x="44"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57" name="Google Shape;557;p17"/>
            <p:cNvSpPr/>
            <p:nvPr/>
          </p:nvSpPr>
          <p:spPr>
            <a:xfrm>
              <a:off x="3647590" y="1302541"/>
              <a:ext cx="51371" cy="88911"/>
            </a:xfrm>
            <a:custGeom>
              <a:rect b="b" l="l" r="r" t="t"/>
              <a:pathLst>
                <a:path extrusionOk="0" h="34" w="19">
                  <a:moveTo>
                    <a:pt x="0" y="7"/>
                  </a:moveTo>
                  <a:cubicBezTo>
                    <a:pt x="0" y="7"/>
                    <a:pt x="0" y="8"/>
                    <a:pt x="0" y="9"/>
                  </a:cubicBezTo>
                  <a:cubicBezTo>
                    <a:pt x="0" y="20"/>
                    <a:pt x="0" y="20"/>
                    <a:pt x="0" y="20"/>
                  </a:cubicBezTo>
                  <a:cubicBezTo>
                    <a:pt x="0" y="25"/>
                    <a:pt x="0" y="25"/>
                    <a:pt x="0" y="25"/>
                  </a:cubicBezTo>
                  <a:cubicBezTo>
                    <a:pt x="0" y="30"/>
                    <a:pt x="6" y="34"/>
                    <a:pt x="13" y="34"/>
                  </a:cubicBezTo>
                  <a:cubicBezTo>
                    <a:pt x="19" y="34"/>
                    <a:pt x="19" y="34"/>
                    <a:pt x="19" y="34"/>
                  </a:cubicBezTo>
                  <a:cubicBezTo>
                    <a:pt x="19" y="0"/>
                    <a:pt x="19" y="0"/>
                    <a:pt x="19" y="0"/>
                  </a:cubicBezTo>
                  <a:cubicBezTo>
                    <a:pt x="13" y="0"/>
                    <a:pt x="13" y="0"/>
                    <a:pt x="13" y="0"/>
                  </a:cubicBezTo>
                  <a:cubicBezTo>
                    <a:pt x="7" y="0"/>
                    <a:pt x="1" y="3"/>
                    <a:pt x="0" y="7"/>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58" name="Google Shape;558;p17"/>
            <p:cNvSpPr/>
            <p:nvPr/>
          </p:nvSpPr>
          <p:spPr>
            <a:xfrm>
              <a:off x="3785895" y="1302541"/>
              <a:ext cx="51371" cy="88911"/>
            </a:xfrm>
            <a:custGeom>
              <a:rect b="b" l="l" r="r" t="t"/>
              <a:pathLst>
                <a:path extrusionOk="0" h="34" w="19">
                  <a:moveTo>
                    <a:pt x="19" y="25"/>
                  </a:moveTo>
                  <a:cubicBezTo>
                    <a:pt x="19" y="20"/>
                    <a:pt x="19" y="20"/>
                    <a:pt x="19" y="20"/>
                  </a:cubicBezTo>
                  <a:cubicBezTo>
                    <a:pt x="19" y="9"/>
                    <a:pt x="19" y="9"/>
                    <a:pt x="19" y="9"/>
                  </a:cubicBezTo>
                  <a:cubicBezTo>
                    <a:pt x="19" y="8"/>
                    <a:pt x="19" y="8"/>
                    <a:pt x="19" y="8"/>
                  </a:cubicBezTo>
                  <a:cubicBezTo>
                    <a:pt x="18" y="3"/>
                    <a:pt x="13" y="0"/>
                    <a:pt x="6" y="0"/>
                  </a:cubicBezTo>
                  <a:cubicBezTo>
                    <a:pt x="0" y="0"/>
                    <a:pt x="0" y="0"/>
                    <a:pt x="0" y="0"/>
                  </a:cubicBezTo>
                  <a:cubicBezTo>
                    <a:pt x="0" y="34"/>
                    <a:pt x="0" y="34"/>
                    <a:pt x="0" y="34"/>
                  </a:cubicBezTo>
                  <a:cubicBezTo>
                    <a:pt x="6" y="34"/>
                    <a:pt x="6" y="34"/>
                    <a:pt x="6" y="34"/>
                  </a:cubicBezTo>
                  <a:cubicBezTo>
                    <a:pt x="13" y="34"/>
                    <a:pt x="19" y="30"/>
                    <a:pt x="19" y="2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559" name="Google Shape;559;p17"/>
          <p:cNvGrpSpPr/>
          <p:nvPr/>
        </p:nvGrpSpPr>
        <p:grpSpPr>
          <a:xfrm>
            <a:off x="3758231" y="5315403"/>
            <a:ext cx="509758" cy="507781"/>
            <a:chOff x="3368999" y="3590525"/>
            <a:chExt cx="509758" cy="507781"/>
          </a:xfrm>
        </p:grpSpPr>
        <p:sp>
          <p:nvSpPr>
            <p:cNvPr id="560" name="Google Shape;560;p17"/>
            <p:cNvSpPr/>
            <p:nvPr/>
          </p:nvSpPr>
          <p:spPr>
            <a:xfrm>
              <a:off x="3368999" y="3590525"/>
              <a:ext cx="509758" cy="507781"/>
            </a:xfrm>
            <a:prstGeom prst="ellipse">
              <a:avLst/>
            </a:pr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1" name="Google Shape;561;p17"/>
            <p:cNvSpPr/>
            <p:nvPr/>
          </p:nvSpPr>
          <p:spPr>
            <a:xfrm>
              <a:off x="3493478" y="3703144"/>
              <a:ext cx="260806" cy="260806"/>
            </a:xfrm>
            <a:custGeom>
              <a:rect b="b" l="l" r="r" t="t"/>
              <a:pathLst>
                <a:path extrusionOk="0" h="132" w="132">
                  <a:moveTo>
                    <a:pt x="72" y="51"/>
                  </a:moveTo>
                  <a:lnTo>
                    <a:pt x="72" y="41"/>
                  </a:lnTo>
                  <a:lnTo>
                    <a:pt x="97" y="41"/>
                  </a:lnTo>
                  <a:lnTo>
                    <a:pt x="97" y="0"/>
                  </a:lnTo>
                  <a:lnTo>
                    <a:pt x="35" y="0"/>
                  </a:lnTo>
                  <a:lnTo>
                    <a:pt x="35" y="41"/>
                  </a:lnTo>
                  <a:lnTo>
                    <a:pt x="61" y="41"/>
                  </a:lnTo>
                  <a:lnTo>
                    <a:pt x="61" y="51"/>
                  </a:lnTo>
                  <a:lnTo>
                    <a:pt x="26" y="51"/>
                  </a:lnTo>
                  <a:lnTo>
                    <a:pt x="26" y="46"/>
                  </a:lnTo>
                  <a:lnTo>
                    <a:pt x="11" y="46"/>
                  </a:lnTo>
                  <a:lnTo>
                    <a:pt x="11" y="51"/>
                  </a:lnTo>
                  <a:lnTo>
                    <a:pt x="0" y="51"/>
                  </a:lnTo>
                  <a:lnTo>
                    <a:pt x="0" y="132"/>
                  </a:lnTo>
                  <a:lnTo>
                    <a:pt x="132" y="132"/>
                  </a:lnTo>
                  <a:lnTo>
                    <a:pt x="132" y="51"/>
                  </a:lnTo>
                  <a:lnTo>
                    <a:pt x="72" y="5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2" name="Google Shape;562;p17"/>
            <p:cNvSpPr/>
            <p:nvPr/>
          </p:nvSpPr>
          <p:spPr>
            <a:xfrm>
              <a:off x="3702912" y="3823669"/>
              <a:ext cx="29637" cy="9879"/>
            </a:xfrm>
            <a:custGeom>
              <a:rect b="b" l="l" r="r" t="t"/>
              <a:pathLst>
                <a:path extrusionOk="0" h="5" w="15">
                  <a:moveTo>
                    <a:pt x="15" y="5"/>
                  </a:moveTo>
                  <a:lnTo>
                    <a:pt x="15" y="5"/>
                  </a:lnTo>
                  <a:lnTo>
                    <a:pt x="0" y="5"/>
                  </a:lnTo>
                  <a:lnTo>
                    <a:pt x="0" y="0"/>
                  </a:lnTo>
                  <a:lnTo>
                    <a:pt x="15" y="0"/>
                  </a:lnTo>
                  <a:lnTo>
                    <a:pt x="15" y="5"/>
                  </a:lnTo>
                  <a:close/>
                </a:path>
              </a:pathLst>
            </a:custGeom>
            <a:solidFill>
              <a:srgbClr val="DA89DA"/>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3" name="Google Shape;563;p17"/>
            <p:cNvSpPr/>
            <p:nvPr/>
          </p:nvSpPr>
          <p:spPr>
            <a:xfrm>
              <a:off x="3574484" y="3833546"/>
              <a:ext cx="100766" cy="100766"/>
            </a:xfrm>
            <a:custGeom>
              <a:rect b="b" l="l" r="r" t="t"/>
              <a:pathLst>
                <a:path extrusionOk="0" h="38" w="38">
                  <a:moveTo>
                    <a:pt x="19" y="38"/>
                  </a:moveTo>
                  <a:cubicBezTo>
                    <a:pt x="19" y="38"/>
                    <a:pt x="19" y="38"/>
                    <a:pt x="19" y="38"/>
                  </a:cubicBezTo>
                  <a:cubicBezTo>
                    <a:pt x="9" y="38"/>
                    <a:pt x="0" y="29"/>
                    <a:pt x="0" y="19"/>
                  </a:cubicBezTo>
                  <a:cubicBezTo>
                    <a:pt x="0" y="9"/>
                    <a:pt x="9" y="0"/>
                    <a:pt x="19" y="0"/>
                  </a:cubicBezTo>
                  <a:cubicBezTo>
                    <a:pt x="29" y="0"/>
                    <a:pt x="38" y="9"/>
                    <a:pt x="38" y="19"/>
                  </a:cubicBezTo>
                  <a:cubicBezTo>
                    <a:pt x="38" y="29"/>
                    <a:pt x="29" y="38"/>
                    <a:pt x="19" y="38"/>
                  </a:cubicBezTo>
                  <a:close/>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4" name="Google Shape;564;p17"/>
            <p:cNvSpPr/>
            <p:nvPr/>
          </p:nvSpPr>
          <p:spPr>
            <a:xfrm>
              <a:off x="3578436" y="3716975"/>
              <a:ext cx="90888" cy="55323"/>
            </a:xfrm>
            <a:custGeom>
              <a:rect b="b" l="l" r="r" t="t"/>
              <a:pathLst>
                <a:path extrusionOk="0" h="28" w="46">
                  <a:moveTo>
                    <a:pt x="0" y="28"/>
                  </a:moveTo>
                  <a:lnTo>
                    <a:pt x="0" y="28"/>
                  </a:lnTo>
                  <a:lnTo>
                    <a:pt x="0" y="0"/>
                  </a:lnTo>
                  <a:lnTo>
                    <a:pt x="46" y="0"/>
                  </a:lnTo>
                  <a:lnTo>
                    <a:pt x="46" y="28"/>
                  </a:lnTo>
                  <a:lnTo>
                    <a:pt x="0" y="28"/>
                  </a:lnTo>
                  <a:close/>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565" name="Google Shape;565;p17"/>
          <p:cNvSpPr/>
          <p:nvPr/>
        </p:nvSpPr>
        <p:spPr>
          <a:xfrm>
            <a:off x="7318636" y="3624111"/>
            <a:ext cx="333911" cy="163992"/>
          </a:xfrm>
          <a:custGeom>
            <a:rect b="b" l="l" r="r" t="t"/>
            <a:pathLst>
              <a:path extrusionOk="0" h="62" w="126">
                <a:moveTo>
                  <a:pt x="108" y="44"/>
                </a:moveTo>
                <a:cubicBezTo>
                  <a:pt x="118" y="42"/>
                  <a:pt x="126" y="33"/>
                  <a:pt x="126" y="22"/>
                </a:cubicBezTo>
                <a:cubicBezTo>
                  <a:pt x="126" y="11"/>
                  <a:pt x="118" y="2"/>
                  <a:pt x="108" y="0"/>
                </a:cubicBezTo>
                <a:cubicBezTo>
                  <a:pt x="108" y="10"/>
                  <a:pt x="108" y="10"/>
                  <a:pt x="108" y="10"/>
                </a:cubicBezTo>
                <a:cubicBezTo>
                  <a:pt x="113" y="12"/>
                  <a:pt x="116" y="17"/>
                  <a:pt x="116" y="22"/>
                </a:cubicBezTo>
                <a:cubicBezTo>
                  <a:pt x="116" y="27"/>
                  <a:pt x="113" y="32"/>
                  <a:pt x="108" y="34"/>
                </a:cubicBezTo>
                <a:lnTo>
                  <a:pt x="108" y="44"/>
                </a:lnTo>
                <a:close/>
                <a:moveTo>
                  <a:pt x="53" y="62"/>
                </a:moveTo>
                <a:cubicBezTo>
                  <a:pt x="70" y="62"/>
                  <a:pt x="85" y="54"/>
                  <a:pt x="94" y="42"/>
                </a:cubicBezTo>
                <a:cubicBezTo>
                  <a:pt x="97" y="44"/>
                  <a:pt x="100" y="44"/>
                  <a:pt x="104" y="44"/>
                </a:cubicBezTo>
                <a:cubicBezTo>
                  <a:pt x="105" y="44"/>
                  <a:pt x="107" y="44"/>
                  <a:pt x="108" y="44"/>
                </a:cubicBezTo>
                <a:cubicBezTo>
                  <a:pt x="108" y="34"/>
                  <a:pt x="108" y="34"/>
                  <a:pt x="108" y="34"/>
                </a:cubicBezTo>
                <a:cubicBezTo>
                  <a:pt x="107" y="34"/>
                  <a:pt x="105" y="35"/>
                  <a:pt x="104" y="35"/>
                </a:cubicBezTo>
                <a:cubicBezTo>
                  <a:pt x="102" y="35"/>
                  <a:pt x="101" y="34"/>
                  <a:pt x="100" y="34"/>
                </a:cubicBezTo>
                <a:cubicBezTo>
                  <a:pt x="103" y="27"/>
                  <a:pt x="106" y="18"/>
                  <a:pt x="106" y="10"/>
                </a:cubicBezTo>
                <a:cubicBezTo>
                  <a:pt x="106" y="10"/>
                  <a:pt x="106" y="10"/>
                  <a:pt x="106" y="10"/>
                </a:cubicBezTo>
                <a:cubicBezTo>
                  <a:pt x="106" y="10"/>
                  <a:pt x="106" y="10"/>
                  <a:pt x="106" y="10"/>
                </a:cubicBezTo>
                <a:cubicBezTo>
                  <a:pt x="106" y="10"/>
                  <a:pt x="107" y="10"/>
                  <a:pt x="108" y="10"/>
                </a:cubicBezTo>
                <a:cubicBezTo>
                  <a:pt x="108" y="0"/>
                  <a:pt x="108" y="0"/>
                  <a:pt x="108" y="0"/>
                </a:cubicBezTo>
                <a:cubicBezTo>
                  <a:pt x="107" y="0"/>
                  <a:pt x="106" y="0"/>
                  <a:pt x="105" y="0"/>
                </a:cubicBezTo>
                <a:cubicBezTo>
                  <a:pt x="105" y="0"/>
                  <a:pt x="105" y="0"/>
                  <a:pt x="105" y="0"/>
                </a:cubicBezTo>
                <a:cubicBezTo>
                  <a:pt x="1" y="0"/>
                  <a:pt x="1" y="0"/>
                  <a:pt x="1" y="0"/>
                </a:cubicBezTo>
                <a:cubicBezTo>
                  <a:pt x="1" y="3"/>
                  <a:pt x="0" y="6"/>
                  <a:pt x="0" y="10"/>
                </a:cubicBezTo>
                <a:cubicBezTo>
                  <a:pt x="0" y="39"/>
                  <a:pt x="24" y="62"/>
                  <a:pt x="53" y="62"/>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6" name="Google Shape;566;p17"/>
          <p:cNvSpPr/>
          <p:nvPr/>
        </p:nvSpPr>
        <p:spPr>
          <a:xfrm>
            <a:off x="7318636" y="3803912"/>
            <a:ext cx="302298" cy="23709"/>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7" name="Google Shape;567;p17"/>
          <p:cNvSpPr/>
          <p:nvPr/>
        </p:nvSpPr>
        <p:spPr>
          <a:xfrm>
            <a:off x="7387789" y="3475927"/>
            <a:ext cx="55323" cy="138308"/>
          </a:xfrm>
          <a:custGeom>
            <a:rect b="b" l="l" r="r" t="t"/>
            <a:pathLst>
              <a:path extrusionOk="0" h="52" w="21">
                <a:moveTo>
                  <a:pt x="7" y="40"/>
                </a:moveTo>
                <a:cubicBezTo>
                  <a:pt x="1" y="42"/>
                  <a:pt x="4" y="52"/>
                  <a:pt x="10" y="50"/>
                </a:cubicBezTo>
                <a:cubicBezTo>
                  <a:pt x="18" y="47"/>
                  <a:pt x="21" y="40"/>
                  <a:pt x="19" y="32"/>
                </a:cubicBezTo>
                <a:cubicBezTo>
                  <a:pt x="18" y="28"/>
                  <a:pt x="16" y="25"/>
                  <a:pt x="14" y="21"/>
                </a:cubicBezTo>
                <a:cubicBezTo>
                  <a:pt x="13" y="19"/>
                  <a:pt x="11" y="15"/>
                  <a:pt x="13" y="13"/>
                </a:cubicBezTo>
                <a:cubicBezTo>
                  <a:pt x="19" y="10"/>
                  <a:pt x="14" y="0"/>
                  <a:pt x="8" y="4"/>
                </a:cubicBezTo>
                <a:cubicBezTo>
                  <a:pt x="2" y="8"/>
                  <a:pt x="0" y="16"/>
                  <a:pt x="3" y="22"/>
                </a:cubicBezTo>
                <a:cubicBezTo>
                  <a:pt x="3" y="25"/>
                  <a:pt x="12" y="38"/>
                  <a:pt x="7" y="4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8" name="Google Shape;568;p17"/>
          <p:cNvSpPr/>
          <p:nvPr/>
        </p:nvSpPr>
        <p:spPr>
          <a:xfrm>
            <a:off x="7466820" y="3475927"/>
            <a:ext cx="53346" cy="138308"/>
          </a:xfrm>
          <a:custGeom>
            <a:rect b="b" l="l" r="r" t="t"/>
            <a:pathLst>
              <a:path extrusionOk="0" h="52" w="20">
                <a:moveTo>
                  <a:pt x="7" y="40"/>
                </a:moveTo>
                <a:cubicBezTo>
                  <a:pt x="0" y="42"/>
                  <a:pt x="3" y="52"/>
                  <a:pt x="10" y="50"/>
                </a:cubicBezTo>
                <a:cubicBezTo>
                  <a:pt x="18" y="47"/>
                  <a:pt x="20" y="40"/>
                  <a:pt x="18" y="32"/>
                </a:cubicBezTo>
                <a:cubicBezTo>
                  <a:pt x="17" y="28"/>
                  <a:pt x="15" y="25"/>
                  <a:pt x="13" y="21"/>
                </a:cubicBezTo>
                <a:cubicBezTo>
                  <a:pt x="12" y="19"/>
                  <a:pt x="10" y="15"/>
                  <a:pt x="13" y="13"/>
                </a:cubicBezTo>
                <a:cubicBezTo>
                  <a:pt x="19" y="10"/>
                  <a:pt x="14" y="0"/>
                  <a:pt x="8" y="4"/>
                </a:cubicBezTo>
                <a:cubicBezTo>
                  <a:pt x="1" y="8"/>
                  <a:pt x="0" y="16"/>
                  <a:pt x="2" y="22"/>
                </a:cubicBezTo>
                <a:cubicBezTo>
                  <a:pt x="3" y="25"/>
                  <a:pt x="12" y="38"/>
                  <a:pt x="7" y="4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9" name="Google Shape;569;p17"/>
          <p:cNvSpPr/>
          <p:nvPr/>
        </p:nvSpPr>
        <p:spPr>
          <a:xfrm>
            <a:off x="7709846" y="919235"/>
            <a:ext cx="136331" cy="138308"/>
          </a:xfrm>
          <a:custGeom>
            <a:rect b="b" l="l" r="r" t="t"/>
            <a:pathLst>
              <a:path extrusionOk="0" h="52" w="51">
                <a:moveTo>
                  <a:pt x="11" y="48"/>
                </a:moveTo>
                <a:cubicBezTo>
                  <a:pt x="15" y="50"/>
                  <a:pt x="20" y="52"/>
                  <a:pt x="25" y="52"/>
                </a:cubicBezTo>
                <a:cubicBezTo>
                  <a:pt x="39" y="52"/>
                  <a:pt x="51" y="40"/>
                  <a:pt x="51" y="26"/>
                </a:cubicBezTo>
                <a:cubicBezTo>
                  <a:pt x="51" y="12"/>
                  <a:pt x="39" y="0"/>
                  <a:pt x="25" y="0"/>
                </a:cubicBezTo>
                <a:cubicBezTo>
                  <a:pt x="12" y="0"/>
                  <a:pt x="2" y="10"/>
                  <a:pt x="0" y="22"/>
                </a:cubicBezTo>
                <a:cubicBezTo>
                  <a:pt x="25" y="22"/>
                  <a:pt x="25" y="22"/>
                  <a:pt x="25" y="22"/>
                </a:cubicBezTo>
                <a:cubicBezTo>
                  <a:pt x="34" y="22"/>
                  <a:pt x="34" y="22"/>
                  <a:pt x="34" y="22"/>
                </a:cubicBezTo>
                <a:cubicBezTo>
                  <a:pt x="28" y="29"/>
                  <a:pt x="28" y="29"/>
                  <a:pt x="28" y="29"/>
                </a:cubicBezTo>
                <a:lnTo>
                  <a:pt x="11" y="4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0" name="Google Shape;570;p17"/>
          <p:cNvSpPr/>
          <p:nvPr/>
        </p:nvSpPr>
        <p:spPr>
          <a:xfrm>
            <a:off x="7496458" y="988389"/>
            <a:ext cx="280565" cy="264758"/>
          </a:xfrm>
          <a:custGeom>
            <a:rect b="b" l="l" r="r" t="t"/>
            <a:pathLst>
              <a:path extrusionOk="0" h="100" w="106">
                <a:moveTo>
                  <a:pt x="47" y="54"/>
                </a:moveTo>
                <a:cubicBezTo>
                  <a:pt x="47" y="56"/>
                  <a:pt x="47" y="56"/>
                  <a:pt x="47" y="56"/>
                </a:cubicBezTo>
                <a:cubicBezTo>
                  <a:pt x="47" y="59"/>
                  <a:pt x="47" y="59"/>
                  <a:pt x="47" y="59"/>
                </a:cubicBezTo>
                <a:cubicBezTo>
                  <a:pt x="47" y="91"/>
                  <a:pt x="47" y="91"/>
                  <a:pt x="47" y="91"/>
                </a:cubicBezTo>
                <a:cubicBezTo>
                  <a:pt x="40" y="92"/>
                  <a:pt x="35" y="96"/>
                  <a:pt x="35" y="100"/>
                </a:cubicBezTo>
                <a:cubicBezTo>
                  <a:pt x="70" y="100"/>
                  <a:pt x="70" y="100"/>
                  <a:pt x="70" y="100"/>
                </a:cubicBezTo>
                <a:cubicBezTo>
                  <a:pt x="70" y="96"/>
                  <a:pt x="65" y="93"/>
                  <a:pt x="59" y="91"/>
                </a:cubicBezTo>
                <a:cubicBezTo>
                  <a:pt x="59" y="59"/>
                  <a:pt x="59" y="59"/>
                  <a:pt x="59" y="59"/>
                </a:cubicBezTo>
                <a:cubicBezTo>
                  <a:pt x="59" y="56"/>
                  <a:pt x="59" y="56"/>
                  <a:pt x="59" y="56"/>
                </a:cubicBezTo>
                <a:cubicBezTo>
                  <a:pt x="59" y="54"/>
                  <a:pt x="59" y="54"/>
                  <a:pt x="59" y="54"/>
                </a:cubicBezTo>
                <a:cubicBezTo>
                  <a:pt x="89" y="19"/>
                  <a:pt x="89" y="19"/>
                  <a:pt x="89" y="19"/>
                </a:cubicBezTo>
                <a:cubicBezTo>
                  <a:pt x="106" y="0"/>
                  <a:pt x="106" y="0"/>
                  <a:pt x="106" y="0"/>
                </a:cubicBezTo>
                <a:cubicBezTo>
                  <a:pt x="80" y="0"/>
                  <a:pt x="80" y="0"/>
                  <a:pt x="80" y="0"/>
                </a:cubicBezTo>
                <a:cubicBezTo>
                  <a:pt x="0" y="0"/>
                  <a:pt x="0" y="0"/>
                  <a:pt x="0" y="0"/>
                </a:cubicBezTo>
                <a:lnTo>
                  <a:pt x="47" y="5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1" name="Google Shape;571;p17"/>
          <p:cNvSpPr/>
          <p:nvPr/>
        </p:nvSpPr>
        <p:spPr>
          <a:xfrm>
            <a:off x="3760211" y="2284517"/>
            <a:ext cx="515684" cy="53346"/>
          </a:xfrm>
          <a:custGeom>
            <a:rect b="b" l="l" r="r" t="t"/>
            <a:pathLst>
              <a:path extrusionOk="0" h="20" w="195">
                <a:moveTo>
                  <a:pt x="171" y="20"/>
                </a:moveTo>
                <a:cubicBezTo>
                  <a:pt x="177" y="20"/>
                  <a:pt x="177" y="20"/>
                  <a:pt x="177" y="20"/>
                </a:cubicBezTo>
                <a:cubicBezTo>
                  <a:pt x="194" y="20"/>
                  <a:pt x="195" y="0"/>
                  <a:pt x="177" y="0"/>
                </a:cubicBezTo>
                <a:cubicBezTo>
                  <a:pt x="171" y="0"/>
                  <a:pt x="171" y="0"/>
                  <a:pt x="171" y="0"/>
                </a:cubicBezTo>
                <a:cubicBezTo>
                  <a:pt x="171" y="2"/>
                  <a:pt x="171" y="2"/>
                  <a:pt x="171" y="2"/>
                </a:cubicBezTo>
                <a:cubicBezTo>
                  <a:pt x="175" y="2"/>
                  <a:pt x="179" y="5"/>
                  <a:pt x="179" y="10"/>
                </a:cubicBezTo>
                <a:cubicBezTo>
                  <a:pt x="179" y="15"/>
                  <a:pt x="175" y="18"/>
                  <a:pt x="171" y="18"/>
                </a:cubicBezTo>
                <a:lnTo>
                  <a:pt x="171" y="20"/>
                </a:lnTo>
                <a:close/>
                <a:moveTo>
                  <a:pt x="25" y="20"/>
                </a:moveTo>
                <a:cubicBezTo>
                  <a:pt x="171" y="20"/>
                  <a:pt x="171" y="20"/>
                  <a:pt x="171" y="20"/>
                </a:cubicBezTo>
                <a:cubicBezTo>
                  <a:pt x="171" y="18"/>
                  <a:pt x="171" y="18"/>
                  <a:pt x="171" y="18"/>
                </a:cubicBezTo>
                <a:cubicBezTo>
                  <a:pt x="166" y="18"/>
                  <a:pt x="162" y="15"/>
                  <a:pt x="162" y="10"/>
                </a:cubicBezTo>
                <a:cubicBezTo>
                  <a:pt x="162" y="5"/>
                  <a:pt x="166" y="2"/>
                  <a:pt x="171" y="2"/>
                </a:cubicBezTo>
                <a:cubicBezTo>
                  <a:pt x="171" y="0"/>
                  <a:pt x="171" y="0"/>
                  <a:pt x="171" y="0"/>
                </a:cubicBezTo>
                <a:cubicBezTo>
                  <a:pt x="122" y="0"/>
                  <a:pt x="73" y="0"/>
                  <a:pt x="25" y="0"/>
                </a:cubicBezTo>
                <a:cubicBezTo>
                  <a:pt x="25" y="2"/>
                  <a:pt x="25" y="2"/>
                  <a:pt x="25" y="2"/>
                </a:cubicBezTo>
                <a:cubicBezTo>
                  <a:pt x="29" y="2"/>
                  <a:pt x="33" y="5"/>
                  <a:pt x="33" y="10"/>
                </a:cubicBezTo>
                <a:cubicBezTo>
                  <a:pt x="33" y="15"/>
                  <a:pt x="29" y="18"/>
                  <a:pt x="25" y="18"/>
                </a:cubicBezTo>
                <a:lnTo>
                  <a:pt x="25" y="20"/>
                </a:lnTo>
                <a:close/>
                <a:moveTo>
                  <a:pt x="19" y="20"/>
                </a:moveTo>
                <a:cubicBezTo>
                  <a:pt x="25" y="20"/>
                  <a:pt x="25" y="20"/>
                  <a:pt x="25" y="20"/>
                </a:cubicBezTo>
                <a:cubicBezTo>
                  <a:pt x="25" y="18"/>
                  <a:pt x="25" y="18"/>
                  <a:pt x="25" y="18"/>
                </a:cubicBezTo>
                <a:cubicBezTo>
                  <a:pt x="20" y="18"/>
                  <a:pt x="16" y="15"/>
                  <a:pt x="16" y="10"/>
                </a:cubicBezTo>
                <a:cubicBezTo>
                  <a:pt x="16" y="5"/>
                  <a:pt x="20" y="2"/>
                  <a:pt x="25" y="2"/>
                </a:cubicBezTo>
                <a:cubicBezTo>
                  <a:pt x="25" y="0"/>
                  <a:pt x="25" y="0"/>
                  <a:pt x="25" y="0"/>
                </a:cubicBezTo>
                <a:cubicBezTo>
                  <a:pt x="19" y="0"/>
                  <a:pt x="19" y="0"/>
                  <a:pt x="19" y="0"/>
                </a:cubicBezTo>
                <a:cubicBezTo>
                  <a:pt x="0" y="0"/>
                  <a:pt x="1" y="20"/>
                  <a:pt x="19" y="2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2" name="Google Shape;572;p17"/>
          <p:cNvSpPr/>
          <p:nvPr/>
        </p:nvSpPr>
        <p:spPr>
          <a:xfrm>
            <a:off x="4024968" y="2102742"/>
            <a:ext cx="45443" cy="45443"/>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3" name="Google Shape;573;p17"/>
          <p:cNvSpPr/>
          <p:nvPr/>
        </p:nvSpPr>
        <p:spPr>
          <a:xfrm>
            <a:off x="4050655" y="2132379"/>
            <a:ext cx="171894" cy="189677"/>
          </a:xfrm>
          <a:custGeom>
            <a:rect b="b" l="l" r="r" t="t"/>
            <a:pathLst>
              <a:path extrusionOk="0" h="72" w="65">
                <a:moveTo>
                  <a:pt x="64" y="66"/>
                </a:moveTo>
                <a:cubicBezTo>
                  <a:pt x="6" y="2"/>
                  <a:pt x="6" y="2"/>
                  <a:pt x="6" y="2"/>
                </a:cubicBezTo>
                <a:cubicBezTo>
                  <a:pt x="5" y="0"/>
                  <a:pt x="3" y="0"/>
                  <a:pt x="1" y="1"/>
                </a:cubicBezTo>
                <a:cubicBezTo>
                  <a:pt x="1" y="1"/>
                  <a:pt x="1" y="1"/>
                  <a:pt x="1" y="1"/>
                </a:cubicBezTo>
                <a:cubicBezTo>
                  <a:pt x="0" y="3"/>
                  <a:pt x="0" y="5"/>
                  <a:pt x="1" y="6"/>
                </a:cubicBezTo>
                <a:cubicBezTo>
                  <a:pt x="58" y="71"/>
                  <a:pt x="58" y="71"/>
                  <a:pt x="58" y="71"/>
                </a:cubicBezTo>
                <a:cubicBezTo>
                  <a:pt x="60" y="72"/>
                  <a:pt x="62" y="72"/>
                  <a:pt x="64" y="71"/>
                </a:cubicBezTo>
                <a:cubicBezTo>
                  <a:pt x="64" y="71"/>
                  <a:pt x="64" y="71"/>
                  <a:pt x="64" y="71"/>
                </a:cubicBezTo>
                <a:cubicBezTo>
                  <a:pt x="65" y="70"/>
                  <a:pt x="65" y="67"/>
                  <a:pt x="64" y="6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4" name="Google Shape;574;p17"/>
          <p:cNvSpPr/>
          <p:nvPr/>
        </p:nvSpPr>
        <p:spPr>
          <a:xfrm>
            <a:off x="3965694" y="2102742"/>
            <a:ext cx="45443" cy="45443"/>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5" name="Google Shape;575;p17"/>
          <p:cNvSpPr/>
          <p:nvPr/>
        </p:nvSpPr>
        <p:spPr>
          <a:xfrm>
            <a:off x="3811581" y="2116573"/>
            <a:ext cx="189677" cy="205483"/>
          </a:xfrm>
          <a:custGeom>
            <a:rect b="b" l="l" r="r" t="t"/>
            <a:pathLst>
              <a:path extrusionOk="0" h="78" w="71">
                <a:moveTo>
                  <a:pt x="1" y="72"/>
                </a:moveTo>
                <a:cubicBezTo>
                  <a:pt x="64" y="2"/>
                  <a:pt x="64" y="2"/>
                  <a:pt x="64" y="2"/>
                </a:cubicBezTo>
                <a:cubicBezTo>
                  <a:pt x="65" y="0"/>
                  <a:pt x="68" y="0"/>
                  <a:pt x="69" y="1"/>
                </a:cubicBezTo>
                <a:cubicBezTo>
                  <a:pt x="69" y="1"/>
                  <a:pt x="69" y="1"/>
                  <a:pt x="69" y="1"/>
                </a:cubicBezTo>
                <a:cubicBezTo>
                  <a:pt x="71" y="3"/>
                  <a:pt x="71" y="5"/>
                  <a:pt x="69" y="7"/>
                </a:cubicBezTo>
                <a:cubicBezTo>
                  <a:pt x="7" y="77"/>
                  <a:pt x="7" y="77"/>
                  <a:pt x="7" y="77"/>
                </a:cubicBezTo>
                <a:cubicBezTo>
                  <a:pt x="5" y="78"/>
                  <a:pt x="3" y="78"/>
                  <a:pt x="2" y="77"/>
                </a:cubicBezTo>
                <a:cubicBezTo>
                  <a:pt x="2" y="77"/>
                  <a:pt x="2" y="77"/>
                  <a:pt x="2" y="77"/>
                </a:cubicBezTo>
                <a:cubicBezTo>
                  <a:pt x="0" y="76"/>
                  <a:pt x="0" y="73"/>
                  <a:pt x="1" y="72"/>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6" name="Google Shape;576;p17"/>
          <p:cNvSpPr/>
          <p:nvPr/>
        </p:nvSpPr>
        <p:spPr>
          <a:xfrm>
            <a:off x="3811581" y="2353669"/>
            <a:ext cx="414920" cy="162015"/>
          </a:xfrm>
          <a:custGeom>
            <a:rect b="b" l="l" r="r" t="t"/>
            <a:pathLst>
              <a:path extrusionOk="0" h="61" w="156">
                <a:moveTo>
                  <a:pt x="126" y="0"/>
                </a:moveTo>
                <a:cubicBezTo>
                  <a:pt x="156" y="0"/>
                  <a:pt x="156" y="0"/>
                  <a:pt x="156" y="0"/>
                </a:cubicBezTo>
                <a:cubicBezTo>
                  <a:pt x="148" y="44"/>
                  <a:pt x="148" y="44"/>
                  <a:pt x="148" y="44"/>
                </a:cubicBezTo>
                <a:cubicBezTo>
                  <a:pt x="146" y="54"/>
                  <a:pt x="142" y="61"/>
                  <a:pt x="127" y="61"/>
                </a:cubicBezTo>
                <a:cubicBezTo>
                  <a:pt x="126" y="61"/>
                  <a:pt x="126" y="61"/>
                  <a:pt x="126" y="61"/>
                </a:cubicBezTo>
                <a:cubicBezTo>
                  <a:pt x="126" y="48"/>
                  <a:pt x="126" y="48"/>
                  <a:pt x="126" y="48"/>
                </a:cubicBezTo>
                <a:cubicBezTo>
                  <a:pt x="128" y="47"/>
                  <a:pt x="130" y="45"/>
                  <a:pt x="130" y="42"/>
                </a:cubicBezTo>
                <a:cubicBezTo>
                  <a:pt x="131" y="37"/>
                  <a:pt x="132" y="32"/>
                  <a:pt x="132" y="27"/>
                </a:cubicBezTo>
                <a:cubicBezTo>
                  <a:pt x="133" y="22"/>
                  <a:pt x="134" y="17"/>
                  <a:pt x="134" y="12"/>
                </a:cubicBezTo>
                <a:cubicBezTo>
                  <a:pt x="135" y="9"/>
                  <a:pt x="132" y="6"/>
                  <a:pt x="129" y="6"/>
                </a:cubicBezTo>
                <a:cubicBezTo>
                  <a:pt x="129" y="6"/>
                  <a:pt x="129" y="6"/>
                  <a:pt x="129" y="6"/>
                </a:cubicBezTo>
                <a:cubicBezTo>
                  <a:pt x="128" y="6"/>
                  <a:pt x="127" y="6"/>
                  <a:pt x="126" y="6"/>
                </a:cubicBezTo>
                <a:lnTo>
                  <a:pt x="126" y="0"/>
                </a:lnTo>
                <a:close/>
                <a:moveTo>
                  <a:pt x="102" y="0"/>
                </a:moveTo>
                <a:cubicBezTo>
                  <a:pt x="126" y="0"/>
                  <a:pt x="126" y="0"/>
                  <a:pt x="126" y="0"/>
                </a:cubicBezTo>
                <a:cubicBezTo>
                  <a:pt x="126" y="6"/>
                  <a:pt x="126" y="6"/>
                  <a:pt x="126" y="6"/>
                </a:cubicBezTo>
                <a:cubicBezTo>
                  <a:pt x="124" y="7"/>
                  <a:pt x="121" y="9"/>
                  <a:pt x="121" y="12"/>
                </a:cubicBezTo>
                <a:cubicBezTo>
                  <a:pt x="121" y="17"/>
                  <a:pt x="120" y="22"/>
                  <a:pt x="120" y="27"/>
                </a:cubicBezTo>
                <a:cubicBezTo>
                  <a:pt x="119" y="32"/>
                  <a:pt x="119" y="37"/>
                  <a:pt x="118" y="42"/>
                </a:cubicBezTo>
                <a:cubicBezTo>
                  <a:pt x="118" y="46"/>
                  <a:pt x="120" y="48"/>
                  <a:pt x="123" y="48"/>
                </a:cubicBezTo>
                <a:cubicBezTo>
                  <a:pt x="123" y="48"/>
                  <a:pt x="123" y="48"/>
                  <a:pt x="123" y="48"/>
                </a:cubicBezTo>
                <a:cubicBezTo>
                  <a:pt x="124" y="48"/>
                  <a:pt x="125" y="48"/>
                  <a:pt x="126" y="48"/>
                </a:cubicBezTo>
                <a:cubicBezTo>
                  <a:pt x="126" y="61"/>
                  <a:pt x="126" y="61"/>
                  <a:pt x="126" y="61"/>
                </a:cubicBezTo>
                <a:cubicBezTo>
                  <a:pt x="102" y="61"/>
                  <a:pt x="102" y="61"/>
                  <a:pt x="102" y="61"/>
                </a:cubicBezTo>
                <a:cubicBezTo>
                  <a:pt x="102" y="48"/>
                  <a:pt x="102" y="48"/>
                  <a:pt x="102" y="48"/>
                </a:cubicBezTo>
                <a:cubicBezTo>
                  <a:pt x="105" y="48"/>
                  <a:pt x="107" y="45"/>
                  <a:pt x="107" y="42"/>
                </a:cubicBezTo>
                <a:cubicBezTo>
                  <a:pt x="107" y="37"/>
                  <a:pt x="108" y="32"/>
                  <a:pt x="108" y="27"/>
                </a:cubicBezTo>
                <a:cubicBezTo>
                  <a:pt x="109" y="22"/>
                  <a:pt x="109" y="17"/>
                  <a:pt x="109" y="12"/>
                </a:cubicBezTo>
                <a:cubicBezTo>
                  <a:pt x="110" y="9"/>
                  <a:pt x="107" y="6"/>
                  <a:pt x="103" y="6"/>
                </a:cubicBezTo>
                <a:cubicBezTo>
                  <a:pt x="103" y="6"/>
                  <a:pt x="103" y="6"/>
                  <a:pt x="103" y="6"/>
                </a:cubicBezTo>
                <a:cubicBezTo>
                  <a:pt x="103" y="6"/>
                  <a:pt x="102" y="6"/>
                  <a:pt x="102" y="6"/>
                </a:cubicBezTo>
                <a:lnTo>
                  <a:pt x="102" y="0"/>
                </a:lnTo>
                <a:close/>
                <a:moveTo>
                  <a:pt x="78" y="0"/>
                </a:moveTo>
                <a:cubicBezTo>
                  <a:pt x="102" y="0"/>
                  <a:pt x="102" y="0"/>
                  <a:pt x="102" y="0"/>
                </a:cubicBezTo>
                <a:cubicBezTo>
                  <a:pt x="102" y="6"/>
                  <a:pt x="102" y="6"/>
                  <a:pt x="102" y="6"/>
                </a:cubicBezTo>
                <a:cubicBezTo>
                  <a:pt x="99" y="6"/>
                  <a:pt x="96" y="9"/>
                  <a:pt x="96" y="12"/>
                </a:cubicBezTo>
                <a:cubicBezTo>
                  <a:pt x="96" y="17"/>
                  <a:pt x="96" y="22"/>
                  <a:pt x="95" y="27"/>
                </a:cubicBezTo>
                <a:cubicBezTo>
                  <a:pt x="95" y="32"/>
                  <a:pt x="95" y="37"/>
                  <a:pt x="95" y="42"/>
                </a:cubicBezTo>
                <a:cubicBezTo>
                  <a:pt x="95" y="46"/>
                  <a:pt x="97" y="48"/>
                  <a:pt x="100" y="48"/>
                </a:cubicBezTo>
                <a:cubicBezTo>
                  <a:pt x="100" y="48"/>
                  <a:pt x="100" y="48"/>
                  <a:pt x="100" y="48"/>
                </a:cubicBezTo>
                <a:cubicBezTo>
                  <a:pt x="101" y="48"/>
                  <a:pt x="102" y="48"/>
                  <a:pt x="102" y="48"/>
                </a:cubicBezTo>
                <a:cubicBezTo>
                  <a:pt x="102" y="61"/>
                  <a:pt x="102" y="61"/>
                  <a:pt x="102" y="61"/>
                </a:cubicBezTo>
                <a:cubicBezTo>
                  <a:pt x="78" y="61"/>
                  <a:pt x="78" y="61"/>
                  <a:pt x="78" y="61"/>
                </a:cubicBezTo>
                <a:cubicBezTo>
                  <a:pt x="78" y="48"/>
                  <a:pt x="78" y="48"/>
                  <a:pt x="78" y="48"/>
                </a:cubicBezTo>
                <a:cubicBezTo>
                  <a:pt x="81" y="48"/>
                  <a:pt x="84" y="46"/>
                  <a:pt x="84" y="42"/>
                </a:cubicBezTo>
                <a:cubicBezTo>
                  <a:pt x="84" y="37"/>
                  <a:pt x="84" y="32"/>
                  <a:pt x="84" y="27"/>
                </a:cubicBezTo>
                <a:cubicBezTo>
                  <a:pt x="84" y="22"/>
                  <a:pt x="84" y="17"/>
                  <a:pt x="84" y="12"/>
                </a:cubicBezTo>
                <a:cubicBezTo>
                  <a:pt x="84" y="9"/>
                  <a:pt x="81" y="6"/>
                  <a:pt x="78" y="6"/>
                </a:cubicBezTo>
                <a:cubicBezTo>
                  <a:pt x="78" y="6"/>
                  <a:pt x="78" y="6"/>
                  <a:pt x="78" y="6"/>
                </a:cubicBezTo>
                <a:cubicBezTo>
                  <a:pt x="78" y="6"/>
                  <a:pt x="78" y="6"/>
                  <a:pt x="78" y="6"/>
                </a:cubicBezTo>
                <a:lnTo>
                  <a:pt x="78" y="0"/>
                </a:lnTo>
                <a:close/>
                <a:moveTo>
                  <a:pt x="53" y="0"/>
                </a:moveTo>
                <a:cubicBezTo>
                  <a:pt x="78" y="0"/>
                  <a:pt x="78" y="0"/>
                  <a:pt x="78" y="0"/>
                </a:cubicBezTo>
                <a:cubicBezTo>
                  <a:pt x="78" y="6"/>
                  <a:pt x="78" y="6"/>
                  <a:pt x="78" y="6"/>
                </a:cubicBezTo>
                <a:cubicBezTo>
                  <a:pt x="74" y="6"/>
                  <a:pt x="71" y="9"/>
                  <a:pt x="71" y="12"/>
                </a:cubicBezTo>
                <a:cubicBezTo>
                  <a:pt x="71" y="17"/>
                  <a:pt x="71" y="22"/>
                  <a:pt x="71" y="27"/>
                </a:cubicBezTo>
                <a:cubicBezTo>
                  <a:pt x="71" y="32"/>
                  <a:pt x="71" y="37"/>
                  <a:pt x="71" y="42"/>
                </a:cubicBezTo>
                <a:cubicBezTo>
                  <a:pt x="72" y="46"/>
                  <a:pt x="74" y="48"/>
                  <a:pt x="78" y="48"/>
                </a:cubicBezTo>
                <a:cubicBezTo>
                  <a:pt x="78" y="48"/>
                  <a:pt x="78" y="48"/>
                  <a:pt x="78" y="48"/>
                </a:cubicBezTo>
                <a:cubicBezTo>
                  <a:pt x="78" y="48"/>
                  <a:pt x="78" y="48"/>
                  <a:pt x="78" y="48"/>
                </a:cubicBezTo>
                <a:cubicBezTo>
                  <a:pt x="78" y="61"/>
                  <a:pt x="78" y="61"/>
                  <a:pt x="78" y="61"/>
                </a:cubicBezTo>
                <a:cubicBezTo>
                  <a:pt x="53" y="61"/>
                  <a:pt x="53" y="61"/>
                  <a:pt x="53" y="61"/>
                </a:cubicBezTo>
                <a:cubicBezTo>
                  <a:pt x="53" y="48"/>
                  <a:pt x="53" y="48"/>
                  <a:pt x="53" y="48"/>
                </a:cubicBezTo>
                <a:cubicBezTo>
                  <a:pt x="54" y="48"/>
                  <a:pt x="54" y="48"/>
                  <a:pt x="55" y="48"/>
                </a:cubicBezTo>
                <a:cubicBezTo>
                  <a:pt x="55" y="48"/>
                  <a:pt x="55" y="48"/>
                  <a:pt x="55" y="48"/>
                </a:cubicBezTo>
                <a:cubicBezTo>
                  <a:pt x="58" y="48"/>
                  <a:pt x="61" y="46"/>
                  <a:pt x="60" y="42"/>
                </a:cubicBezTo>
                <a:cubicBezTo>
                  <a:pt x="60" y="37"/>
                  <a:pt x="60" y="32"/>
                  <a:pt x="60" y="27"/>
                </a:cubicBezTo>
                <a:cubicBezTo>
                  <a:pt x="60" y="22"/>
                  <a:pt x="59" y="17"/>
                  <a:pt x="59" y="12"/>
                </a:cubicBezTo>
                <a:cubicBezTo>
                  <a:pt x="59" y="9"/>
                  <a:pt x="56" y="6"/>
                  <a:pt x="53" y="6"/>
                </a:cubicBezTo>
                <a:lnTo>
                  <a:pt x="53" y="0"/>
                </a:lnTo>
                <a:close/>
                <a:moveTo>
                  <a:pt x="29" y="0"/>
                </a:moveTo>
                <a:cubicBezTo>
                  <a:pt x="53" y="0"/>
                  <a:pt x="53" y="0"/>
                  <a:pt x="53" y="0"/>
                </a:cubicBezTo>
                <a:cubicBezTo>
                  <a:pt x="53" y="6"/>
                  <a:pt x="53" y="6"/>
                  <a:pt x="53" y="6"/>
                </a:cubicBezTo>
                <a:cubicBezTo>
                  <a:pt x="53" y="6"/>
                  <a:pt x="52" y="6"/>
                  <a:pt x="52" y="6"/>
                </a:cubicBezTo>
                <a:cubicBezTo>
                  <a:pt x="52" y="6"/>
                  <a:pt x="52" y="6"/>
                  <a:pt x="52" y="6"/>
                </a:cubicBezTo>
                <a:cubicBezTo>
                  <a:pt x="48" y="6"/>
                  <a:pt x="46" y="9"/>
                  <a:pt x="46" y="12"/>
                </a:cubicBezTo>
                <a:cubicBezTo>
                  <a:pt x="46" y="17"/>
                  <a:pt x="47" y="22"/>
                  <a:pt x="47" y="27"/>
                </a:cubicBezTo>
                <a:cubicBezTo>
                  <a:pt x="47" y="32"/>
                  <a:pt x="48" y="37"/>
                  <a:pt x="48" y="42"/>
                </a:cubicBezTo>
                <a:cubicBezTo>
                  <a:pt x="48" y="45"/>
                  <a:pt x="50" y="48"/>
                  <a:pt x="53" y="48"/>
                </a:cubicBezTo>
                <a:cubicBezTo>
                  <a:pt x="53" y="61"/>
                  <a:pt x="53" y="61"/>
                  <a:pt x="53" y="61"/>
                </a:cubicBezTo>
                <a:cubicBezTo>
                  <a:pt x="29" y="61"/>
                  <a:pt x="29" y="61"/>
                  <a:pt x="29" y="61"/>
                </a:cubicBezTo>
                <a:cubicBezTo>
                  <a:pt x="29" y="48"/>
                  <a:pt x="29" y="48"/>
                  <a:pt x="29" y="48"/>
                </a:cubicBezTo>
                <a:cubicBezTo>
                  <a:pt x="30" y="48"/>
                  <a:pt x="31" y="48"/>
                  <a:pt x="32" y="48"/>
                </a:cubicBezTo>
                <a:cubicBezTo>
                  <a:pt x="32" y="48"/>
                  <a:pt x="32" y="48"/>
                  <a:pt x="32" y="48"/>
                </a:cubicBezTo>
                <a:cubicBezTo>
                  <a:pt x="35" y="48"/>
                  <a:pt x="38" y="46"/>
                  <a:pt x="37" y="42"/>
                </a:cubicBezTo>
                <a:cubicBezTo>
                  <a:pt x="37" y="37"/>
                  <a:pt x="36" y="32"/>
                  <a:pt x="36" y="27"/>
                </a:cubicBezTo>
                <a:cubicBezTo>
                  <a:pt x="35" y="22"/>
                  <a:pt x="34" y="17"/>
                  <a:pt x="34" y="12"/>
                </a:cubicBezTo>
                <a:cubicBezTo>
                  <a:pt x="34" y="9"/>
                  <a:pt x="32" y="7"/>
                  <a:pt x="29" y="6"/>
                </a:cubicBezTo>
                <a:lnTo>
                  <a:pt x="29" y="0"/>
                </a:lnTo>
                <a:close/>
                <a:moveTo>
                  <a:pt x="28" y="61"/>
                </a:moveTo>
                <a:cubicBezTo>
                  <a:pt x="14" y="61"/>
                  <a:pt x="9" y="54"/>
                  <a:pt x="7" y="44"/>
                </a:cubicBezTo>
                <a:cubicBezTo>
                  <a:pt x="0" y="0"/>
                  <a:pt x="0" y="0"/>
                  <a:pt x="0" y="0"/>
                </a:cubicBezTo>
                <a:cubicBezTo>
                  <a:pt x="29" y="0"/>
                  <a:pt x="29" y="0"/>
                  <a:pt x="29" y="0"/>
                </a:cubicBezTo>
                <a:cubicBezTo>
                  <a:pt x="29" y="6"/>
                  <a:pt x="29" y="6"/>
                  <a:pt x="29" y="6"/>
                </a:cubicBezTo>
                <a:cubicBezTo>
                  <a:pt x="28" y="6"/>
                  <a:pt x="27" y="6"/>
                  <a:pt x="27" y="6"/>
                </a:cubicBezTo>
                <a:cubicBezTo>
                  <a:pt x="27" y="6"/>
                  <a:pt x="27" y="6"/>
                  <a:pt x="27" y="6"/>
                </a:cubicBezTo>
                <a:cubicBezTo>
                  <a:pt x="23" y="6"/>
                  <a:pt x="20" y="9"/>
                  <a:pt x="21" y="12"/>
                </a:cubicBezTo>
                <a:cubicBezTo>
                  <a:pt x="21" y="17"/>
                  <a:pt x="22" y="22"/>
                  <a:pt x="23" y="27"/>
                </a:cubicBezTo>
                <a:cubicBezTo>
                  <a:pt x="24" y="32"/>
                  <a:pt x="24" y="37"/>
                  <a:pt x="25" y="42"/>
                </a:cubicBezTo>
                <a:cubicBezTo>
                  <a:pt x="25" y="45"/>
                  <a:pt x="27" y="47"/>
                  <a:pt x="29" y="48"/>
                </a:cubicBezTo>
                <a:cubicBezTo>
                  <a:pt x="29" y="61"/>
                  <a:pt x="29" y="61"/>
                  <a:pt x="29" y="61"/>
                </a:cubicBezTo>
                <a:lnTo>
                  <a:pt x="28" y="6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7" name="Google Shape;577;p17"/>
          <p:cNvSpPr/>
          <p:nvPr/>
        </p:nvSpPr>
        <p:spPr>
          <a:xfrm>
            <a:off x="6992627" y="3207217"/>
            <a:ext cx="239072" cy="359597"/>
          </a:xfrm>
          <a:custGeom>
            <a:rect b="b" l="l" r="r" t="t"/>
            <a:pathLst>
              <a:path extrusionOk="0" h="135" w="90">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8" name="Google Shape;578;p17"/>
          <p:cNvSpPr/>
          <p:nvPr/>
        </p:nvSpPr>
        <p:spPr>
          <a:xfrm>
            <a:off x="7026216" y="3242782"/>
            <a:ext cx="169920" cy="169920"/>
          </a:xfrm>
          <a:prstGeom prst="ellipse">
            <a:avLst/>
          </a:pr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9" name="Google Shape;579;p17"/>
          <p:cNvSpPr/>
          <p:nvPr/>
        </p:nvSpPr>
        <p:spPr>
          <a:xfrm>
            <a:off x="5445572" y="2776489"/>
            <a:ext cx="333911" cy="84959"/>
          </a:xfrm>
          <a:custGeom>
            <a:rect b="b" l="l" r="r" t="t"/>
            <a:pathLst>
              <a:path extrusionOk="0" h="43" w="169">
                <a:moveTo>
                  <a:pt x="110" y="23"/>
                </a:moveTo>
                <a:lnTo>
                  <a:pt x="59" y="23"/>
                </a:lnTo>
                <a:lnTo>
                  <a:pt x="59" y="0"/>
                </a:lnTo>
                <a:lnTo>
                  <a:pt x="0" y="0"/>
                </a:lnTo>
                <a:lnTo>
                  <a:pt x="0" y="43"/>
                </a:lnTo>
                <a:lnTo>
                  <a:pt x="169" y="43"/>
                </a:lnTo>
                <a:lnTo>
                  <a:pt x="169" y="0"/>
                </a:lnTo>
                <a:lnTo>
                  <a:pt x="110" y="0"/>
                </a:lnTo>
                <a:lnTo>
                  <a:pt x="110" y="23"/>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0" name="Google Shape;580;p17"/>
          <p:cNvSpPr/>
          <p:nvPr/>
        </p:nvSpPr>
        <p:spPr>
          <a:xfrm>
            <a:off x="5581902" y="2776489"/>
            <a:ext cx="63225" cy="23709"/>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1" name="Google Shape;581;p17"/>
          <p:cNvSpPr/>
          <p:nvPr/>
        </p:nvSpPr>
        <p:spPr>
          <a:xfrm>
            <a:off x="5445572" y="2582864"/>
            <a:ext cx="333911" cy="173871"/>
          </a:xfrm>
          <a:custGeom>
            <a:rect b="b" l="l" r="r" t="t"/>
            <a:pathLst>
              <a:path extrusionOk="0" h="88" w="169">
                <a:moveTo>
                  <a:pt x="126" y="0"/>
                </a:moveTo>
                <a:lnTo>
                  <a:pt x="85" y="0"/>
                </a:lnTo>
                <a:lnTo>
                  <a:pt x="85" y="15"/>
                </a:lnTo>
                <a:lnTo>
                  <a:pt x="112" y="15"/>
                </a:lnTo>
                <a:lnTo>
                  <a:pt x="112" y="32"/>
                </a:lnTo>
                <a:lnTo>
                  <a:pt x="85" y="32"/>
                </a:lnTo>
                <a:lnTo>
                  <a:pt x="85" y="88"/>
                </a:lnTo>
                <a:lnTo>
                  <a:pt x="110" y="88"/>
                </a:lnTo>
                <a:lnTo>
                  <a:pt x="169" y="88"/>
                </a:lnTo>
                <a:lnTo>
                  <a:pt x="169" y="32"/>
                </a:lnTo>
                <a:lnTo>
                  <a:pt x="126" y="32"/>
                </a:lnTo>
                <a:lnTo>
                  <a:pt x="126" y="0"/>
                </a:lnTo>
                <a:close/>
                <a:moveTo>
                  <a:pt x="85" y="0"/>
                </a:moveTo>
                <a:lnTo>
                  <a:pt x="43" y="0"/>
                </a:lnTo>
                <a:lnTo>
                  <a:pt x="43" y="32"/>
                </a:lnTo>
                <a:lnTo>
                  <a:pt x="0" y="32"/>
                </a:lnTo>
                <a:lnTo>
                  <a:pt x="0" y="88"/>
                </a:lnTo>
                <a:lnTo>
                  <a:pt x="59" y="88"/>
                </a:lnTo>
                <a:lnTo>
                  <a:pt x="85" y="88"/>
                </a:lnTo>
                <a:lnTo>
                  <a:pt x="85" y="32"/>
                </a:lnTo>
                <a:lnTo>
                  <a:pt x="58" y="32"/>
                </a:lnTo>
                <a:lnTo>
                  <a:pt x="58" y="32"/>
                </a:lnTo>
                <a:lnTo>
                  <a:pt x="58" y="15"/>
                </a:lnTo>
                <a:lnTo>
                  <a:pt x="85" y="15"/>
                </a:lnTo>
                <a:lnTo>
                  <a:pt x="85"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2" name="Google Shape;582;p17"/>
          <p:cNvSpPr/>
          <p:nvPr/>
        </p:nvSpPr>
        <p:spPr>
          <a:xfrm>
            <a:off x="6846417" y="2667823"/>
            <a:ext cx="339838" cy="35565"/>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3" name="Google Shape;583;p17"/>
          <p:cNvSpPr/>
          <p:nvPr/>
        </p:nvSpPr>
        <p:spPr>
          <a:xfrm>
            <a:off x="6846417" y="2746856"/>
            <a:ext cx="339838" cy="138308"/>
          </a:xfrm>
          <a:custGeom>
            <a:rect b="b" l="l" r="r" t="t"/>
            <a:pathLst>
              <a:path extrusionOk="0" h="70" w="172">
                <a:moveTo>
                  <a:pt x="146" y="70"/>
                </a:moveTo>
                <a:lnTo>
                  <a:pt x="172" y="70"/>
                </a:lnTo>
                <a:lnTo>
                  <a:pt x="172" y="0"/>
                </a:lnTo>
                <a:lnTo>
                  <a:pt x="146" y="0"/>
                </a:lnTo>
                <a:lnTo>
                  <a:pt x="146" y="33"/>
                </a:lnTo>
                <a:lnTo>
                  <a:pt x="146" y="33"/>
                </a:lnTo>
                <a:lnTo>
                  <a:pt x="160" y="47"/>
                </a:lnTo>
                <a:lnTo>
                  <a:pt x="146" y="59"/>
                </a:lnTo>
                <a:lnTo>
                  <a:pt x="146" y="70"/>
                </a:lnTo>
                <a:close/>
                <a:moveTo>
                  <a:pt x="0" y="70"/>
                </a:moveTo>
                <a:lnTo>
                  <a:pt x="146" y="70"/>
                </a:lnTo>
                <a:lnTo>
                  <a:pt x="146" y="59"/>
                </a:lnTo>
                <a:lnTo>
                  <a:pt x="134" y="47"/>
                </a:lnTo>
                <a:lnTo>
                  <a:pt x="146" y="33"/>
                </a:lnTo>
                <a:lnTo>
                  <a:pt x="146" y="0"/>
                </a:lnTo>
                <a:lnTo>
                  <a:pt x="0" y="0"/>
                </a:lnTo>
                <a:lnTo>
                  <a:pt x="0" y="70"/>
                </a:lnTo>
                <a:lnTo>
                  <a:pt x="0" y="70"/>
                </a:lnTo>
                <a:close/>
                <a:moveTo>
                  <a:pt x="146" y="33"/>
                </a:moveTo>
                <a:lnTo>
                  <a:pt x="146" y="33"/>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4" name="Google Shape;584;p17"/>
          <p:cNvSpPr/>
          <p:nvPr/>
        </p:nvSpPr>
        <p:spPr>
          <a:xfrm>
            <a:off x="6846417" y="2746856"/>
            <a:ext cx="339838" cy="138308"/>
          </a:xfrm>
          <a:custGeom>
            <a:rect b="b" l="l" r="r" t="t"/>
            <a:pathLst>
              <a:path extrusionOk="0" h="70" w="172">
                <a:moveTo>
                  <a:pt x="146" y="70"/>
                </a:moveTo>
                <a:lnTo>
                  <a:pt x="172" y="70"/>
                </a:lnTo>
                <a:lnTo>
                  <a:pt x="172" y="0"/>
                </a:lnTo>
                <a:lnTo>
                  <a:pt x="146" y="0"/>
                </a:lnTo>
                <a:lnTo>
                  <a:pt x="146" y="33"/>
                </a:lnTo>
                <a:lnTo>
                  <a:pt x="146" y="33"/>
                </a:lnTo>
                <a:lnTo>
                  <a:pt x="160" y="47"/>
                </a:lnTo>
                <a:lnTo>
                  <a:pt x="146" y="59"/>
                </a:lnTo>
                <a:lnTo>
                  <a:pt x="146" y="70"/>
                </a:lnTo>
                <a:moveTo>
                  <a:pt x="0" y="70"/>
                </a:moveTo>
                <a:lnTo>
                  <a:pt x="146" y="70"/>
                </a:lnTo>
                <a:lnTo>
                  <a:pt x="146" y="59"/>
                </a:lnTo>
                <a:lnTo>
                  <a:pt x="134" y="47"/>
                </a:lnTo>
                <a:lnTo>
                  <a:pt x="146" y="33"/>
                </a:lnTo>
                <a:lnTo>
                  <a:pt x="146" y="0"/>
                </a:lnTo>
                <a:lnTo>
                  <a:pt x="0" y="0"/>
                </a:lnTo>
                <a:lnTo>
                  <a:pt x="0" y="70"/>
                </a:lnTo>
                <a:lnTo>
                  <a:pt x="0" y="70"/>
                </a:lnTo>
                <a:moveTo>
                  <a:pt x="146" y="33"/>
                </a:moveTo>
                <a:lnTo>
                  <a:pt x="146" y="33"/>
                </a:lnTo>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5" name="Google Shape;585;p17"/>
          <p:cNvSpPr/>
          <p:nvPr/>
        </p:nvSpPr>
        <p:spPr>
          <a:xfrm>
            <a:off x="8583150" y="2491976"/>
            <a:ext cx="448509" cy="403065"/>
          </a:xfrm>
          <a:custGeom>
            <a:rect b="b" l="l" r="r" t="t"/>
            <a:pathLst>
              <a:path extrusionOk="0" h="152" w="169">
                <a:moveTo>
                  <a:pt x="166" y="43"/>
                </a:moveTo>
                <a:cubicBezTo>
                  <a:pt x="162" y="34"/>
                  <a:pt x="136" y="36"/>
                  <a:pt x="127" y="39"/>
                </a:cubicBezTo>
                <a:cubicBezTo>
                  <a:pt x="104" y="48"/>
                  <a:pt x="104" y="48"/>
                  <a:pt x="104" y="48"/>
                </a:cubicBezTo>
                <a:cubicBezTo>
                  <a:pt x="58" y="0"/>
                  <a:pt x="58" y="0"/>
                  <a:pt x="58" y="0"/>
                </a:cubicBezTo>
                <a:cubicBezTo>
                  <a:pt x="42" y="6"/>
                  <a:pt x="42" y="6"/>
                  <a:pt x="42" y="6"/>
                </a:cubicBezTo>
                <a:cubicBezTo>
                  <a:pt x="75" y="59"/>
                  <a:pt x="75" y="59"/>
                  <a:pt x="75" y="59"/>
                </a:cubicBezTo>
                <a:cubicBezTo>
                  <a:pt x="43" y="71"/>
                  <a:pt x="43" y="71"/>
                  <a:pt x="43" y="71"/>
                </a:cubicBezTo>
                <a:cubicBezTo>
                  <a:pt x="16" y="54"/>
                  <a:pt x="16" y="54"/>
                  <a:pt x="16" y="54"/>
                </a:cubicBezTo>
                <a:cubicBezTo>
                  <a:pt x="0" y="60"/>
                  <a:pt x="0" y="60"/>
                  <a:pt x="0" y="60"/>
                </a:cubicBezTo>
                <a:cubicBezTo>
                  <a:pt x="30" y="95"/>
                  <a:pt x="30" y="95"/>
                  <a:pt x="30" y="95"/>
                </a:cubicBezTo>
                <a:cubicBezTo>
                  <a:pt x="31" y="140"/>
                  <a:pt x="31" y="140"/>
                  <a:pt x="31" y="140"/>
                </a:cubicBezTo>
                <a:cubicBezTo>
                  <a:pt x="47" y="134"/>
                  <a:pt x="47" y="134"/>
                  <a:pt x="47" y="134"/>
                </a:cubicBezTo>
                <a:cubicBezTo>
                  <a:pt x="55" y="104"/>
                  <a:pt x="55" y="104"/>
                  <a:pt x="55" y="104"/>
                </a:cubicBezTo>
                <a:cubicBezTo>
                  <a:pt x="87" y="92"/>
                  <a:pt x="87" y="92"/>
                  <a:pt x="87" y="92"/>
                </a:cubicBezTo>
                <a:cubicBezTo>
                  <a:pt x="98" y="152"/>
                  <a:pt x="98" y="152"/>
                  <a:pt x="98" y="152"/>
                </a:cubicBezTo>
                <a:cubicBezTo>
                  <a:pt x="114" y="146"/>
                  <a:pt x="114" y="146"/>
                  <a:pt x="114" y="146"/>
                </a:cubicBezTo>
                <a:cubicBezTo>
                  <a:pt x="117" y="81"/>
                  <a:pt x="117" y="81"/>
                  <a:pt x="117" y="81"/>
                </a:cubicBezTo>
                <a:cubicBezTo>
                  <a:pt x="139" y="72"/>
                  <a:pt x="139" y="72"/>
                  <a:pt x="139" y="72"/>
                </a:cubicBezTo>
                <a:cubicBezTo>
                  <a:pt x="148" y="68"/>
                  <a:pt x="169" y="52"/>
                  <a:pt x="166" y="43"/>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6" name="Google Shape;586;p17"/>
          <p:cNvSpPr/>
          <p:nvPr/>
        </p:nvSpPr>
        <p:spPr>
          <a:xfrm>
            <a:off x="6484845" y="1689799"/>
            <a:ext cx="235121" cy="466291"/>
          </a:xfrm>
          <a:custGeom>
            <a:rect b="b" l="l" r="r" t="t"/>
            <a:pathLst>
              <a:path extrusionOk="0" h="176" w="88">
                <a:moveTo>
                  <a:pt x="18" y="0"/>
                </a:moveTo>
                <a:cubicBezTo>
                  <a:pt x="70" y="0"/>
                  <a:pt x="70" y="0"/>
                  <a:pt x="70" y="0"/>
                </a:cubicBezTo>
                <a:cubicBezTo>
                  <a:pt x="80" y="0"/>
                  <a:pt x="88" y="8"/>
                  <a:pt x="88" y="18"/>
                </a:cubicBezTo>
                <a:cubicBezTo>
                  <a:pt x="88" y="158"/>
                  <a:pt x="88" y="158"/>
                  <a:pt x="88" y="158"/>
                </a:cubicBezTo>
                <a:cubicBezTo>
                  <a:pt x="88" y="168"/>
                  <a:pt x="80" y="176"/>
                  <a:pt x="70" y="176"/>
                </a:cubicBezTo>
                <a:cubicBezTo>
                  <a:pt x="18" y="176"/>
                  <a:pt x="18" y="176"/>
                  <a:pt x="18" y="176"/>
                </a:cubicBezTo>
                <a:cubicBezTo>
                  <a:pt x="8" y="176"/>
                  <a:pt x="0" y="168"/>
                  <a:pt x="0" y="158"/>
                </a:cubicBezTo>
                <a:cubicBezTo>
                  <a:pt x="0" y="18"/>
                  <a:pt x="0" y="18"/>
                  <a:pt x="0" y="18"/>
                </a:cubicBezTo>
                <a:cubicBezTo>
                  <a:pt x="0" y="8"/>
                  <a:pt x="8" y="0"/>
                  <a:pt x="18"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7" name="Google Shape;587;p17"/>
          <p:cNvSpPr/>
          <p:nvPr/>
        </p:nvSpPr>
        <p:spPr>
          <a:xfrm>
            <a:off x="6512506" y="1739195"/>
            <a:ext cx="181775" cy="349717"/>
          </a:xfrm>
          <a:prstGeom prst="rect">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8" name="Google Shape;588;p17"/>
          <p:cNvSpPr/>
          <p:nvPr/>
        </p:nvSpPr>
        <p:spPr>
          <a:xfrm>
            <a:off x="6553999" y="1707582"/>
            <a:ext cx="98790" cy="7903"/>
          </a:xfrm>
          <a:custGeom>
            <a:rect b="b" l="l" r="r" t="t"/>
            <a:pathLst>
              <a:path extrusionOk="0" h="3" w="37">
                <a:moveTo>
                  <a:pt x="1" y="3"/>
                </a:moveTo>
                <a:cubicBezTo>
                  <a:pt x="35" y="3"/>
                  <a:pt x="35" y="3"/>
                  <a:pt x="35" y="3"/>
                </a:cubicBezTo>
                <a:cubicBezTo>
                  <a:pt x="36" y="3"/>
                  <a:pt x="37" y="2"/>
                  <a:pt x="37" y="1"/>
                </a:cubicBezTo>
                <a:cubicBezTo>
                  <a:pt x="37" y="1"/>
                  <a:pt x="37" y="1"/>
                  <a:pt x="37" y="1"/>
                </a:cubicBezTo>
                <a:cubicBezTo>
                  <a:pt x="37" y="0"/>
                  <a:pt x="36" y="0"/>
                  <a:pt x="35" y="0"/>
                </a:cubicBezTo>
                <a:cubicBezTo>
                  <a:pt x="1" y="0"/>
                  <a:pt x="1" y="0"/>
                  <a:pt x="1" y="0"/>
                </a:cubicBezTo>
                <a:cubicBezTo>
                  <a:pt x="0" y="0"/>
                  <a:pt x="0" y="0"/>
                  <a:pt x="0" y="1"/>
                </a:cubicBezTo>
                <a:cubicBezTo>
                  <a:pt x="0" y="1"/>
                  <a:pt x="0" y="1"/>
                  <a:pt x="0" y="1"/>
                </a:cubicBezTo>
                <a:cubicBezTo>
                  <a:pt x="0" y="2"/>
                  <a:pt x="0" y="3"/>
                  <a:pt x="1" y="3"/>
                </a:cubicBezTo>
                <a:close/>
              </a:path>
            </a:pathLst>
          </a:custGeom>
          <a:solidFill>
            <a:srgbClr val="E5615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9" name="Google Shape;589;p17"/>
          <p:cNvSpPr/>
          <p:nvPr/>
        </p:nvSpPr>
        <p:spPr>
          <a:xfrm>
            <a:off x="6520410" y="2116573"/>
            <a:ext cx="163992" cy="11855"/>
          </a:xfrm>
          <a:custGeom>
            <a:rect b="b" l="l" r="r" t="t"/>
            <a:pathLst>
              <a:path extrusionOk="0" h="5" w="62">
                <a:moveTo>
                  <a:pt x="3" y="5"/>
                </a:moveTo>
                <a:cubicBezTo>
                  <a:pt x="60" y="5"/>
                  <a:pt x="60" y="5"/>
                  <a:pt x="60" y="5"/>
                </a:cubicBezTo>
                <a:cubicBezTo>
                  <a:pt x="61" y="5"/>
                  <a:pt x="62" y="4"/>
                  <a:pt x="62" y="3"/>
                </a:cubicBezTo>
                <a:cubicBezTo>
                  <a:pt x="62" y="3"/>
                  <a:pt x="62" y="3"/>
                  <a:pt x="62" y="3"/>
                </a:cubicBezTo>
                <a:cubicBezTo>
                  <a:pt x="62" y="1"/>
                  <a:pt x="61" y="0"/>
                  <a:pt x="60" y="0"/>
                </a:cubicBezTo>
                <a:cubicBezTo>
                  <a:pt x="3" y="0"/>
                  <a:pt x="3" y="0"/>
                  <a:pt x="3" y="0"/>
                </a:cubicBezTo>
                <a:cubicBezTo>
                  <a:pt x="1" y="0"/>
                  <a:pt x="0" y="1"/>
                  <a:pt x="0" y="3"/>
                </a:cubicBezTo>
                <a:cubicBezTo>
                  <a:pt x="0" y="3"/>
                  <a:pt x="0" y="3"/>
                  <a:pt x="0" y="3"/>
                </a:cubicBezTo>
                <a:cubicBezTo>
                  <a:pt x="0" y="4"/>
                  <a:pt x="1" y="5"/>
                  <a:pt x="3" y="5"/>
                </a:cubicBezTo>
                <a:close/>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0" name="Google Shape;590;p17"/>
          <p:cNvSpPr/>
          <p:nvPr/>
        </p:nvSpPr>
        <p:spPr>
          <a:xfrm>
            <a:off x="6575733" y="2096816"/>
            <a:ext cx="53346" cy="53346"/>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1" name="Google Shape;591;p17"/>
          <p:cNvSpPr/>
          <p:nvPr/>
        </p:nvSpPr>
        <p:spPr>
          <a:xfrm>
            <a:off x="6583636" y="2104719"/>
            <a:ext cx="37541" cy="3754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2" name="Google Shape;592;p17"/>
          <p:cNvSpPr/>
          <p:nvPr/>
        </p:nvSpPr>
        <p:spPr>
          <a:xfrm>
            <a:off x="5779484" y="834276"/>
            <a:ext cx="61249" cy="122500"/>
          </a:xfrm>
          <a:custGeom>
            <a:rect b="b" l="l" r="r" t="t"/>
            <a:pathLst>
              <a:path extrusionOk="0" h="62" w="31">
                <a:moveTo>
                  <a:pt x="0" y="62"/>
                </a:moveTo>
                <a:lnTo>
                  <a:pt x="31" y="25"/>
                </a:lnTo>
                <a:lnTo>
                  <a:pt x="0" y="0"/>
                </a:lnTo>
                <a:lnTo>
                  <a:pt x="0" y="6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3" name="Google Shape;593;p17"/>
          <p:cNvSpPr/>
          <p:nvPr/>
        </p:nvSpPr>
        <p:spPr>
          <a:xfrm>
            <a:off x="5929644" y="834276"/>
            <a:ext cx="59275" cy="122500"/>
          </a:xfrm>
          <a:custGeom>
            <a:rect b="b" l="l" r="r" t="t"/>
            <a:pathLst>
              <a:path extrusionOk="0" h="62" w="30">
                <a:moveTo>
                  <a:pt x="30" y="62"/>
                </a:moveTo>
                <a:lnTo>
                  <a:pt x="30" y="0"/>
                </a:lnTo>
                <a:lnTo>
                  <a:pt x="0" y="25"/>
                </a:lnTo>
                <a:lnTo>
                  <a:pt x="30" y="6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4" name="Google Shape;594;p17"/>
          <p:cNvSpPr/>
          <p:nvPr/>
        </p:nvSpPr>
        <p:spPr>
          <a:xfrm>
            <a:off x="5988919" y="962703"/>
            <a:ext cx="1976" cy="1976"/>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5" name="Google Shape;595;p17"/>
          <p:cNvSpPr/>
          <p:nvPr/>
        </p:nvSpPr>
        <p:spPr>
          <a:xfrm>
            <a:off x="5779484" y="962703"/>
            <a:ext cx="1976" cy="1976"/>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6" name="Google Shape;596;p17"/>
          <p:cNvSpPr/>
          <p:nvPr/>
        </p:nvSpPr>
        <p:spPr>
          <a:xfrm>
            <a:off x="5783435" y="887623"/>
            <a:ext cx="203509" cy="75080"/>
          </a:xfrm>
          <a:custGeom>
            <a:rect b="b" l="l" r="r" t="t"/>
            <a:pathLst>
              <a:path extrusionOk="0" h="38" w="103">
                <a:moveTo>
                  <a:pt x="103" y="38"/>
                </a:moveTo>
                <a:lnTo>
                  <a:pt x="103" y="38"/>
                </a:lnTo>
                <a:lnTo>
                  <a:pt x="71" y="0"/>
                </a:lnTo>
                <a:lnTo>
                  <a:pt x="52" y="15"/>
                </a:lnTo>
                <a:lnTo>
                  <a:pt x="32" y="0"/>
                </a:lnTo>
                <a:lnTo>
                  <a:pt x="1" y="38"/>
                </a:lnTo>
                <a:lnTo>
                  <a:pt x="0" y="38"/>
                </a:lnTo>
                <a:lnTo>
                  <a:pt x="103" y="3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7" name="Google Shape;597;p17"/>
          <p:cNvSpPr/>
          <p:nvPr/>
        </p:nvSpPr>
        <p:spPr>
          <a:xfrm>
            <a:off x="5785410" y="830324"/>
            <a:ext cx="199557" cy="79032"/>
          </a:xfrm>
          <a:custGeom>
            <a:rect b="b" l="l" r="r" t="t"/>
            <a:pathLst>
              <a:path extrusionOk="0" h="40" w="101">
                <a:moveTo>
                  <a:pt x="31" y="24"/>
                </a:moveTo>
                <a:lnTo>
                  <a:pt x="32" y="25"/>
                </a:lnTo>
                <a:lnTo>
                  <a:pt x="34" y="27"/>
                </a:lnTo>
                <a:lnTo>
                  <a:pt x="51" y="40"/>
                </a:lnTo>
                <a:lnTo>
                  <a:pt x="69" y="27"/>
                </a:lnTo>
                <a:lnTo>
                  <a:pt x="70" y="25"/>
                </a:lnTo>
                <a:lnTo>
                  <a:pt x="71" y="24"/>
                </a:lnTo>
                <a:lnTo>
                  <a:pt x="101" y="0"/>
                </a:lnTo>
                <a:lnTo>
                  <a:pt x="0" y="0"/>
                </a:lnTo>
                <a:lnTo>
                  <a:pt x="31" y="2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598" name="Google Shape;598;p17"/>
          <p:cNvGrpSpPr/>
          <p:nvPr/>
        </p:nvGrpSpPr>
        <p:grpSpPr>
          <a:xfrm>
            <a:off x="7697991" y="4667336"/>
            <a:ext cx="377378" cy="375403"/>
            <a:chOff x="7956820" y="4444072"/>
            <a:chExt cx="377378" cy="375403"/>
          </a:xfrm>
        </p:grpSpPr>
        <p:sp>
          <p:nvSpPr>
            <p:cNvPr id="599" name="Google Shape;599;p17"/>
            <p:cNvSpPr/>
            <p:nvPr/>
          </p:nvSpPr>
          <p:spPr>
            <a:xfrm>
              <a:off x="7956820" y="4444072"/>
              <a:ext cx="377378" cy="375403"/>
            </a:xfrm>
            <a:prstGeom prst="ellipse">
              <a:avLst/>
            </a:pr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0" name="Google Shape;600;p17"/>
            <p:cNvSpPr/>
            <p:nvPr/>
          </p:nvSpPr>
          <p:spPr>
            <a:xfrm>
              <a:off x="8041781" y="4509274"/>
              <a:ext cx="88911" cy="248952"/>
            </a:xfrm>
            <a:custGeom>
              <a:rect b="b" l="l" r="r" t="t"/>
              <a:pathLst>
                <a:path extrusionOk="0" h="94" w="33">
                  <a:moveTo>
                    <a:pt x="4" y="11"/>
                  </a:moveTo>
                  <a:cubicBezTo>
                    <a:pt x="3" y="15"/>
                    <a:pt x="1" y="18"/>
                    <a:pt x="1" y="23"/>
                  </a:cubicBezTo>
                  <a:cubicBezTo>
                    <a:pt x="0" y="26"/>
                    <a:pt x="1" y="29"/>
                    <a:pt x="3" y="32"/>
                  </a:cubicBezTo>
                  <a:cubicBezTo>
                    <a:pt x="5" y="36"/>
                    <a:pt x="8" y="40"/>
                    <a:pt x="12" y="43"/>
                  </a:cubicBezTo>
                  <a:cubicBezTo>
                    <a:pt x="12" y="94"/>
                    <a:pt x="12" y="94"/>
                    <a:pt x="12" y="94"/>
                  </a:cubicBezTo>
                  <a:cubicBezTo>
                    <a:pt x="21" y="94"/>
                    <a:pt x="21" y="94"/>
                    <a:pt x="21" y="94"/>
                  </a:cubicBezTo>
                  <a:cubicBezTo>
                    <a:pt x="21" y="43"/>
                    <a:pt x="21" y="43"/>
                    <a:pt x="21" y="43"/>
                  </a:cubicBezTo>
                  <a:cubicBezTo>
                    <a:pt x="25" y="41"/>
                    <a:pt x="29" y="36"/>
                    <a:pt x="30" y="32"/>
                  </a:cubicBezTo>
                  <a:cubicBezTo>
                    <a:pt x="32" y="29"/>
                    <a:pt x="33" y="26"/>
                    <a:pt x="33" y="23"/>
                  </a:cubicBezTo>
                  <a:cubicBezTo>
                    <a:pt x="32" y="18"/>
                    <a:pt x="31" y="15"/>
                    <a:pt x="29" y="11"/>
                  </a:cubicBezTo>
                  <a:cubicBezTo>
                    <a:pt x="28" y="8"/>
                    <a:pt x="26" y="0"/>
                    <a:pt x="22" y="0"/>
                  </a:cubicBezTo>
                  <a:cubicBezTo>
                    <a:pt x="25" y="22"/>
                    <a:pt x="25" y="22"/>
                    <a:pt x="25" y="22"/>
                  </a:cubicBezTo>
                  <a:cubicBezTo>
                    <a:pt x="22" y="22"/>
                    <a:pt x="22" y="22"/>
                    <a:pt x="22" y="22"/>
                  </a:cubicBezTo>
                  <a:cubicBezTo>
                    <a:pt x="19" y="0"/>
                    <a:pt x="19" y="0"/>
                    <a:pt x="19" y="0"/>
                  </a:cubicBezTo>
                  <a:cubicBezTo>
                    <a:pt x="17" y="0"/>
                    <a:pt x="17" y="0"/>
                    <a:pt x="17" y="0"/>
                  </a:cubicBezTo>
                  <a:cubicBezTo>
                    <a:pt x="15" y="0"/>
                    <a:pt x="15" y="0"/>
                    <a:pt x="15" y="0"/>
                  </a:cubicBezTo>
                  <a:cubicBezTo>
                    <a:pt x="12" y="22"/>
                    <a:pt x="12" y="22"/>
                    <a:pt x="12" y="22"/>
                  </a:cubicBezTo>
                  <a:cubicBezTo>
                    <a:pt x="9" y="22"/>
                    <a:pt x="9" y="22"/>
                    <a:pt x="9" y="22"/>
                  </a:cubicBezTo>
                  <a:cubicBezTo>
                    <a:pt x="12" y="0"/>
                    <a:pt x="12" y="0"/>
                    <a:pt x="12" y="0"/>
                  </a:cubicBezTo>
                  <a:cubicBezTo>
                    <a:pt x="8" y="0"/>
                    <a:pt x="5" y="8"/>
                    <a:pt x="4" y="11"/>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1" name="Google Shape;601;p17"/>
            <p:cNvSpPr/>
            <p:nvPr/>
          </p:nvSpPr>
          <p:spPr>
            <a:xfrm>
              <a:off x="8156376" y="4505321"/>
              <a:ext cx="92863" cy="252903"/>
            </a:xfrm>
            <a:custGeom>
              <a:rect b="b" l="l" r="r" t="t"/>
              <a:pathLst>
                <a:path extrusionOk="0" h="96" w="35">
                  <a:moveTo>
                    <a:pt x="22" y="96"/>
                  </a:moveTo>
                  <a:cubicBezTo>
                    <a:pt x="22" y="46"/>
                    <a:pt x="22" y="46"/>
                    <a:pt x="22" y="46"/>
                  </a:cubicBezTo>
                  <a:cubicBezTo>
                    <a:pt x="29" y="43"/>
                    <a:pt x="35" y="35"/>
                    <a:pt x="35" y="25"/>
                  </a:cubicBezTo>
                  <a:cubicBezTo>
                    <a:pt x="35" y="14"/>
                    <a:pt x="27" y="0"/>
                    <a:pt x="18" y="0"/>
                  </a:cubicBezTo>
                  <a:cubicBezTo>
                    <a:pt x="8" y="0"/>
                    <a:pt x="0" y="14"/>
                    <a:pt x="0" y="25"/>
                  </a:cubicBezTo>
                  <a:cubicBezTo>
                    <a:pt x="0" y="35"/>
                    <a:pt x="6" y="43"/>
                    <a:pt x="13" y="45"/>
                  </a:cubicBezTo>
                  <a:cubicBezTo>
                    <a:pt x="13" y="96"/>
                    <a:pt x="13" y="96"/>
                    <a:pt x="13" y="96"/>
                  </a:cubicBezTo>
                  <a:lnTo>
                    <a:pt x="22" y="9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602" name="Google Shape;602;p17"/>
          <p:cNvSpPr/>
          <p:nvPr/>
        </p:nvSpPr>
        <p:spPr>
          <a:xfrm>
            <a:off x="4848880" y="3485806"/>
            <a:ext cx="175846" cy="369477"/>
          </a:xfrm>
          <a:custGeom>
            <a:rect b="b" l="l" r="r" t="t"/>
            <a:pathLst>
              <a:path extrusionOk="0" h="139" w="66">
                <a:moveTo>
                  <a:pt x="33" y="119"/>
                </a:moveTo>
                <a:cubicBezTo>
                  <a:pt x="49" y="119"/>
                  <a:pt x="61" y="123"/>
                  <a:pt x="65" y="135"/>
                </a:cubicBez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6" y="63"/>
                  <a:pt x="56" y="64"/>
                  <a:pt x="55" y="64"/>
                </a:cubicBezTo>
                <a:cubicBezTo>
                  <a:pt x="55" y="64"/>
                  <a:pt x="54" y="64"/>
                  <a:pt x="54" y="63"/>
                </a:cubicBezTo>
                <a:cubicBezTo>
                  <a:pt x="53" y="63"/>
                  <a:pt x="51" y="62"/>
                  <a:pt x="50" y="62"/>
                </a:cubicBezTo>
                <a:cubicBezTo>
                  <a:pt x="45" y="60"/>
                  <a:pt x="40" y="60"/>
                  <a:pt x="33" y="60"/>
                </a:cubicBezTo>
                <a:lnTo>
                  <a:pt x="33" y="119"/>
                </a:lnTo>
                <a:close/>
                <a:moveTo>
                  <a:pt x="1" y="135"/>
                </a:moveTo>
                <a:cubicBezTo>
                  <a:pt x="5" y="123"/>
                  <a:pt x="18" y="119"/>
                  <a:pt x="33" y="119"/>
                </a:cubicBezTo>
                <a:cubicBezTo>
                  <a:pt x="33" y="60"/>
                  <a:pt x="33" y="60"/>
                  <a:pt x="33" y="60"/>
                </a:cubicBezTo>
                <a:cubicBezTo>
                  <a:pt x="27" y="60"/>
                  <a:pt x="21" y="60"/>
                  <a:pt x="17" y="62"/>
                </a:cubicBezTo>
                <a:cubicBezTo>
                  <a:pt x="15" y="62"/>
                  <a:pt x="14" y="63"/>
                  <a:pt x="12" y="63"/>
                </a:cubicBezTo>
                <a:cubicBezTo>
                  <a:pt x="11" y="64"/>
                  <a:pt x="10" y="63"/>
                  <a:pt x="10" y="62"/>
                </a:cubicBezTo>
                <a:cubicBezTo>
                  <a:pt x="9" y="62"/>
                  <a:pt x="10" y="60"/>
                  <a:pt x="11" y="60"/>
                </a:cubicBezTo>
                <a:cubicBezTo>
                  <a:pt x="11" y="60"/>
                  <a:pt x="11" y="60"/>
                  <a:pt x="11" y="60"/>
                </a:cubicBezTo>
                <a:cubicBezTo>
                  <a:pt x="16" y="57"/>
                  <a:pt x="24" y="56"/>
                  <a:pt x="33" y="56"/>
                </a:cubicBezTo>
                <a:cubicBezTo>
                  <a:pt x="33" y="41"/>
                  <a:pt x="33" y="41"/>
                  <a:pt x="33" y="41"/>
                </a:cubicBezTo>
                <a:cubicBezTo>
                  <a:pt x="27" y="41"/>
                  <a:pt x="21" y="42"/>
                  <a:pt x="17" y="43"/>
                </a:cubicBezTo>
                <a:cubicBezTo>
                  <a:pt x="15" y="43"/>
                  <a:pt x="14" y="44"/>
                  <a:pt x="12" y="45"/>
                </a:cubicBezTo>
                <a:cubicBezTo>
                  <a:pt x="11" y="45"/>
                  <a:pt x="10" y="45"/>
                  <a:pt x="10" y="44"/>
                </a:cubicBezTo>
                <a:cubicBezTo>
                  <a:pt x="9" y="43"/>
                  <a:pt x="10" y="42"/>
                  <a:pt x="11" y="41"/>
                </a:cubicBezTo>
                <a:cubicBezTo>
                  <a:pt x="11" y="41"/>
                  <a:pt x="11" y="41"/>
                  <a:pt x="11" y="41"/>
                </a:cubicBezTo>
                <a:cubicBezTo>
                  <a:pt x="16" y="38"/>
                  <a:pt x="24" y="37"/>
                  <a:pt x="33" y="37"/>
                </a:cubicBezTo>
                <a:cubicBezTo>
                  <a:pt x="33" y="22"/>
                  <a:pt x="33" y="22"/>
                  <a:pt x="33" y="22"/>
                </a:cubicBezTo>
                <a:cubicBezTo>
                  <a:pt x="27" y="22"/>
                  <a:pt x="21" y="23"/>
                  <a:pt x="17" y="24"/>
                </a:cubicBezTo>
                <a:cubicBezTo>
                  <a:pt x="15" y="25"/>
                  <a:pt x="14" y="25"/>
                  <a:pt x="12" y="26"/>
                </a:cubicBezTo>
                <a:cubicBezTo>
                  <a:pt x="11" y="26"/>
                  <a:pt x="10" y="26"/>
                  <a:pt x="10" y="25"/>
                </a:cubicBezTo>
                <a:cubicBezTo>
                  <a:pt x="9" y="24"/>
                  <a:pt x="10" y="23"/>
                  <a:pt x="11" y="23"/>
                </a:cubicBezTo>
                <a:cubicBezTo>
                  <a:pt x="11" y="23"/>
                  <a:pt x="11" y="23"/>
                  <a:pt x="11" y="23"/>
                </a:cubicBezTo>
                <a:cubicBezTo>
                  <a:pt x="16" y="20"/>
                  <a:pt x="24" y="18"/>
                  <a:pt x="33" y="18"/>
                </a:cubicBezTo>
                <a:cubicBezTo>
                  <a:pt x="33" y="0"/>
                  <a:pt x="33" y="0"/>
                  <a:pt x="33" y="0"/>
                </a:cubicBezTo>
                <a:cubicBezTo>
                  <a:pt x="18" y="0"/>
                  <a:pt x="6" y="3"/>
                  <a:pt x="2" y="14"/>
                </a:cubicBezTo>
                <a:cubicBezTo>
                  <a:pt x="0" y="18"/>
                  <a:pt x="0" y="25"/>
                  <a:pt x="0" y="30"/>
                </a:cubicBezTo>
                <a:cubicBezTo>
                  <a:pt x="0" y="51"/>
                  <a:pt x="0" y="113"/>
                  <a:pt x="0" y="134"/>
                </a:cubicBezTo>
                <a:cubicBezTo>
                  <a:pt x="0" y="139"/>
                  <a:pt x="0" y="139"/>
                  <a:pt x="1" y="13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3" name="Google Shape;603;p17"/>
          <p:cNvSpPr/>
          <p:nvPr/>
        </p:nvSpPr>
        <p:spPr>
          <a:xfrm>
            <a:off x="5040532" y="3485806"/>
            <a:ext cx="173871" cy="369477"/>
          </a:xfrm>
          <a:custGeom>
            <a:rect b="b" l="l" r="r" t="t"/>
            <a:pathLst>
              <a:path extrusionOk="0" h="139" w="66">
                <a:moveTo>
                  <a:pt x="65" y="135"/>
                </a:move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7" y="25"/>
                  <a:pt x="57" y="25"/>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7" y="44"/>
                  <a:pt x="57" y="44"/>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7" y="62"/>
                  <a:pt x="57" y="62"/>
                  <a:pt x="57" y="62"/>
                </a:cubicBezTo>
                <a:cubicBezTo>
                  <a:pt x="56" y="63"/>
                  <a:pt x="56" y="64"/>
                  <a:pt x="55" y="64"/>
                </a:cubicBezTo>
                <a:cubicBezTo>
                  <a:pt x="55" y="64"/>
                  <a:pt x="54" y="64"/>
                  <a:pt x="54" y="63"/>
                </a:cubicBezTo>
                <a:cubicBezTo>
                  <a:pt x="53" y="63"/>
                  <a:pt x="51" y="62"/>
                  <a:pt x="50" y="62"/>
                </a:cubicBezTo>
                <a:cubicBezTo>
                  <a:pt x="45" y="60"/>
                  <a:pt x="40" y="60"/>
                  <a:pt x="33" y="60"/>
                </a:cubicBezTo>
                <a:cubicBezTo>
                  <a:pt x="33" y="119"/>
                  <a:pt x="33" y="119"/>
                  <a:pt x="33" y="119"/>
                </a:cubicBezTo>
                <a:cubicBezTo>
                  <a:pt x="33" y="119"/>
                  <a:pt x="33" y="119"/>
                  <a:pt x="33" y="119"/>
                </a:cubicBezTo>
                <a:cubicBezTo>
                  <a:pt x="48" y="119"/>
                  <a:pt x="61" y="123"/>
                  <a:pt x="65" y="135"/>
                </a:cubicBezTo>
                <a:close/>
                <a:moveTo>
                  <a:pt x="33" y="0"/>
                </a:moveTo>
                <a:cubicBezTo>
                  <a:pt x="33" y="0"/>
                  <a:pt x="33" y="0"/>
                  <a:pt x="33" y="0"/>
                </a:cubicBezTo>
                <a:cubicBezTo>
                  <a:pt x="18" y="0"/>
                  <a:pt x="5" y="3"/>
                  <a:pt x="2" y="14"/>
                </a:cubicBezTo>
                <a:cubicBezTo>
                  <a:pt x="0" y="18"/>
                  <a:pt x="0" y="25"/>
                  <a:pt x="0" y="30"/>
                </a:cubicBezTo>
                <a:cubicBezTo>
                  <a:pt x="0" y="51"/>
                  <a:pt x="0" y="113"/>
                  <a:pt x="0" y="134"/>
                </a:cubicBezTo>
                <a:cubicBezTo>
                  <a:pt x="0" y="139"/>
                  <a:pt x="0" y="139"/>
                  <a:pt x="1" y="135"/>
                </a:cubicBezTo>
                <a:cubicBezTo>
                  <a:pt x="5" y="123"/>
                  <a:pt x="18" y="119"/>
                  <a:pt x="33" y="119"/>
                </a:cubicBezTo>
                <a:cubicBezTo>
                  <a:pt x="33" y="60"/>
                  <a:pt x="33" y="60"/>
                  <a:pt x="33" y="60"/>
                </a:cubicBezTo>
                <a:cubicBezTo>
                  <a:pt x="33" y="60"/>
                  <a:pt x="33" y="60"/>
                  <a:pt x="33" y="60"/>
                </a:cubicBezTo>
                <a:cubicBezTo>
                  <a:pt x="26" y="60"/>
                  <a:pt x="21" y="60"/>
                  <a:pt x="17" y="62"/>
                </a:cubicBezTo>
                <a:cubicBezTo>
                  <a:pt x="15" y="62"/>
                  <a:pt x="14" y="63"/>
                  <a:pt x="12" y="63"/>
                </a:cubicBezTo>
                <a:cubicBezTo>
                  <a:pt x="11" y="64"/>
                  <a:pt x="10" y="63"/>
                  <a:pt x="10" y="62"/>
                </a:cubicBezTo>
                <a:cubicBezTo>
                  <a:pt x="9" y="62"/>
                  <a:pt x="10" y="60"/>
                  <a:pt x="10" y="60"/>
                </a:cubicBezTo>
                <a:cubicBezTo>
                  <a:pt x="16" y="57"/>
                  <a:pt x="23" y="56"/>
                  <a:pt x="33" y="56"/>
                </a:cubicBezTo>
                <a:cubicBezTo>
                  <a:pt x="33" y="56"/>
                  <a:pt x="33" y="56"/>
                  <a:pt x="33" y="56"/>
                </a:cubicBezTo>
                <a:cubicBezTo>
                  <a:pt x="33" y="41"/>
                  <a:pt x="33" y="41"/>
                  <a:pt x="33" y="41"/>
                </a:cubicBezTo>
                <a:cubicBezTo>
                  <a:pt x="33" y="41"/>
                  <a:pt x="33" y="41"/>
                  <a:pt x="33" y="41"/>
                </a:cubicBezTo>
                <a:cubicBezTo>
                  <a:pt x="26" y="41"/>
                  <a:pt x="21" y="42"/>
                  <a:pt x="17" y="43"/>
                </a:cubicBezTo>
                <a:cubicBezTo>
                  <a:pt x="15" y="43"/>
                  <a:pt x="14" y="44"/>
                  <a:pt x="12" y="45"/>
                </a:cubicBezTo>
                <a:cubicBezTo>
                  <a:pt x="11" y="45"/>
                  <a:pt x="10" y="45"/>
                  <a:pt x="10" y="44"/>
                </a:cubicBezTo>
                <a:cubicBezTo>
                  <a:pt x="9" y="43"/>
                  <a:pt x="10" y="42"/>
                  <a:pt x="10" y="41"/>
                </a:cubicBezTo>
                <a:cubicBezTo>
                  <a:pt x="16" y="38"/>
                  <a:pt x="23" y="37"/>
                  <a:pt x="33" y="37"/>
                </a:cubicBezTo>
                <a:cubicBezTo>
                  <a:pt x="33" y="37"/>
                  <a:pt x="33" y="37"/>
                  <a:pt x="33" y="37"/>
                </a:cubicBezTo>
                <a:cubicBezTo>
                  <a:pt x="33" y="22"/>
                  <a:pt x="33" y="22"/>
                  <a:pt x="33" y="22"/>
                </a:cubicBezTo>
                <a:cubicBezTo>
                  <a:pt x="33" y="22"/>
                  <a:pt x="33" y="22"/>
                  <a:pt x="33" y="22"/>
                </a:cubicBezTo>
                <a:cubicBezTo>
                  <a:pt x="26" y="22"/>
                  <a:pt x="21" y="23"/>
                  <a:pt x="17" y="24"/>
                </a:cubicBezTo>
                <a:cubicBezTo>
                  <a:pt x="15" y="25"/>
                  <a:pt x="14" y="25"/>
                  <a:pt x="12" y="26"/>
                </a:cubicBezTo>
                <a:cubicBezTo>
                  <a:pt x="11" y="26"/>
                  <a:pt x="10" y="26"/>
                  <a:pt x="10" y="25"/>
                </a:cubicBezTo>
                <a:cubicBezTo>
                  <a:pt x="9" y="24"/>
                  <a:pt x="10" y="23"/>
                  <a:pt x="10" y="23"/>
                </a:cubicBezTo>
                <a:cubicBezTo>
                  <a:pt x="16" y="20"/>
                  <a:pt x="23" y="18"/>
                  <a:pt x="33" y="18"/>
                </a:cubicBezTo>
                <a:cubicBezTo>
                  <a:pt x="33" y="18"/>
                  <a:pt x="33" y="18"/>
                  <a:pt x="33" y="18"/>
                </a:cubicBezTo>
                <a:lnTo>
                  <a:pt x="33"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4" name="Google Shape;604;p17"/>
          <p:cNvSpPr/>
          <p:nvPr/>
        </p:nvSpPr>
        <p:spPr>
          <a:xfrm>
            <a:off x="4305533" y="4493464"/>
            <a:ext cx="272660" cy="272660"/>
          </a:xfrm>
          <a:custGeom>
            <a:rect b="b" l="l" r="r" t="t"/>
            <a:pathLst>
              <a:path extrusionOk="0" h="103" w="103">
                <a:moveTo>
                  <a:pt x="55" y="103"/>
                </a:moveTo>
                <a:cubicBezTo>
                  <a:pt x="58" y="103"/>
                  <a:pt x="61" y="103"/>
                  <a:pt x="63" y="102"/>
                </a:cubicBezTo>
                <a:cubicBezTo>
                  <a:pt x="65" y="102"/>
                  <a:pt x="67" y="101"/>
                  <a:pt x="68" y="101"/>
                </a:cubicBezTo>
                <a:cubicBezTo>
                  <a:pt x="69" y="100"/>
                  <a:pt x="70" y="100"/>
                  <a:pt x="71" y="100"/>
                </a:cubicBezTo>
                <a:cubicBezTo>
                  <a:pt x="72" y="99"/>
                  <a:pt x="74" y="98"/>
                  <a:pt x="75" y="98"/>
                </a:cubicBezTo>
                <a:cubicBezTo>
                  <a:pt x="76" y="97"/>
                  <a:pt x="77" y="97"/>
                  <a:pt x="78" y="96"/>
                </a:cubicBezTo>
                <a:cubicBezTo>
                  <a:pt x="81" y="95"/>
                  <a:pt x="84" y="92"/>
                  <a:pt x="87" y="90"/>
                </a:cubicBezTo>
                <a:cubicBezTo>
                  <a:pt x="87" y="89"/>
                  <a:pt x="88" y="89"/>
                  <a:pt x="88" y="88"/>
                </a:cubicBezTo>
                <a:cubicBezTo>
                  <a:pt x="89" y="88"/>
                  <a:pt x="89" y="87"/>
                  <a:pt x="90" y="86"/>
                </a:cubicBezTo>
                <a:cubicBezTo>
                  <a:pt x="91" y="86"/>
                  <a:pt x="92" y="85"/>
                  <a:pt x="92" y="84"/>
                </a:cubicBezTo>
                <a:cubicBezTo>
                  <a:pt x="94" y="82"/>
                  <a:pt x="95" y="80"/>
                  <a:pt x="96" y="79"/>
                </a:cubicBezTo>
                <a:cubicBezTo>
                  <a:pt x="96" y="78"/>
                  <a:pt x="96" y="78"/>
                  <a:pt x="97" y="77"/>
                </a:cubicBezTo>
                <a:cubicBezTo>
                  <a:pt x="97" y="77"/>
                  <a:pt x="97" y="76"/>
                  <a:pt x="98" y="75"/>
                </a:cubicBezTo>
                <a:cubicBezTo>
                  <a:pt x="98" y="75"/>
                  <a:pt x="98" y="75"/>
                  <a:pt x="98" y="74"/>
                </a:cubicBezTo>
                <a:cubicBezTo>
                  <a:pt x="99" y="73"/>
                  <a:pt x="99" y="73"/>
                  <a:pt x="99" y="72"/>
                </a:cubicBezTo>
                <a:cubicBezTo>
                  <a:pt x="100" y="71"/>
                  <a:pt x="100" y="70"/>
                  <a:pt x="100" y="70"/>
                </a:cubicBezTo>
                <a:cubicBezTo>
                  <a:pt x="101" y="68"/>
                  <a:pt x="101" y="66"/>
                  <a:pt x="102" y="65"/>
                </a:cubicBezTo>
                <a:cubicBezTo>
                  <a:pt x="102" y="64"/>
                  <a:pt x="102" y="63"/>
                  <a:pt x="102" y="62"/>
                </a:cubicBezTo>
                <a:cubicBezTo>
                  <a:pt x="103" y="61"/>
                  <a:pt x="103" y="61"/>
                  <a:pt x="103" y="60"/>
                </a:cubicBezTo>
                <a:cubicBezTo>
                  <a:pt x="103" y="59"/>
                  <a:pt x="103" y="58"/>
                  <a:pt x="103" y="57"/>
                </a:cubicBezTo>
                <a:cubicBezTo>
                  <a:pt x="103" y="55"/>
                  <a:pt x="103" y="54"/>
                  <a:pt x="103" y="52"/>
                </a:cubicBezTo>
                <a:cubicBezTo>
                  <a:pt x="103" y="50"/>
                  <a:pt x="103" y="48"/>
                  <a:pt x="103" y="47"/>
                </a:cubicBezTo>
                <a:cubicBezTo>
                  <a:pt x="103" y="46"/>
                  <a:pt x="103" y="45"/>
                  <a:pt x="103" y="44"/>
                </a:cubicBezTo>
                <a:cubicBezTo>
                  <a:pt x="103" y="43"/>
                  <a:pt x="103" y="42"/>
                  <a:pt x="102" y="41"/>
                </a:cubicBezTo>
                <a:cubicBezTo>
                  <a:pt x="102" y="41"/>
                  <a:pt x="102" y="40"/>
                  <a:pt x="102" y="39"/>
                </a:cubicBezTo>
                <a:cubicBezTo>
                  <a:pt x="101" y="37"/>
                  <a:pt x="101" y="36"/>
                  <a:pt x="100" y="34"/>
                </a:cubicBezTo>
                <a:cubicBezTo>
                  <a:pt x="100" y="34"/>
                  <a:pt x="100" y="33"/>
                  <a:pt x="100" y="33"/>
                </a:cubicBezTo>
                <a:cubicBezTo>
                  <a:pt x="99" y="32"/>
                  <a:pt x="99" y="31"/>
                  <a:pt x="98" y="29"/>
                </a:cubicBezTo>
                <a:cubicBezTo>
                  <a:pt x="98" y="29"/>
                  <a:pt x="98" y="29"/>
                  <a:pt x="98" y="28"/>
                </a:cubicBezTo>
                <a:cubicBezTo>
                  <a:pt x="97" y="28"/>
                  <a:pt x="97" y="27"/>
                  <a:pt x="97" y="26"/>
                </a:cubicBezTo>
                <a:cubicBezTo>
                  <a:pt x="95" y="24"/>
                  <a:pt x="94" y="22"/>
                  <a:pt x="92" y="20"/>
                </a:cubicBezTo>
                <a:cubicBezTo>
                  <a:pt x="92" y="19"/>
                  <a:pt x="91" y="18"/>
                  <a:pt x="90" y="17"/>
                </a:cubicBezTo>
                <a:cubicBezTo>
                  <a:pt x="89" y="17"/>
                  <a:pt x="89" y="16"/>
                  <a:pt x="88" y="15"/>
                </a:cubicBezTo>
                <a:cubicBezTo>
                  <a:pt x="88" y="15"/>
                  <a:pt x="87" y="14"/>
                  <a:pt x="87" y="14"/>
                </a:cubicBezTo>
                <a:cubicBezTo>
                  <a:pt x="85" y="13"/>
                  <a:pt x="84" y="12"/>
                  <a:pt x="83" y="11"/>
                </a:cubicBezTo>
                <a:cubicBezTo>
                  <a:pt x="81" y="9"/>
                  <a:pt x="79" y="8"/>
                  <a:pt x="78" y="7"/>
                </a:cubicBezTo>
                <a:cubicBezTo>
                  <a:pt x="77" y="7"/>
                  <a:pt x="76" y="6"/>
                  <a:pt x="75" y="6"/>
                </a:cubicBezTo>
                <a:cubicBezTo>
                  <a:pt x="75" y="6"/>
                  <a:pt x="75" y="6"/>
                  <a:pt x="74" y="5"/>
                </a:cubicBezTo>
                <a:cubicBezTo>
                  <a:pt x="74" y="5"/>
                  <a:pt x="74" y="5"/>
                  <a:pt x="73" y="5"/>
                </a:cubicBezTo>
                <a:cubicBezTo>
                  <a:pt x="73" y="5"/>
                  <a:pt x="73" y="5"/>
                  <a:pt x="73" y="5"/>
                </a:cubicBezTo>
                <a:cubicBezTo>
                  <a:pt x="72" y="4"/>
                  <a:pt x="71" y="4"/>
                  <a:pt x="71" y="4"/>
                </a:cubicBezTo>
                <a:cubicBezTo>
                  <a:pt x="71" y="4"/>
                  <a:pt x="71" y="4"/>
                  <a:pt x="71" y="4"/>
                </a:cubicBezTo>
                <a:cubicBezTo>
                  <a:pt x="70" y="4"/>
                  <a:pt x="69" y="3"/>
                  <a:pt x="69" y="3"/>
                </a:cubicBezTo>
                <a:cubicBezTo>
                  <a:pt x="69" y="3"/>
                  <a:pt x="69" y="3"/>
                  <a:pt x="68" y="3"/>
                </a:cubicBezTo>
                <a:cubicBezTo>
                  <a:pt x="67" y="2"/>
                  <a:pt x="65" y="2"/>
                  <a:pt x="64" y="2"/>
                </a:cubicBezTo>
                <a:cubicBezTo>
                  <a:pt x="63" y="2"/>
                  <a:pt x="63" y="1"/>
                  <a:pt x="62" y="1"/>
                </a:cubicBezTo>
                <a:cubicBezTo>
                  <a:pt x="62" y="1"/>
                  <a:pt x="62" y="1"/>
                  <a:pt x="61" y="1"/>
                </a:cubicBezTo>
                <a:cubicBezTo>
                  <a:pt x="59" y="1"/>
                  <a:pt x="57" y="1"/>
                  <a:pt x="55" y="0"/>
                </a:cubicBezTo>
                <a:cubicBezTo>
                  <a:pt x="55" y="3"/>
                  <a:pt x="55" y="3"/>
                  <a:pt x="55" y="3"/>
                </a:cubicBezTo>
                <a:cubicBezTo>
                  <a:pt x="58" y="3"/>
                  <a:pt x="60" y="4"/>
                  <a:pt x="62" y="4"/>
                </a:cubicBezTo>
                <a:cubicBezTo>
                  <a:pt x="62" y="4"/>
                  <a:pt x="61" y="4"/>
                  <a:pt x="61" y="4"/>
                </a:cubicBezTo>
                <a:cubicBezTo>
                  <a:pt x="60" y="5"/>
                  <a:pt x="60" y="5"/>
                  <a:pt x="60" y="5"/>
                </a:cubicBezTo>
                <a:cubicBezTo>
                  <a:pt x="59" y="5"/>
                  <a:pt x="58" y="5"/>
                  <a:pt x="57" y="5"/>
                </a:cubicBezTo>
                <a:cubicBezTo>
                  <a:pt x="57" y="5"/>
                  <a:pt x="58" y="5"/>
                  <a:pt x="58" y="5"/>
                </a:cubicBezTo>
                <a:cubicBezTo>
                  <a:pt x="59" y="6"/>
                  <a:pt x="59" y="6"/>
                  <a:pt x="60" y="6"/>
                </a:cubicBezTo>
                <a:cubicBezTo>
                  <a:pt x="61" y="6"/>
                  <a:pt x="62" y="6"/>
                  <a:pt x="62" y="6"/>
                </a:cubicBezTo>
                <a:cubicBezTo>
                  <a:pt x="62" y="5"/>
                  <a:pt x="62" y="5"/>
                  <a:pt x="63" y="5"/>
                </a:cubicBezTo>
                <a:cubicBezTo>
                  <a:pt x="63" y="5"/>
                  <a:pt x="63" y="4"/>
                  <a:pt x="63" y="4"/>
                </a:cubicBezTo>
                <a:cubicBezTo>
                  <a:pt x="64" y="4"/>
                  <a:pt x="64" y="5"/>
                  <a:pt x="65" y="5"/>
                </a:cubicBezTo>
                <a:cubicBezTo>
                  <a:pt x="65" y="5"/>
                  <a:pt x="64" y="5"/>
                  <a:pt x="64" y="6"/>
                </a:cubicBezTo>
                <a:cubicBezTo>
                  <a:pt x="64" y="6"/>
                  <a:pt x="65" y="5"/>
                  <a:pt x="66" y="5"/>
                </a:cubicBezTo>
                <a:cubicBezTo>
                  <a:pt x="66" y="5"/>
                  <a:pt x="66" y="5"/>
                  <a:pt x="66" y="5"/>
                </a:cubicBezTo>
                <a:cubicBezTo>
                  <a:pt x="67" y="5"/>
                  <a:pt x="68" y="6"/>
                  <a:pt x="68" y="6"/>
                </a:cubicBezTo>
                <a:cubicBezTo>
                  <a:pt x="69" y="6"/>
                  <a:pt x="71" y="7"/>
                  <a:pt x="72" y="7"/>
                </a:cubicBezTo>
                <a:cubicBezTo>
                  <a:pt x="71" y="7"/>
                  <a:pt x="71" y="7"/>
                  <a:pt x="71" y="7"/>
                </a:cubicBezTo>
                <a:cubicBezTo>
                  <a:pt x="71" y="7"/>
                  <a:pt x="70" y="7"/>
                  <a:pt x="70" y="7"/>
                </a:cubicBezTo>
                <a:cubicBezTo>
                  <a:pt x="70" y="8"/>
                  <a:pt x="70" y="8"/>
                  <a:pt x="71" y="8"/>
                </a:cubicBezTo>
                <a:cubicBezTo>
                  <a:pt x="71" y="8"/>
                  <a:pt x="72" y="9"/>
                  <a:pt x="72" y="9"/>
                </a:cubicBezTo>
                <a:cubicBezTo>
                  <a:pt x="72" y="10"/>
                  <a:pt x="71" y="9"/>
                  <a:pt x="70" y="9"/>
                </a:cubicBezTo>
                <a:cubicBezTo>
                  <a:pt x="69" y="9"/>
                  <a:pt x="68" y="11"/>
                  <a:pt x="68" y="10"/>
                </a:cubicBezTo>
                <a:cubicBezTo>
                  <a:pt x="68" y="9"/>
                  <a:pt x="68" y="9"/>
                  <a:pt x="69" y="8"/>
                </a:cubicBezTo>
                <a:cubicBezTo>
                  <a:pt x="68" y="8"/>
                  <a:pt x="68" y="8"/>
                  <a:pt x="68" y="8"/>
                </a:cubicBezTo>
                <a:cubicBezTo>
                  <a:pt x="68" y="8"/>
                  <a:pt x="68" y="9"/>
                  <a:pt x="67" y="9"/>
                </a:cubicBezTo>
                <a:cubicBezTo>
                  <a:pt x="67" y="9"/>
                  <a:pt x="67" y="9"/>
                  <a:pt x="66" y="9"/>
                </a:cubicBezTo>
                <a:cubicBezTo>
                  <a:pt x="66" y="9"/>
                  <a:pt x="65" y="9"/>
                  <a:pt x="65" y="9"/>
                </a:cubicBezTo>
                <a:cubicBezTo>
                  <a:pt x="64" y="10"/>
                  <a:pt x="64" y="10"/>
                  <a:pt x="63" y="10"/>
                </a:cubicBezTo>
                <a:cubicBezTo>
                  <a:pt x="63" y="10"/>
                  <a:pt x="63" y="10"/>
                  <a:pt x="62" y="10"/>
                </a:cubicBezTo>
                <a:cubicBezTo>
                  <a:pt x="62" y="11"/>
                  <a:pt x="61" y="11"/>
                  <a:pt x="60" y="11"/>
                </a:cubicBezTo>
                <a:cubicBezTo>
                  <a:pt x="60" y="12"/>
                  <a:pt x="59" y="12"/>
                  <a:pt x="58" y="13"/>
                </a:cubicBezTo>
                <a:cubicBezTo>
                  <a:pt x="58" y="13"/>
                  <a:pt x="57" y="13"/>
                  <a:pt x="57" y="14"/>
                </a:cubicBezTo>
                <a:cubicBezTo>
                  <a:pt x="57" y="14"/>
                  <a:pt x="58" y="14"/>
                  <a:pt x="58" y="14"/>
                </a:cubicBezTo>
                <a:cubicBezTo>
                  <a:pt x="58" y="15"/>
                  <a:pt x="58" y="15"/>
                  <a:pt x="58" y="15"/>
                </a:cubicBezTo>
                <a:cubicBezTo>
                  <a:pt x="58" y="16"/>
                  <a:pt x="59" y="15"/>
                  <a:pt x="59" y="16"/>
                </a:cubicBezTo>
                <a:cubicBezTo>
                  <a:pt x="60" y="16"/>
                  <a:pt x="61" y="16"/>
                  <a:pt x="61" y="17"/>
                </a:cubicBezTo>
                <a:cubicBezTo>
                  <a:pt x="62" y="17"/>
                  <a:pt x="62" y="17"/>
                  <a:pt x="63" y="17"/>
                </a:cubicBezTo>
                <a:cubicBezTo>
                  <a:pt x="64" y="17"/>
                  <a:pt x="65" y="17"/>
                  <a:pt x="65" y="18"/>
                </a:cubicBezTo>
                <a:cubicBezTo>
                  <a:pt x="65" y="18"/>
                  <a:pt x="64" y="19"/>
                  <a:pt x="64" y="19"/>
                </a:cubicBezTo>
                <a:cubicBezTo>
                  <a:pt x="64" y="19"/>
                  <a:pt x="64" y="20"/>
                  <a:pt x="64" y="20"/>
                </a:cubicBezTo>
                <a:cubicBezTo>
                  <a:pt x="64" y="21"/>
                  <a:pt x="64" y="21"/>
                  <a:pt x="65" y="21"/>
                </a:cubicBezTo>
                <a:cubicBezTo>
                  <a:pt x="65" y="21"/>
                  <a:pt x="66" y="21"/>
                  <a:pt x="66" y="20"/>
                </a:cubicBezTo>
                <a:cubicBezTo>
                  <a:pt x="66" y="19"/>
                  <a:pt x="66" y="19"/>
                  <a:pt x="67" y="18"/>
                </a:cubicBezTo>
                <a:cubicBezTo>
                  <a:pt x="69" y="18"/>
                  <a:pt x="72" y="17"/>
                  <a:pt x="71" y="14"/>
                </a:cubicBezTo>
                <a:cubicBezTo>
                  <a:pt x="71" y="14"/>
                  <a:pt x="71" y="14"/>
                  <a:pt x="71" y="13"/>
                </a:cubicBezTo>
                <a:cubicBezTo>
                  <a:pt x="71" y="13"/>
                  <a:pt x="72" y="13"/>
                  <a:pt x="72" y="12"/>
                </a:cubicBezTo>
                <a:cubicBezTo>
                  <a:pt x="72" y="12"/>
                  <a:pt x="72" y="12"/>
                  <a:pt x="73" y="11"/>
                </a:cubicBezTo>
                <a:cubicBezTo>
                  <a:pt x="73" y="11"/>
                  <a:pt x="73" y="11"/>
                  <a:pt x="73" y="11"/>
                </a:cubicBezTo>
                <a:cubicBezTo>
                  <a:pt x="73" y="10"/>
                  <a:pt x="73" y="10"/>
                  <a:pt x="73" y="10"/>
                </a:cubicBezTo>
                <a:cubicBezTo>
                  <a:pt x="74" y="10"/>
                  <a:pt x="74" y="10"/>
                  <a:pt x="74" y="11"/>
                </a:cubicBezTo>
                <a:cubicBezTo>
                  <a:pt x="75" y="11"/>
                  <a:pt x="75" y="11"/>
                  <a:pt x="76" y="11"/>
                </a:cubicBezTo>
                <a:cubicBezTo>
                  <a:pt x="76" y="11"/>
                  <a:pt x="76" y="11"/>
                  <a:pt x="76" y="11"/>
                </a:cubicBezTo>
                <a:cubicBezTo>
                  <a:pt x="77" y="11"/>
                  <a:pt x="77" y="11"/>
                  <a:pt x="78" y="12"/>
                </a:cubicBezTo>
                <a:cubicBezTo>
                  <a:pt x="78" y="12"/>
                  <a:pt x="78" y="12"/>
                  <a:pt x="79" y="12"/>
                </a:cubicBezTo>
                <a:cubicBezTo>
                  <a:pt x="78" y="13"/>
                  <a:pt x="78" y="13"/>
                  <a:pt x="78" y="13"/>
                </a:cubicBezTo>
                <a:cubicBezTo>
                  <a:pt x="78" y="13"/>
                  <a:pt x="78" y="13"/>
                  <a:pt x="78" y="13"/>
                </a:cubicBezTo>
                <a:cubicBezTo>
                  <a:pt x="78" y="14"/>
                  <a:pt x="79" y="14"/>
                  <a:pt x="79" y="14"/>
                </a:cubicBezTo>
                <a:cubicBezTo>
                  <a:pt x="79" y="14"/>
                  <a:pt x="80" y="14"/>
                  <a:pt x="80" y="14"/>
                </a:cubicBezTo>
                <a:cubicBezTo>
                  <a:pt x="81" y="14"/>
                  <a:pt x="81" y="13"/>
                  <a:pt x="82" y="13"/>
                </a:cubicBezTo>
                <a:cubicBezTo>
                  <a:pt x="82" y="14"/>
                  <a:pt x="83" y="14"/>
                  <a:pt x="83" y="14"/>
                </a:cubicBezTo>
                <a:cubicBezTo>
                  <a:pt x="83" y="15"/>
                  <a:pt x="83" y="15"/>
                  <a:pt x="83" y="15"/>
                </a:cubicBezTo>
                <a:cubicBezTo>
                  <a:pt x="83" y="16"/>
                  <a:pt x="83" y="16"/>
                  <a:pt x="83" y="17"/>
                </a:cubicBezTo>
                <a:cubicBezTo>
                  <a:pt x="83" y="18"/>
                  <a:pt x="84" y="17"/>
                  <a:pt x="85" y="18"/>
                </a:cubicBezTo>
                <a:cubicBezTo>
                  <a:pt x="85" y="18"/>
                  <a:pt x="85" y="18"/>
                  <a:pt x="85" y="19"/>
                </a:cubicBezTo>
                <a:cubicBezTo>
                  <a:pt x="86" y="19"/>
                  <a:pt x="86" y="19"/>
                  <a:pt x="86" y="19"/>
                </a:cubicBezTo>
                <a:cubicBezTo>
                  <a:pt x="86" y="20"/>
                  <a:pt x="85" y="20"/>
                  <a:pt x="85" y="22"/>
                </a:cubicBezTo>
                <a:cubicBezTo>
                  <a:pt x="85" y="22"/>
                  <a:pt x="85" y="22"/>
                  <a:pt x="85" y="22"/>
                </a:cubicBezTo>
                <a:cubicBezTo>
                  <a:pt x="85" y="23"/>
                  <a:pt x="86" y="23"/>
                  <a:pt x="86" y="23"/>
                </a:cubicBezTo>
                <a:cubicBezTo>
                  <a:pt x="86" y="24"/>
                  <a:pt x="86" y="24"/>
                  <a:pt x="86" y="24"/>
                </a:cubicBezTo>
                <a:cubicBezTo>
                  <a:pt x="87" y="25"/>
                  <a:pt x="87" y="26"/>
                  <a:pt x="86" y="26"/>
                </a:cubicBezTo>
                <a:cubicBezTo>
                  <a:pt x="85" y="26"/>
                  <a:pt x="85" y="25"/>
                  <a:pt x="85" y="25"/>
                </a:cubicBezTo>
                <a:cubicBezTo>
                  <a:pt x="84" y="25"/>
                  <a:pt x="84" y="25"/>
                  <a:pt x="84" y="25"/>
                </a:cubicBezTo>
                <a:cubicBezTo>
                  <a:pt x="84" y="25"/>
                  <a:pt x="83" y="25"/>
                  <a:pt x="83" y="25"/>
                </a:cubicBezTo>
                <a:cubicBezTo>
                  <a:pt x="82" y="25"/>
                  <a:pt x="81" y="25"/>
                  <a:pt x="81" y="25"/>
                </a:cubicBezTo>
                <a:cubicBezTo>
                  <a:pt x="82" y="24"/>
                  <a:pt x="83" y="23"/>
                  <a:pt x="83" y="22"/>
                </a:cubicBezTo>
                <a:cubicBezTo>
                  <a:pt x="84" y="22"/>
                  <a:pt x="84" y="22"/>
                  <a:pt x="84" y="21"/>
                </a:cubicBezTo>
                <a:cubicBezTo>
                  <a:pt x="84" y="21"/>
                  <a:pt x="83" y="21"/>
                  <a:pt x="83" y="22"/>
                </a:cubicBezTo>
                <a:cubicBezTo>
                  <a:pt x="82" y="22"/>
                  <a:pt x="82" y="22"/>
                  <a:pt x="81" y="22"/>
                </a:cubicBezTo>
                <a:cubicBezTo>
                  <a:pt x="80" y="22"/>
                  <a:pt x="79" y="22"/>
                  <a:pt x="78" y="23"/>
                </a:cubicBezTo>
                <a:cubicBezTo>
                  <a:pt x="78" y="23"/>
                  <a:pt x="79" y="23"/>
                  <a:pt x="79" y="23"/>
                </a:cubicBezTo>
                <a:cubicBezTo>
                  <a:pt x="79" y="24"/>
                  <a:pt x="78" y="24"/>
                  <a:pt x="78" y="23"/>
                </a:cubicBezTo>
                <a:cubicBezTo>
                  <a:pt x="78" y="23"/>
                  <a:pt x="78" y="23"/>
                  <a:pt x="78" y="23"/>
                </a:cubicBezTo>
                <a:cubicBezTo>
                  <a:pt x="77" y="22"/>
                  <a:pt x="76" y="22"/>
                  <a:pt x="76" y="22"/>
                </a:cubicBezTo>
                <a:cubicBezTo>
                  <a:pt x="75" y="22"/>
                  <a:pt x="75" y="23"/>
                  <a:pt x="75" y="23"/>
                </a:cubicBezTo>
                <a:cubicBezTo>
                  <a:pt x="75" y="24"/>
                  <a:pt x="77" y="23"/>
                  <a:pt x="77" y="24"/>
                </a:cubicBezTo>
                <a:cubicBezTo>
                  <a:pt x="76" y="24"/>
                  <a:pt x="75" y="25"/>
                  <a:pt x="76" y="26"/>
                </a:cubicBezTo>
                <a:cubicBezTo>
                  <a:pt x="76" y="26"/>
                  <a:pt x="76" y="27"/>
                  <a:pt x="76" y="27"/>
                </a:cubicBezTo>
                <a:cubicBezTo>
                  <a:pt x="77" y="27"/>
                  <a:pt x="77" y="26"/>
                  <a:pt x="77" y="26"/>
                </a:cubicBezTo>
                <a:cubicBezTo>
                  <a:pt x="77" y="26"/>
                  <a:pt x="77" y="27"/>
                  <a:pt x="78" y="27"/>
                </a:cubicBezTo>
                <a:cubicBezTo>
                  <a:pt x="78" y="27"/>
                  <a:pt x="79" y="26"/>
                  <a:pt x="79" y="26"/>
                </a:cubicBezTo>
                <a:cubicBezTo>
                  <a:pt x="80" y="27"/>
                  <a:pt x="79" y="27"/>
                  <a:pt x="78" y="27"/>
                </a:cubicBezTo>
                <a:cubicBezTo>
                  <a:pt x="77" y="28"/>
                  <a:pt x="76" y="28"/>
                  <a:pt x="75" y="28"/>
                </a:cubicBezTo>
                <a:cubicBezTo>
                  <a:pt x="75" y="28"/>
                  <a:pt x="73" y="30"/>
                  <a:pt x="73" y="29"/>
                </a:cubicBezTo>
                <a:cubicBezTo>
                  <a:pt x="73" y="28"/>
                  <a:pt x="74" y="28"/>
                  <a:pt x="74" y="28"/>
                </a:cubicBezTo>
                <a:cubicBezTo>
                  <a:pt x="73" y="27"/>
                  <a:pt x="72" y="28"/>
                  <a:pt x="72" y="28"/>
                </a:cubicBezTo>
                <a:cubicBezTo>
                  <a:pt x="70" y="29"/>
                  <a:pt x="69" y="29"/>
                  <a:pt x="68" y="30"/>
                </a:cubicBezTo>
                <a:cubicBezTo>
                  <a:pt x="68" y="30"/>
                  <a:pt x="68" y="31"/>
                  <a:pt x="68" y="31"/>
                </a:cubicBezTo>
                <a:cubicBezTo>
                  <a:pt x="68" y="31"/>
                  <a:pt x="67" y="31"/>
                  <a:pt x="67" y="31"/>
                </a:cubicBezTo>
                <a:cubicBezTo>
                  <a:pt x="66" y="31"/>
                  <a:pt x="66" y="32"/>
                  <a:pt x="66" y="32"/>
                </a:cubicBezTo>
                <a:cubicBezTo>
                  <a:pt x="65" y="32"/>
                  <a:pt x="65" y="32"/>
                  <a:pt x="65" y="32"/>
                </a:cubicBezTo>
                <a:cubicBezTo>
                  <a:pt x="64" y="32"/>
                  <a:pt x="64" y="33"/>
                  <a:pt x="64" y="33"/>
                </a:cubicBezTo>
                <a:cubicBezTo>
                  <a:pt x="64" y="33"/>
                  <a:pt x="63" y="34"/>
                  <a:pt x="63" y="34"/>
                </a:cubicBezTo>
                <a:cubicBezTo>
                  <a:pt x="63" y="34"/>
                  <a:pt x="63" y="35"/>
                  <a:pt x="62" y="35"/>
                </a:cubicBezTo>
                <a:cubicBezTo>
                  <a:pt x="62" y="35"/>
                  <a:pt x="62" y="35"/>
                  <a:pt x="61" y="35"/>
                </a:cubicBezTo>
                <a:cubicBezTo>
                  <a:pt x="61" y="35"/>
                  <a:pt x="61" y="36"/>
                  <a:pt x="61" y="37"/>
                </a:cubicBezTo>
                <a:cubicBezTo>
                  <a:pt x="61" y="38"/>
                  <a:pt x="60" y="38"/>
                  <a:pt x="59" y="38"/>
                </a:cubicBezTo>
                <a:cubicBezTo>
                  <a:pt x="58" y="39"/>
                  <a:pt x="58" y="39"/>
                  <a:pt x="58" y="39"/>
                </a:cubicBezTo>
                <a:cubicBezTo>
                  <a:pt x="57" y="39"/>
                  <a:pt x="57" y="40"/>
                  <a:pt x="56" y="40"/>
                </a:cubicBezTo>
                <a:cubicBezTo>
                  <a:pt x="56" y="40"/>
                  <a:pt x="56" y="40"/>
                  <a:pt x="55" y="41"/>
                </a:cubicBezTo>
                <a:cubicBezTo>
                  <a:pt x="55" y="65"/>
                  <a:pt x="55" y="65"/>
                  <a:pt x="55" y="65"/>
                </a:cubicBezTo>
                <a:cubicBezTo>
                  <a:pt x="56" y="64"/>
                  <a:pt x="56" y="64"/>
                  <a:pt x="56" y="64"/>
                </a:cubicBezTo>
                <a:cubicBezTo>
                  <a:pt x="56" y="63"/>
                  <a:pt x="57" y="63"/>
                  <a:pt x="57" y="62"/>
                </a:cubicBezTo>
                <a:cubicBezTo>
                  <a:pt x="58" y="62"/>
                  <a:pt x="58" y="62"/>
                  <a:pt x="59" y="62"/>
                </a:cubicBezTo>
                <a:cubicBezTo>
                  <a:pt x="59" y="62"/>
                  <a:pt x="60" y="62"/>
                  <a:pt x="60" y="61"/>
                </a:cubicBezTo>
                <a:cubicBezTo>
                  <a:pt x="60" y="61"/>
                  <a:pt x="60" y="61"/>
                  <a:pt x="61" y="61"/>
                </a:cubicBezTo>
                <a:cubicBezTo>
                  <a:pt x="61" y="62"/>
                  <a:pt x="60" y="62"/>
                  <a:pt x="61" y="62"/>
                </a:cubicBezTo>
                <a:cubicBezTo>
                  <a:pt x="61" y="63"/>
                  <a:pt x="62" y="61"/>
                  <a:pt x="62" y="61"/>
                </a:cubicBezTo>
                <a:cubicBezTo>
                  <a:pt x="62" y="61"/>
                  <a:pt x="63" y="62"/>
                  <a:pt x="63" y="62"/>
                </a:cubicBezTo>
                <a:cubicBezTo>
                  <a:pt x="64" y="62"/>
                  <a:pt x="64" y="63"/>
                  <a:pt x="64" y="63"/>
                </a:cubicBezTo>
                <a:cubicBezTo>
                  <a:pt x="65" y="63"/>
                  <a:pt x="65" y="63"/>
                  <a:pt x="66" y="63"/>
                </a:cubicBezTo>
                <a:cubicBezTo>
                  <a:pt x="66" y="63"/>
                  <a:pt x="67" y="63"/>
                  <a:pt x="67" y="63"/>
                </a:cubicBezTo>
                <a:cubicBezTo>
                  <a:pt x="67" y="63"/>
                  <a:pt x="68" y="63"/>
                  <a:pt x="68" y="63"/>
                </a:cubicBezTo>
                <a:cubicBezTo>
                  <a:pt x="69" y="62"/>
                  <a:pt x="70" y="63"/>
                  <a:pt x="70" y="63"/>
                </a:cubicBezTo>
                <a:cubicBezTo>
                  <a:pt x="70" y="63"/>
                  <a:pt x="70" y="63"/>
                  <a:pt x="71" y="63"/>
                </a:cubicBezTo>
                <a:cubicBezTo>
                  <a:pt x="71" y="63"/>
                  <a:pt x="71" y="64"/>
                  <a:pt x="71" y="64"/>
                </a:cubicBezTo>
                <a:cubicBezTo>
                  <a:pt x="71" y="64"/>
                  <a:pt x="71" y="65"/>
                  <a:pt x="71" y="65"/>
                </a:cubicBezTo>
                <a:cubicBezTo>
                  <a:pt x="72" y="65"/>
                  <a:pt x="72" y="65"/>
                  <a:pt x="73" y="65"/>
                </a:cubicBezTo>
                <a:cubicBezTo>
                  <a:pt x="73" y="65"/>
                  <a:pt x="73" y="66"/>
                  <a:pt x="74" y="66"/>
                </a:cubicBezTo>
                <a:cubicBezTo>
                  <a:pt x="74" y="67"/>
                  <a:pt x="75" y="68"/>
                  <a:pt x="76" y="68"/>
                </a:cubicBezTo>
                <a:cubicBezTo>
                  <a:pt x="76" y="68"/>
                  <a:pt x="77" y="67"/>
                  <a:pt x="77" y="67"/>
                </a:cubicBezTo>
                <a:cubicBezTo>
                  <a:pt x="78" y="68"/>
                  <a:pt x="79" y="68"/>
                  <a:pt x="80" y="69"/>
                </a:cubicBezTo>
                <a:cubicBezTo>
                  <a:pt x="80" y="69"/>
                  <a:pt x="81" y="69"/>
                  <a:pt x="81" y="70"/>
                </a:cubicBezTo>
                <a:cubicBezTo>
                  <a:pt x="81" y="70"/>
                  <a:pt x="81" y="70"/>
                  <a:pt x="81" y="71"/>
                </a:cubicBezTo>
                <a:cubicBezTo>
                  <a:pt x="81" y="71"/>
                  <a:pt x="82" y="72"/>
                  <a:pt x="82" y="73"/>
                </a:cubicBezTo>
                <a:cubicBezTo>
                  <a:pt x="82" y="73"/>
                  <a:pt x="82" y="73"/>
                  <a:pt x="83" y="74"/>
                </a:cubicBezTo>
                <a:cubicBezTo>
                  <a:pt x="83" y="74"/>
                  <a:pt x="83" y="74"/>
                  <a:pt x="84" y="74"/>
                </a:cubicBezTo>
                <a:cubicBezTo>
                  <a:pt x="84" y="74"/>
                  <a:pt x="84" y="74"/>
                  <a:pt x="84" y="74"/>
                </a:cubicBezTo>
                <a:cubicBezTo>
                  <a:pt x="85" y="74"/>
                  <a:pt x="86" y="75"/>
                  <a:pt x="86" y="75"/>
                </a:cubicBezTo>
                <a:cubicBezTo>
                  <a:pt x="86" y="75"/>
                  <a:pt x="87" y="75"/>
                  <a:pt x="87" y="75"/>
                </a:cubicBezTo>
                <a:cubicBezTo>
                  <a:pt x="87" y="75"/>
                  <a:pt x="87" y="76"/>
                  <a:pt x="88" y="76"/>
                </a:cubicBezTo>
                <a:cubicBezTo>
                  <a:pt x="88" y="76"/>
                  <a:pt x="88" y="76"/>
                  <a:pt x="89" y="76"/>
                </a:cubicBezTo>
                <a:cubicBezTo>
                  <a:pt x="89" y="76"/>
                  <a:pt x="90" y="77"/>
                  <a:pt x="91" y="77"/>
                </a:cubicBezTo>
                <a:cubicBezTo>
                  <a:pt x="91" y="77"/>
                  <a:pt x="91" y="76"/>
                  <a:pt x="92" y="76"/>
                </a:cubicBezTo>
                <a:cubicBezTo>
                  <a:pt x="92" y="77"/>
                  <a:pt x="93" y="77"/>
                  <a:pt x="93" y="77"/>
                </a:cubicBezTo>
                <a:cubicBezTo>
                  <a:pt x="87" y="88"/>
                  <a:pt x="76" y="96"/>
                  <a:pt x="63" y="99"/>
                </a:cubicBezTo>
                <a:cubicBezTo>
                  <a:pt x="63" y="99"/>
                  <a:pt x="63" y="98"/>
                  <a:pt x="63" y="98"/>
                </a:cubicBezTo>
                <a:cubicBezTo>
                  <a:pt x="63" y="97"/>
                  <a:pt x="63" y="96"/>
                  <a:pt x="63" y="95"/>
                </a:cubicBezTo>
                <a:cubicBezTo>
                  <a:pt x="63" y="94"/>
                  <a:pt x="63" y="93"/>
                  <a:pt x="63" y="93"/>
                </a:cubicBezTo>
                <a:cubicBezTo>
                  <a:pt x="62" y="92"/>
                  <a:pt x="61" y="91"/>
                  <a:pt x="60" y="91"/>
                </a:cubicBezTo>
                <a:cubicBezTo>
                  <a:pt x="60" y="91"/>
                  <a:pt x="60" y="91"/>
                  <a:pt x="59" y="90"/>
                </a:cubicBezTo>
                <a:cubicBezTo>
                  <a:pt x="58" y="90"/>
                  <a:pt x="57" y="89"/>
                  <a:pt x="56" y="88"/>
                </a:cubicBezTo>
                <a:cubicBezTo>
                  <a:pt x="56" y="88"/>
                  <a:pt x="56" y="88"/>
                  <a:pt x="56" y="87"/>
                </a:cubicBezTo>
                <a:cubicBezTo>
                  <a:pt x="56" y="87"/>
                  <a:pt x="56" y="87"/>
                  <a:pt x="55" y="87"/>
                </a:cubicBezTo>
                <a:lnTo>
                  <a:pt x="55" y="103"/>
                </a:lnTo>
                <a:close/>
                <a:moveTo>
                  <a:pt x="1" y="41"/>
                </a:moveTo>
                <a:cubicBezTo>
                  <a:pt x="1" y="42"/>
                  <a:pt x="1" y="43"/>
                  <a:pt x="1" y="44"/>
                </a:cubicBezTo>
                <a:cubicBezTo>
                  <a:pt x="1" y="45"/>
                  <a:pt x="1" y="46"/>
                  <a:pt x="1" y="47"/>
                </a:cubicBezTo>
                <a:cubicBezTo>
                  <a:pt x="0" y="48"/>
                  <a:pt x="0" y="50"/>
                  <a:pt x="0" y="52"/>
                </a:cubicBezTo>
                <a:cubicBezTo>
                  <a:pt x="0" y="54"/>
                  <a:pt x="0" y="55"/>
                  <a:pt x="1" y="57"/>
                </a:cubicBezTo>
                <a:cubicBezTo>
                  <a:pt x="1" y="58"/>
                  <a:pt x="1" y="59"/>
                  <a:pt x="1" y="60"/>
                </a:cubicBezTo>
                <a:cubicBezTo>
                  <a:pt x="1" y="61"/>
                  <a:pt x="1" y="61"/>
                  <a:pt x="1" y="62"/>
                </a:cubicBezTo>
                <a:cubicBezTo>
                  <a:pt x="2" y="63"/>
                  <a:pt x="2" y="64"/>
                  <a:pt x="2" y="65"/>
                </a:cubicBezTo>
                <a:cubicBezTo>
                  <a:pt x="2" y="66"/>
                  <a:pt x="3" y="68"/>
                  <a:pt x="4" y="70"/>
                </a:cubicBezTo>
                <a:cubicBezTo>
                  <a:pt x="4" y="70"/>
                  <a:pt x="4" y="71"/>
                  <a:pt x="4" y="72"/>
                </a:cubicBezTo>
                <a:cubicBezTo>
                  <a:pt x="5" y="73"/>
                  <a:pt x="5" y="73"/>
                  <a:pt x="5" y="74"/>
                </a:cubicBezTo>
                <a:cubicBezTo>
                  <a:pt x="6" y="75"/>
                  <a:pt x="6" y="75"/>
                  <a:pt x="6" y="75"/>
                </a:cubicBezTo>
                <a:cubicBezTo>
                  <a:pt x="6" y="76"/>
                  <a:pt x="7" y="77"/>
                  <a:pt x="7" y="77"/>
                </a:cubicBezTo>
                <a:cubicBezTo>
                  <a:pt x="8" y="80"/>
                  <a:pt x="10" y="82"/>
                  <a:pt x="11" y="84"/>
                </a:cubicBezTo>
                <a:cubicBezTo>
                  <a:pt x="12" y="85"/>
                  <a:pt x="13" y="86"/>
                  <a:pt x="14" y="86"/>
                </a:cubicBezTo>
                <a:cubicBezTo>
                  <a:pt x="14" y="87"/>
                  <a:pt x="15" y="88"/>
                  <a:pt x="15" y="88"/>
                </a:cubicBezTo>
                <a:cubicBezTo>
                  <a:pt x="16" y="89"/>
                  <a:pt x="17" y="89"/>
                  <a:pt x="17" y="90"/>
                </a:cubicBezTo>
                <a:cubicBezTo>
                  <a:pt x="20" y="92"/>
                  <a:pt x="23" y="95"/>
                  <a:pt x="26" y="96"/>
                </a:cubicBezTo>
                <a:cubicBezTo>
                  <a:pt x="27" y="97"/>
                  <a:pt x="28" y="97"/>
                  <a:pt x="28" y="98"/>
                </a:cubicBezTo>
                <a:cubicBezTo>
                  <a:pt x="30" y="98"/>
                  <a:pt x="31" y="99"/>
                  <a:pt x="33" y="100"/>
                </a:cubicBezTo>
                <a:cubicBezTo>
                  <a:pt x="34" y="100"/>
                  <a:pt x="35" y="100"/>
                  <a:pt x="35" y="101"/>
                </a:cubicBezTo>
                <a:cubicBezTo>
                  <a:pt x="41" y="102"/>
                  <a:pt x="46" y="103"/>
                  <a:pt x="52" y="103"/>
                </a:cubicBezTo>
                <a:cubicBezTo>
                  <a:pt x="53" y="103"/>
                  <a:pt x="54" y="103"/>
                  <a:pt x="55" y="103"/>
                </a:cubicBezTo>
                <a:cubicBezTo>
                  <a:pt x="55" y="87"/>
                  <a:pt x="55" y="87"/>
                  <a:pt x="55" y="87"/>
                </a:cubicBezTo>
                <a:cubicBezTo>
                  <a:pt x="55" y="86"/>
                  <a:pt x="55" y="86"/>
                  <a:pt x="55" y="86"/>
                </a:cubicBezTo>
                <a:cubicBezTo>
                  <a:pt x="54" y="85"/>
                  <a:pt x="54" y="83"/>
                  <a:pt x="53" y="82"/>
                </a:cubicBezTo>
                <a:cubicBezTo>
                  <a:pt x="53" y="82"/>
                  <a:pt x="52" y="81"/>
                  <a:pt x="52" y="81"/>
                </a:cubicBezTo>
                <a:cubicBezTo>
                  <a:pt x="52" y="80"/>
                  <a:pt x="51" y="80"/>
                  <a:pt x="51" y="80"/>
                </a:cubicBezTo>
                <a:cubicBezTo>
                  <a:pt x="51" y="79"/>
                  <a:pt x="50" y="79"/>
                  <a:pt x="50" y="78"/>
                </a:cubicBezTo>
                <a:cubicBezTo>
                  <a:pt x="50" y="78"/>
                  <a:pt x="51" y="77"/>
                  <a:pt x="51" y="77"/>
                </a:cubicBezTo>
                <a:cubicBezTo>
                  <a:pt x="51" y="76"/>
                  <a:pt x="51" y="76"/>
                  <a:pt x="51" y="76"/>
                </a:cubicBezTo>
                <a:cubicBezTo>
                  <a:pt x="51" y="75"/>
                  <a:pt x="51" y="74"/>
                  <a:pt x="51" y="74"/>
                </a:cubicBezTo>
                <a:cubicBezTo>
                  <a:pt x="51" y="73"/>
                  <a:pt x="52" y="73"/>
                  <a:pt x="52" y="73"/>
                </a:cubicBezTo>
                <a:cubicBezTo>
                  <a:pt x="52" y="73"/>
                  <a:pt x="52" y="73"/>
                  <a:pt x="53" y="72"/>
                </a:cubicBezTo>
                <a:cubicBezTo>
                  <a:pt x="53" y="72"/>
                  <a:pt x="53" y="72"/>
                  <a:pt x="53" y="71"/>
                </a:cubicBezTo>
                <a:cubicBezTo>
                  <a:pt x="53" y="71"/>
                  <a:pt x="54" y="71"/>
                  <a:pt x="54" y="70"/>
                </a:cubicBezTo>
                <a:cubicBezTo>
                  <a:pt x="54" y="70"/>
                  <a:pt x="54" y="68"/>
                  <a:pt x="54" y="67"/>
                </a:cubicBezTo>
                <a:cubicBezTo>
                  <a:pt x="54" y="67"/>
                  <a:pt x="54" y="66"/>
                  <a:pt x="54" y="66"/>
                </a:cubicBezTo>
                <a:cubicBezTo>
                  <a:pt x="53" y="65"/>
                  <a:pt x="53" y="64"/>
                  <a:pt x="53" y="64"/>
                </a:cubicBezTo>
                <a:cubicBezTo>
                  <a:pt x="52" y="64"/>
                  <a:pt x="52" y="65"/>
                  <a:pt x="52" y="65"/>
                </a:cubicBezTo>
                <a:cubicBezTo>
                  <a:pt x="52" y="66"/>
                  <a:pt x="52" y="66"/>
                  <a:pt x="51" y="66"/>
                </a:cubicBezTo>
                <a:cubicBezTo>
                  <a:pt x="51" y="66"/>
                  <a:pt x="50" y="66"/>
                  <a:pt x="50" y="65"/>
                </a:cubicBezTo>
                <a:cubicBezTo>
                  <a:pt x="49" y="65"/>
                  <a:pt x="49" y="65"/>
                  <a:pt x="49" y="65"/>
                </a:cubicBezTo>
                <a:cubicBezTo>
                  <a:pt x="48" y="65"/>
                  <a:pt x="48" y="64"/>
                  <a:pt x="47" y="64"/>
                </a:cubicBezTo>
                <a:cubicBezTo>
                  <a:pt x="47" y="64"/>
                  <a:pt x="47" y="64"/>
                  <a:pt x="46" y="63"/>
                </a:cubicBezTo>
                <a:cubicBezTo>
                  <a:pt x="46" y="63"/>
                  <a:pt x="46" y="63"/>
                  <a:pt x="46" y="62"/>
                </a:cubicBezTo>
                <a:cubicBezTo>
                  <a:pt x="46" y="62"/>
                  <a:pt x="45" y="60"/>
                  <a:pt x="44" y="60"/>
                </a:cubicBezTo>
                <a:cubicBezTo>
                  <a:pt x="44" y="60"/>
                  <a:pt x="43" y="60"/>
                  <a:pt x="43" y="60"/>
                </a:cubicBezTo>
                <a:cubicBezTo>
                  <a:pt x="42" y="60"/>
                  <a:pt x="42" y="60"/>
                  <a:pt x="42" y="60"/>
                </a:cubicBezTo>
                <a:cubicBezTo>
                  <a:pt x="41" y="59"/>
                  <a:pt x="41" y="59"/>
                  <a:pt x="41" y="59"/>
                </a:cubicBezTo>
                <a:cubicBezTo>
                  <a:pt x="40" y="59"/>
                  <a:pt x="39" y="57"/>
                  <a:pt x="38" y="57"/>
                </a:cubicBezTo>
                <a:cubicBezTo>
                  <a:pt x="37" y="57"/>
                  <a:pt x="37" y="58"/>
                  <a:pt x="36" y="58"/>
                </a:cubicBezTo>
                <a:cubicBezTo>
                  <a:pt x="36" y="58"/>
                  <a:pt x="35" y="57"/>
                  <a:pt x="34" y="57"/>
                </a:cubicBezTo>
                <a:cubicBezTo>
                  <a:pt x="33" y="57"/>
                  <a:pt x="33" y="56"/>
                  <a:pt x="32" y="56"/>
                </a:cubicBezTo>
                <a:cubicBezTo>
                  <a:pt x="32" y="56"/>
                  <a:pt x="31" y="55"/>
                  <a:pt x="31" y="55"/>
                </a:cubicBezTo>
                <a:cubicBezTo>
                  <a:pt x="31" y="55"/>
                  <a:pt x="30" y="55"/>
                  <a:pt x="30" y="55"/>
                </a:cubicBezTo>
                <a:cubicBezTo>
                  <a:pt x="30" y="55"/>
                  <a:pt x="29" y="54"/>
                  <a:pt x="29" y="54"/>
                </a:cubicBezTo>
                <a:cubicBezTo>
                  <a:pt x="28" y="54"/>
                  <a:pt x="28" y="53"/>
                  <a:pt x="28" y="53"/>
                </a:cubicBezTo>
                <a:cubicBezTo>
                  <a:pt x="28" y="53"/>
                  <a:pt x="28" y="52"/>
                  <a:pt x="28" y="52"/>
                </a:cubicBezTo>
                <a:cubicBezTo>
                  <a:pt x="28" y="51"/>
                  <a:pt x="28" y="50"/>
                  <a:pt x="27" y="49"/>
                </a:cubicBezTo>
                <a:cubicBezTo>
                  <a:pt x="26" y="48"/>
                  <a:pt x="26" y="48"/>
                  <a:pt x="25" y="47"/>
                </a:cubicBezTo>
                <a:cubicBezTo>
                  <a:pt x="25" y="47"/>
                  <a:pt x="25" y="47"/>
                  <a:pt x="25" y="46"/>
                </a:cubicBezTo>
                <a:cubicBezTo>
                  <a:pt x="25" y="46"/>
                  <a:pt x="25" y="46"/>
                  <a:pt x="24" y="45"/>
                </a:cubicBezTo>
                <a:cubicBezTo>
                  <a:pt x="24" y="45"/>
                  <a:pt x="23" y="44"/>
                  <a:pt x="23" y="44"/>
                </a:cubicBezTo>
                <a:cubicBezTo>
                  <a:pt x="23" y="43"/>
                  <a:pt x="24" y="42"/>
                  <a:pt x="23" y="42"/>
                </a:cubicBezTo>
                <a:cubicBezTo>
                  <a:pt x="23" y="41"/>
                  <a:pt x="22" y="41"/>
                  <a:pt x="22" y="43"/>
                </a:cubicBezTo>
                <a:cubicBezTo>
                  <a:pt x="22" y="43"/>
                  <a:pt x="22" y="44"/>
                  <a:pt x="23" y="44"/>
                </a:cubicBezTo>
                <a:cubicBezTo>
                  <a:pt x="23" y="44"/>
                  <a:pt x="23" y="45"/>
                  <a:pt x="23" y="45"/>
                </a:cubicBezTo>
                <a:cubicBezTo>
                  <a:pt x="23" y="46"/>
                  <a:pt x="23" y="46"/>
                  <a:pt x="24" y="46"/>
                </a:cubicBezTo>
                <a:cubicBezTo>
                  <a:pt x="24" y="47"/>
                  <a:pt x="24" y="48"/>
                  <a:pt x="24" y="48"/>
                </a:cubicBezTo>
                <a:cubicBezTo>
                  <a:pt x="24" y="49"/>
                  <a:pt x="25" y="49"/>
                  <a:pt x="24" y="50"/>
                </a:cubicBezTo>
                <a:cubicBezTo>
                  <a:pt x="24" y="50"/>
                  <a:pt x="24" y="49"/>
                  <a:pt x="23" y="49"/>
                </a:cubicBezTo>
                <a:cubicBezTo>
                  <a:pt x="23" y="49"/>
                  <a:pt x="23" y="49"/>
                  <a:pt x="22" y="48"/>
                </a:cubicBezTo>
                <a:cubicBezTo>
                  <a:pt x="22" y="48"/>
                  <a:pt x="23" y="47"/>
                  <a:pt x="23" y="47"/>
                </a:cubicBezTo>
                <a:cubicBezTo>
                  <a:pt x="22" y="46"/>
                  <a:pt x="21" y="46"/>
                  <a:pt x="21" y="45"/>
                </a:cubicBezTo>
                <a:cubicBezTo>
                  <a:pt x="21" y="45"/>
                  <a:pt x="21" y="45"/>
                  <a:pt x="21" y="44"/>
                </a:cubicBezTo>
                <a:cubicBezTo>
                  <a:pt x="21" y="44"/>
                  <a:pt x="21" y="43"/>
                  <a:pt x="21" y="43"/>
                </a:cubicBezTo>
                <a:cubicBezTo>
                  <a:pt x="20" y="43"/>
                  <a:pt x="20" y="42"/>
                  <a:pt x="20" y="41"/>
                </a:cubicBezTo>
                <a:cubicBezTo>
                  <a:pt x="20" y="41"/>
                  <a:pt x="20" y="40"/>
                  <a:pt x="20" y="40"/>
                </a:cubicBezTo>
                <a:cubicBezTo>
                  <a:pt x="20" y="39"/>
                  <a:pt x="20" y="39"/>
                  <a:pt x="19" y="39"/>
                </a:cubicBezTo>
                <a:cubicBezTo>
                  <a:pt x="19" y="38"/>
                  <a:pt x="18" y="38"/>
                  <a:pt x="18" y="38"/>
                </a:cubicBezTo>
                <a:cubicBezTo>
                  <a:pt x="18" y="38"/>
                  <a:pt x="18" y="37"/>
                  <a:pt x="18" y="37"/>
                </a:cubicBezTo>
                <a:cubicBezTo>
                  <a:pt x="18" y="36"/>
                  <a:pt x="18" y="35"/>
                  <a:pt x="18" y="34"/>
                </a:cubicBezTo>
                <a:cubicBezTo>
                  <a:pt x="18" y="34"/>
                  <a:pt x="18" y="33"/>
                  <a:pt x="18" y="32"/>
                </a:cubicBezTo>
                <a:cubicBezTo>
                  <a:pt x="18" y="32"/>
                  <a:pt x="18" y="32"/>
                  <a:pt x="19" y="31"/>
                </a:cubicBezTo>
                <a:cubicBezTo>
                  <a:pt x="19" y="31"/>
                  <a:pt x="19" y="30"/>
                  <a:pt x="19" y="30"/>
                </a:cubicBezTo>
                <a:cubicBezTo>
                  <a:pt x="20" y="29"/>
                  <a:pt x="20" y="28"/>
                  <a:pt x="21" y="28"/>
                </a:cubicBezTo>
                <a:cubicBezTo>
                  <a:pt x="22" y="27"/>
                  <a:pt x="22" y="26"/>
                  <a:pt x="23" y="25"/>
                </a:cubicBezTo>
                <a:cubicBezTo>
                  <a:pt x="23" y="25"/>
                  <a:pt x="23" y="24"/>
                  <a:pt x="23" y="24"/>
                </a:cubicBezTo>
                <a:cubicBezTo>
                  <a:pt x="23" y="23"/>
                  <a:pt x="22" y="23"/>
                  <a:pt x="22" y="22"/>
                </a:cubicBezTo>
                <a:cubicBezTo>
                  <a:pt x="22" y="22"/>
                  <a:pt x="23" y="22"/>
                  <a:pt x="23" y="22"/>
                </a:cubicBezTo>
                <a:cubicBezTo>
                  <a:pt x="23" y="21"/>
                  <a:pt x="23" y="21"/>
                  <a:pt x="23" y="21"/>
                </a:cubicBezTo>
                <a:cubicBezTo>
                  <a:pt x="23" y="20"/>
                  <a:pt x="23" y="19"/>
                  <a:pt x="23" y="19"/>
                </a:cubicBezTo>
                <a:cubicBezTo>
                  <a:pt x="23" y="18"/>
                  <a:pt x="24" y="18"/>
                  <a:pt x="23" y="18"/>
                </a:cubicBezTo>
                <a:cubicBezTo>
                  <a:pt x="23" y="17"/>
                  <a:pt x="22" y="18"/>
                  <a:pt x="22" y="18"/>
                </a:cubicBezTo>
                <a:cubicBezTo>
                  <a:pt x="21" y="17"/>
                  <a:pt x="22" y="17"/>
                  <a:pt x="22" y="16"/>
                </a:cubicBezTo>
                <a:cubicBezTo>
                  <a:pt x="22" y="16"/>
                  <a:pt x="22" y="16"/>
                  <a:pt x="22" y="16"/>
                </a:cubicBezTo>
                <a:cubicBezTo>
                  <a:pt x="22" y="15"/>
                  <a:pt x="22" y="15"/>
                  <a:pt x="22" y="15"/>
                </a:cubicBezTo>
                <a:cubicBezTo>
                  <a:pt x="22" y="15"/>
                  <a:pt x="22" y="14"/>
                  <a:pt x="22" y="14"/>
                </a:cubicBezTo>
                <a:cubicBezTo>
                  <a:pt x="28" y="9"/>
                  <a:pt x="35" y="5"/>
                  <a:pt x="43" y="4"/>
                </a:cubicBezTo>
                <a:cubicBezTo>
                  <a:pt x="43" y="4"/>
                  <a:pt x="43" y="4"/>
                  <a:pt x="43" y="4"/>
                </a:cubicBezTo>
                <a:cubicBezTo>
                  <a:pt x="43" y="4"/>
                  <a:pt x="43" y="4"/>
                  <a:pt x="44" y="4"/>
                </a:cubicBezTo>
                <a:cubicBezTo>
                  <a:pt x="44" y="4"/>
                  <a:pt x="45" y="4"/>
                  <a:pt x="45" y="4"/>
                </a:cubicBezTo>
                <a:cubicBezTo>
                  <a:pt x="46" y="4"/>
                  <a:pt x="46" y="4"/>
                  <a:pt x="47" y="4"/>
                </a:cubicBezTo>
                <a:cubicBezTo>
                  <a:pt x="48" y="4"/>
                  <a:pt x="49" y="5"/>
                  <a:pt x="50" y="5"/>
                </a:cubicBezTo>
                <a:cubicBezTo>
                  <a:pt x="50" y="5"/>
                  <a:pt x="50" y="4"/>
                  <a:pt x="50" y="4"/>
                </a:cubicBezTo>
                <a:cubicBezTo>
                  <a:pt x="50" y="4"/>
                  <a:pt x="51" y="3"/>
                  <a:pt x="51" y="3"/>
                </a:cubicBezTo>
                <a:cubicBezTo>
                  <a:pt x="51" y="3"/>
                  <a:pt x="52" y="3"/>
                  <a:pt x="52" y="3"/>
                </a:cubicBezTo>
                <a:cubicBezTo>
                  <a:pt x="53" y="3"/>
                  <a:pt x="54" y="3"/>
                  <a:pt x="55" y="3"/>
                </a:cubicBezTo>
                <a:cubicBezTo>
                  <a:pt x="55" y="0"/>
                  <a:pt x="55" y="0"/>
                  <a:pt x="55" y="0"/>
                </a:cubicBezTo>
                <a:cubicBezTo>
                  <a:pt x="55" y="0"/>
                  <a:pt x="54" y="0"/>
                  <a:pt x="53" y="0"/>
                </a:cubicBezTo>
                <a:cubicBezTo>
                  <a:pt x="53" y="0"/>
                  <a:pt x="52" y="0"/>
                  <a:pt x="52" y="0"/>
                </a:cubicBezTo>
                <a:cubicBezTo>
                  <a:pt x="51" y="0"/>
                  <a:pt x="51" y="0"/>
                  <a:pt x="50" y="0"/>
                </a:cubicBezTo>
                <a:cubicBezTo>
                  <a:pt x="45" y="0"/>
                  <a:pt x="40" y="1"/>
                  <a:pt x="35" y="3"/>
                </a:cubicBezTo>
                <a:cubicBezTo>
                  <a:pt x="35" y="3"/>
                  <a:pt x="34" y="4"/>
                  <a:pt x="33" y="4"/>
                </a:cubicBezTo>
                <a:cubicBezTo>
                  <a:pt x="33" y="4"/>
                  <a:pt x="33" y="4"/>
                  <a:pt x="32" y="4"/>
                </a:cubicBezTo>
                <a:cubicBezTo>
                  <a:pt x="32" y="4"/>
                  <a:pt x="31" y="5"/>
                  <a:pt x="31" y="5"/>
                </a:cubicBezTo>
                <a:cubicBezTo>
                  <a:pt x="30" y="5"/>
                  <a:pt x="29" y="6"/>
                  <a:pt x="28" y="6"/>
                </a:cubicBezTo>
                <a:cubicBezTo>
                  <a:pt x="28" y="6"/>
                  <a:pt x="27" y="7"/>
                  <a:pt x="26" y="7"/>
                </a:cubicBezTo>
                <a:cubicBezTo>
                  <a:pt x="23" y="9"/>
                  <a:pt x="21" y="11"/>
                  <a:pt x="18" y="13"/>
                </a:cubicBezTo>
                <a:cubicBezTo>
                  <a:pt x="18" y="13"/>
                  <a:pt x="18" y="13"/>
                  <a:pt x="17" y="14"/>
                </a:cubicBezTo>
                <a:cubicBezTo>
                  <a:pt x="17" y="14"/>
                  <a:pt x="16" y="15"/>
                  <a:pt x="15" y="15"/>
                </a:cubicBezTo>
                <a:cubicBezTo>
                  <a:pt x="15" y="16"/>
                  <a:pt x="14" y="17"/>
                  <a:pt x="14" y="17"/>
                </a:cubicBezTo>
                <a:cubicBezTo>
                  <a:pt x="13" y="18"/>
                  <a:pt x="12" y="19"/>
                  <a:pt x="11" y="20"/>
                </a:cubicBezTo>
                <a:cubicBezTo>
                  <a:pt x="10" y="22"/>
                  <a:pt x="8" y="24"/>
                  <a:pt x="7" y="26"/>
                </a:cubicBezTo>
                <a:cubicBezTo>
                  <a:pt x="7" y="27"/>
                  <a:pt x="6" y="28"/>
                  <a:pt x="6" y="28"/>
                </a:cubicBezTo>
                <a:cubicBezTo>
                  <a:pt x="6" y="29"/>
                  <a:pt x="6" y="29"/>
                  <a:pt x="5" y="29"/>
                </a:cubicBezTo>
                <a:cubicBezTo>
                  <a:pt x="5" y="31"/>
                  <a:pt x="4" y="32"/>
                  <a:pt x="4" y="33"/>
                </a:cubicBezTo>
                <a:cubicBezTo>
                  <a:pt x="4" y="33"/>
                  <a:pt x="4" y="34"/>
                  <a:pt x="4" y="34"/>
                </a:cubicBezTo>
                <a:cubicBezTo>
                  <a:pt x="3" y="36"/>
                  <a:pt x="2" y="37"/>
                  <a:pt x="2" y="39"/>
                </a:cubicBezTo>
                <a:cubicBezTo>
                  <a:pt x="2" y="40"/>
                  <a:pt x="2" y="41"/>
                  <a:pt x="1" y="41"/>
                </a:cubicBezTo>
                <a:close/>
                <a:moveTo>
                  <a:pt x="55" y="41"/>
                </a:moveTo>
                <a:cubicBezTo>
                  <a:pt x="55" y="65"/>
                  <a:pt x="55" y="65"/>
                  <a:pt x="55" y="65"/>
                </a:cubicBezTo>
                <a:cubicBezTo>
                  <a:pt x="55" y="65"/>
                  <a:pt x="55" y="65"/>
                  <a:pt x="55" y="65"/>
                </a:cubicBezTo>
                <a:cubicBezTo>
                  <a:pt x="54" y="65"/>
                  <a:pt x="54" y="64"/>
                  <a:pt x="54" y="64"/>
                </a:cubicBezTo>
                <a:cubicBezTo>
                  <a:pt x="52" y="63"/>
                  <a:pt x="52" y="65"/>
                  <a:pt x="51" y="65"/>
                </a:cubicBezTo>
                <a:cubicBezTo>
                  <a:pt x="50" y="65"/>
                  <a:pt x="48" y="63"/>
                  <a:pt x="48" y="62"/>
                </a:cubicBezTo>
                <a:cubicBezTo>
                  <a:pt x="48" y="61"/>
                  <a:pt x="49" y="61"/>
                  <a:pt x="49" y="60"/>
                </a:cubicBezTo>
                <a:cubicBezTo>
                  <a:pt x="49" y="59"/>
                  <a:pt x="49" y="59"/>
                  <a:pt x="49" y="59"/>
                </a:cubicBezTo>
                <a:cubicBezTo>
                  <a:pt x="49" y="58"/>
                  <a:pt x="48" y="57"/>
                  <a:pt x="48" y="57"/>
                </a:cubicBezTo>
                <a:cubicBezTo>
                  <a:pt x="47" y="57"/>
                  <a:pt x="45" y="58"/>
                  <a:pt x="44" y="57"/>
                </a:cubicBezTo>
                <a:cubicBezTo>
                  <a:pt x="44" y="57"/>
                  <a:pt x="44" y="57"/>
                  <a:pt x="45" y="56"/>
                </a:cubicBezTo>
                <a:cubicBezTo>
                  <a:pt x="45" y="56"/>
                  <a:pt x="45" y="56"/>
                  <a:pt x="45" y="56"/>
                </a:cubicBezTo>
                <a:cubicBezTo>
                  <a:pt x="45" y="55"/>
                  <a:pt x="45" y="55"/>
                  <a:pt x="45" y="55"/>
                </a:cubicBezTo>
                <a:cubicBezTo>
                  <a:pt x="46" y="54"/>
                  <a:pt x="46" y="54"/>
                  <a:pt x="46" y="53"/>
                </a:cubicBezTo>
                <a:cubicBezTo>
                  <a:pt x="46" y="53"/>
                  <a:pt x="46" y="53"/>
                  <a:pt x="46" y="53"/>
                </a:cubicBezTo>
                <a:cubicBezTo>
                  <a:pt x="46" y="52"/>
                  <a:pt x="46" y="52"/>
                  <a:pt x="46" y="52"/>
                </a:cubicBezTo>
                <a:cubicBezTo>
                  <a:pt x="45" y="52"/>
                  <a:pt x="44" y="52"/>
                  <a:pt x="44" y="52"/>
                </a:cubicBezTo>
                <a:cubicBezTo>
                  <a:pt x="42" y="52"/>
                  <a:pt x="43" y="54"/>
                  <a:pt x="42" y="54"/>
                </a:cubicBezTo>
                <a:cubicBezTo>
                  <a:pt x="41" y="55"/>
                  <a:pt x="41" y="55"/>
                  <a:pt x="40" y="55"/>
                </a:cubicBezTo>
                <a:cubicBezTo>
                  <a:pt x="40" y="55"/>
                  <a:pt x="39" y="55"/>
                  <a:pt x="39" y="55"/>
                </a:cubicBezTo>
                <a:cubicBezTo>
                  <a:pt x="38" y="55"/>
                  <a:pt x="37" y="54"/>
                  <a:pt x="37" y="54"/>
                </a:cubicBezTo>
                <a:cubicBezTo>
                  <a:pt x="37" y="54"/>
                  <a:pt x="36" y="52"/>
                  <a:pt x="36" y="52"/>
                </a:cubicBezTo>
                <a:cubicBezTo>
                  <a:pt x="36" y="51"/>
                  <a:pt x="36" y="49"/>
                  <a:pt x="37" y="48"/>
                </a:cubicBezTo>
                <a:cubicBezTo>
                  <a:pt x="37" y="48"/>
                  <a:pt x="37" y="48"/>
                  <a:pt x="37" y="47"/>
                </a:cubicBezTo>
                <a:cubicBezTo>
                  <a:pt x="38" y="47"/>
                  <a:pt x="37" y="46"/>
                  <a:pt x="38" y="46"/>
                </a:cubicBezTo>
                <a:cubicBezTo>
                  <a:pt x="38" y="45"/>
                  <a:pt x="39" y="45"/>
                  <a:pt x="39" y="44"/>
                </a:cubicBezTo>
                <a:cubicBezTo>
                  <a:pt x="40" y="44"/>
                  <a:pt x="41" y="43"/>
                  <a:pt x="42" y="43"/>
                </a:cubicBezTo>
                <a:cubicBezTo>
                  <a:pt x="42" y="43"/>
                  <a:pt x="43" y="43"/>
                  <a:pt x="44" y="43"/>
                </a:cubicBezTo>
                <a:cubicBezTo>
                  <a:pt x="44" y="43"/>
                  <a:pt x="44" y="44"/>
                  <a:pt x="45" y="44"/>
                </a:cubicBezTo>
                <a:cubicBezTo>
                  <a:pt x="46" y="44"/>
                  <a:pt x="46" y="43"/>
                  <a:pt x="47" y="43"/>
                </a:cubicBezTo>
                <a:cubicBezTo>
                  <a:pt x="48" y="43"/>
                  <a:pt x="48" y="42"/>
                  <a:pt x="49" y="43"/>
                </a:cubicBezTo>
                <a:cubicBezTo>
                  <a:pt x="49" y="43"/>
                  <a:pt x="50" y="43"/>
                  <a:pt x="50" y="43"/>
                </a:cubicBezTo>
                <a:cubicBezTo>
                  <a:pt x="51" y="43"/>
                  <a:pt x="51" y="43"/>
                  <a:pt x="51" y="43"/>
                </a:cubicBezTo>
                <a:cubicBezTo>
                  <a:pt x="52" y="43"/>
                  <a:pt x="52" y="44"/>
                  <a:pt x="52" y="44"/>
                </a:cubicBezTo>
                <a:cubicBezTo>
                  <a:pt x="52" y="45"/>
                  <a:pt x="52" y="45"/>
                  <a:pt x="52" y="46"/>
                </a:cubicBezTo>
                <a:cubicBezTo>
                  <a:pt x="52" y="46"/>
                  <a:pt x="53" y="46"/>
                  <a:pt x="54" y="46"/>
                </a:cubicBezTo>
                <a:cubicBezTo>
                  <a:pt x="55" y="46"/>
                  <a:pt x="54" y="45"/>
                  <a:pt x="54" y="45"/>
                </a:cubicBezTo>
                <a:cubicBezTo>
                  <a:pt x="54" y="45"/>
                  <a:pt x="54" y="44"/>
                  <a:pt x="54" y="44"/>
                </a:cubicBezTo>
                <a:cubicBezTo>
                  <a:pt x="54" y="44"/>
                  <a:pt x="54" y="43"/>
                  <a:pt x="54" y="43"/>
                </a:cubicBezTo>
                <a:cubicBezTo>
                  <a:pt x="54" y="42"/>
                  <a:pt x="55" y="41"/>
                  <a:pt x="55" y="41"/>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5" name="Google Shape;605;p17"/>
          <p:cNvSpPr/>
          <p:nvPr/>
        </p:nvSpPr>
        <p:spPr>
          <a:xfrm>
            <a:off x="8267021" y="1918993"/>
            <a:ext cx="191654" cy="152137"/>
          </a:xfrm>
          <a:custGeom>
            <a:rect b="b" l="l" r="r" t="t"/>
            <a:pathLst>
              <a:path extrusionOk="0" h="57" w="72">
                <a:moveTo>
                  <a:pt x="72" y="20"/>
                </a:moveTo>
                <a:cubicBezTo>
                  <a:pt x="64" y="13"/>
                  <a:pt x="64" y="13"/>
                  <a:pt x="64" y="13"/>
                </a:cubicBezTo>
                <a:cubicBezTo>
                  <a:pt x="58" y="0"/>
                  <a:pt x="58" y="0"/>
                  <a:pt x="58" y="0"/>
                </a:cubicBezTo>
                <a:cubicBezTo>
                  <a:pt x="58" y="13"/>
                  <a:pt x="58" y="13"/>
                  <a:pt x="58" y="13"/>
                </a:cubicBezTo>
                <a:cubicBezTo>
                  <a:pt x="60" y="16"/>
                  <a:pt x="60" y="16"/>
                  <a:pt x="60" y="16"/>
                </a:cubicBezTo>
                <a:cubicBezTo>
                  <a:pt x="58" y="16"/>
                  <a:pt x="58" y="16"/>
                  <a:pt x="58" y="16"/>
                </a:cubicBezTo>
                <a:cubicBezTo>
                  <a:pt x="58" y="32"/>
                  <a:pt x="58" y="32"/>
                  <a:pt x="58" y="32"/>
                </a:cubicBezTo>
                <a:cubicBezTo>
                  <a:pt x="65" y="32"/>
                  <a:pt x="65" y="32"/>
                  <a:pt x="65" y="32"/>
                </a:cubicBezTo>
                <a:cubicBezTo>
                  <a:pt x="65" y="39"/>
                  <a:pt x="65" y="39"/>
                  <a:pt x="65" y="39"/>
                </a:cubicBezTo>
                <a:cubicBezTo>
                  <a:pt x="65" y="39"/>
                  <a:pt x="65" y="39"/>
                  <a:pt x="65" y="39"/>
                </a:cubicBezTo>
                <a:cubicBezTo>
                  <a:pt x="58" y="39"/>
                  <a:pt x="58" y="39"/>
                  <a:pt x="58" y="39"/>
                </a:cubicBezTo>
                <a:cubicBezTo>
                  <a:pt x="58" y="57"/>
                  <a:pt x="58" y="57"/>
                  <a:pt x="58" y="57"/>
                </a:cubicBezTo>
                <a:cubicBezTo>
                  <a:pt x="68" y="57"/>
                  <a:pt x="68" y="57"/>
                  <a:pt x="68" y="57"/>
                </a:cubicBezTo>
                <a:cubicBezTo>
                  <a:pt x="70" y="57"/>
                  <a:pt x="72" y="55"/>
                  <a:pt x="72" y="53"/>
                </a:cubicBezTo>
                <a:cubicBezTo>
                  <a:pt x="72" y="45"/>
                  <a:pt x="72" y="45"/>
                  <a:pt x="72" y="45"/>
                </a:cubicBezTo>
                <a:lnTo>
                  <a:pt x="72" y="20"/>
                </a:lnTo>
                <a:close/>
                <a:moveTo>
                  <a:pt x="58" y="0"/>
                </a:moveTo>
                <a:cubicBezTo>
                  <a:pt x="58" y="0"/>
                  <a:pt x="58" y="0"/>
                  <a:pt x="58" y="0"/>
                </a:cubicBezTo>
                <a:cubicBezTo>
                  <a:pt x="36" y="0"/>
                  <a:pt x="36" y="0"/>
                  <a:pt x="36" y="0"/>
                </a:cubicBezTo>
                <a:cubicBezTo>
                  <a:pt x="36" y="4"/>
                  <a:pt x="36" y="4"/>
                  <a:pt x="36" y="4"/>
                </a:cubicBezTo>
                <a:cubicBezTo>
                  <a:pt x="54" y="4"/>
                  <a:pt x="54" y="4"/>
                  <a:pt x="54" y="4"/>
                </a:cubicBezTo>
                <a:cubicBezTo>
                  <a:pt x="58" y="13"/>
                  <a:pt x="58" y="13"/>
                  <a:pt x="58" y="13"/>
                </a:cubicBezTo>
                <a:cubicBezTo>
                  <a:pt x="58" y="0"/>
                  <a:pt x="58" y="0"/>
                  <a:pt x="58" y="0"/>
                </a:cubicBezTo>
                <a:close/>
                <a:moveTo>
                  <a:pt x="36" y="45"/>
                </a:moveTo>
                <a:cubicBezTo>
                  <a:pt x="55" y="45"/>
                  <a:pt x="55" y="45"/>
                  <a:pt x="55" y="45"/>
                </a:cubicBezTo>
                <a:cubicBezTo>
                  <a:pt x="55" y="53"/>
                  <a:pt x="55" y="53"/>
                  <a:pt x="55" y="53"/>
                </a:cubicBezTo>
                <a:cubicBezTo>
                  <a:pt x="55" y="55"/>
                  <a:pt x="56" y="57"/>
                  <a:pt x="58" y="57"/>
                </a:cubicBezTo>
                <a:cubicBezTo>
                  <a:pt x="58" y="57"/>
                  <a:pt x="58" y="57"/>
                  <a:pt x="58" y="57"/>
                </a:cubicBezTo>
                <a:cubicBezTo>
                  <a:pt x="58" y="39"/>
                  <a:pt x="58" y="39"/>
                  <a:pt x="58" y="39"/>
                </a:cubicBezTo>
                <a:cubicBezTo>
                  <a:pt x="51" y="39"/>
                  <a:pt x="51" y="39"/>
                  <a:pt x="51" y="39"/>
                </a:cubicBezTo>
                <a:cubicBezTo>
                  <a:pt x="51" y="32"/>
                  <a:pt x="51" y="32"/>
                  <a:pt x="51" y="32"/>
                </a:cubicBezTo>
                <a:cubicBezTo>
                  <a:pt x="58" y="32"/>
                  <a:pt x="58" y="32"/>
                  <a:pt x="58" y="32"/>
                </a:cubicBezTo>
                <a:cubicBezTo>
                  <a:pt x="58" y="16"/>
                  <a:pt x="58" y="16"/>
                  <a:pt x="58" y="16"/>
                </a:cubicBezTo>
                <a:cubicBezTo>
                  <a:pt x="36" y="16"/>
                  <a:pt x="36" y="16"/>
                  <a:pt x="36" y="16"/>
                </a:cubicBezTo>
                <a:lnTo>
                  <a:pt x="36" y="45"/>
                </a:lnTo>
                <a:close/>
                <a:moveTo>
                  <a:pt x="36" y="0"/>
                </a:moveTo>
                <a:cubicBezTo>
                  <a:pt x="14" y="0"/>
                  <a:pt x="14" y="0"/>
                  <a:pt x="14" y="0"/>
                </a:cubicBezTo>
                <a:cubicBezTo>
                  <a:pt x="13" y="0"/>
                  <a:pt x="13" y="0"/>
                  <a:pt x="13" y="0"/>
                </a:cubicBezTo>
                <a:cubicBezTo>
                  <a:pt x="13" y="13"/>
                  <a:pt x="13" y="13"/>
                  <a:pt x="13" y="13"/>
                </a:cubicBezTo>
                <a:cubicBezTo>
                  <a:pt x="18" y="4"/>
                  <a:pt x="18" y="4"/>
                  <a:pt x="18" y="4"/>
                </a:cubicBezTo>
                <a:cubicBezTo>
                  <a:pt x="18" y="4"/>
                  <a:pt x="18" y="4"/>
                  <a:pt x="18" y="4"/>
                </a:cubicBezTo>
                <a:cubicBezTo>
                  <a:pt x="36" y="4"/>
                  <a:pt x="36" y="4"/>
                  <a:pt x="36" y="4"/>
                </a:cubicBezTo>
                <a:cubicBezTo>
                  <a:pt x="36" y="0"/>
                  <a:pt x="36" y="0"/>
                  <a:pt x="36" y="0"/>
                </a:cubicBezTo>
                <a:close/>
                <a:moveTo>
                  <a:pt x="13" y="57"/>
                </a:moveTo>
                <a:cubicBezTo>
                  <a:pt x="14" y="57"/>
                  <a:pt x="14" y="57"/>
                  <a:pt x="14" y="57"/>
                </a:cubicBezTo>
                <a:cubicBezTo>
                  <a:pt x="15" y="57"/>
                  <a:pt x="17" y="55"/>
                  <a:pt x="17" y="53"/>
                </a:cubicBezTo>
                <a:cubicBezTo>
                  <a:pt x="17" y="45"/>
                  <a:pt x="17" y="45"/>
                  <a:pt x="17" y="45"/>
                </a:cubicBezTo>
                <a:cubicBezTo>
                  <a:pt x="36" y="45"/>
                  <a:pt x="36" y="45"/>
                  <a:pt x="36" y="45"/>
                </a:cubicBezTo>
                <a:cubicBezTo>
                  <a:pt x="36" y="16"/>
                  <a:pt x="36" y="16"/>
                  <a:pt x="36" y="16"/>
                </a:cubicBezTo>
                <a:cubicBezTo>
                  <a:pt x="13" y="16"/>
                  <a:pt x="13" y="16"/>
                  <a:pt x="13" y="16"/>
                </a:cubicBezTo>
                <a:cubicBezTo>
                  <a:pt x="13" y="32"/>
                  <a:pt x="13" y="32"/>
                  <a:pt x="13" y="32"/>
                </a:cubicBezTo>
                <a:cubicBezTo>
                  <a:pt x="21" y="32"/>
                  <a:pt x="21" y="32"/>
                  <a:pt x="21" y="32"/>
                </a:cubicBezTo>
                <a:cubicBezTo>
                  <a:pt x="21" y="39"/>
                  <a:pt x="21" y="39"/>
                  <a:pt x="21" y="39"/>
                </a:cubicBezTo>
                <a:cubicBezTo>
                  <a:pt x="21" y="39"/>
                  <a:pt x="21" y="39"/>
                  <a:pt x="21" y="39"/>
                </a:cubicBezTo>
                <a:cubicBezTo>
                  <a:pt x="13" y="39"/>
                  <a:pt x="13" y="39"/>
                  <a:pt x="13" y="39"/>
                </a:cubicBezTo>
                <a:lnTo>
                  <a:pt x="13" y="57"/>
                </a:lnTo>
                <a:close/>
                <a:moveTo>
                  <a:pt x="13" y="0"/>
                </a:moveTo>
                <a:cubicBezTo>
                  <a:pt x="7" y="13"/>
                  <a:pt x="7" y="13"/>
                  <a:pt x="7" y="13"/>
                </a:cubicBezTo>
                <a:cubicBezTo>
                  <a:pt x="0" y="20"/>
                  <a:pt x="0" y="20"/>
                  <a:pt x="0" y="20"/>
                </a:cubicBezTo>
                <a:cubicBezTo>
                  <a:pt x="0" y="43"/>
                  <a:pt x="0" y="43"/>
                  <a:pt x="0" y="43"/>
                </a:cubicBezTo>
                <a:cubicBezTo>
                  <a:pt x="0" y="45"/>
                  <a:pt x="0" y="45"/>
                  <a:pt x="0" y="45"/>
                </a:cubicBezTo>
                <a:cubicBezTo>
                  <a:pt x="0" y="53"/>
                  <a:pt x="0" y="53"/>
                  <a:pt x="0" y="53"/>
                </a:cubicBezTo>
                <a:cubicBezTo>
                  <a:pt x="0" y="55"/>
                  <a:pt x="1" y="57"/>
                  <a:pt x="3" y="57"/>
                </a:cubicBezTo>
                <a:cubicBezTo>
                  <a:pt x="13" y="57"/>
                  <a:pt x="13" y="57"/>
                  <a:pt x="13" y="57"/>
                </a:cubicBezTo>
                <a:cubicBezTo>
                  <a:pt x="13" y="39"/>
                  <a:pt x="13" y="39"/>
                  <a:pt x="13" y="39"/>
                </a:cubicBezTo>
                <a:cubicBezTo>
                  <a:pt x="6" y="39"/>
                  <a:pt x="6" y="39"/>
                  <a:pt x="6" y="39"/>
                </a:cubicBezTo>
                <a:cubicBezTo>
                  <a:pt x="6" y="32"/>
                  <a:pt x="6" y="32"/>
                  <a:pt x="6" y="32"/>
                </a:cubicBezTo>
                <a:cubicBezTo>
                  <a:pt x="13" y="32"/>
                  <a:pt x="13" y="32"/>
                  <a:pt x="13" y="32"/>
                </a:cubicBezTo>
                <a:cubicBezTo>
                  <a:pt x="13" y="16"/>
                  <a:pt x="13" y="16"/>
                  <a:pt x="13" y="16"/>
                </a:cubicBezTo>
                <a:cubicBezTo>
                  <a:pt x="12" y="16"/>
                  <a:pt x="12" y="16"/>
                  <a:pt x="12" y="16"/>
                </a:cubicBezTo>
                <a:cubicBezTo>
                  <a:pt x="13" y="13"/>
                  <a:pt x="13" y="13"/>
                  <a:pt x="13" y="13"/>
                </a:cubicBezTo>
                <a:lnTo>
                  <a:pt x="13"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606" name="Google Shape;606;p17"/>
          <p:cNvGrpSpPr/>
          <p:nvPr/>
        </p:nvGrpSpPr>
        <p:grpSpPr>
          <a:xfrm>
            <a:off x="4807386" y="4855038"/>
            <a:ext cx="2845161" cy="4607676"/>
            <a:chOff x="5111659" y="4855036"/>
            <a:chExt cx="2414432" cy="3910120"/>
          </a:xfrm>
        </p:grpSpPr>
        <p:sp>
          <p:nvSpPr>
            <p:cNvPr id="607" name="Google Shape;607;p17"/>
            <p:cNvSpPr/>
            <p:nvPr/>
          </p:nvSpPr>
          <p:spPr>
            <a:xfrm>
              <a:off x="5165008" y="4941973"/>
              <a:ext cx="1444314" cy="1956048"/>
            </a:xfrm>
            <a:custGeom>
              <a:rect b="b" l="l" r="r" t="t"/>
              <a:pathLst>
                <a:path extrusionOk="0" h="738" w="545">
                  <a:moveTo>
                    <a:pt x="41" y="22"/>
                  </a:moveTo>
                  <a:cubicBezTo>
                    <a:pt x="41" y="22"/>
                    <a:pt x="41" y="22"/>
                    <a:pt x="41" y="22"/>
                  </a:cubicBezTo>
                  <a:cubicBezTo>
                    <a:pt x="8" y="44"/>
                    <a:pt x="0" y="89"/>
                    <a:pt x="22" y="121"/>
                  </a:cubicBezTo>
                  <a:cubicBezTo>
                    <a:pt x="405" y="697"/>
                    <a:pt x="405" y="697"/>
                    <a:pt x="405" y="697"/>
                  </a:cubicBezTo>
                  <a:cubicBezTo>
                    <a:pt x="427" y="730"/>
                    <a:pt x="472" y="738"/>
                    <a:pt x="504" y="716"/>
                  </a:cubicBezTo>
                  <a:cubicBezTo>
                    <a:pt x="504" y="716"/>
                    <a:pt x="504" y="716"/>
                    <a:pt x="504" y="716"/>
                  </a:cubicBezTo>
                  <a:cubicBezTo>
                    <a:pt x="537" y="694"/>
                    <a:pt x="545" y="650"/>
                    <a:pt x="523" y="617"/>
                  </a:cubicBezTo>
                  <a:cubicBezTo>
                    <a:pt x="140" y="41"/>
                    <a:pt x="140" y="41"/>
                    <a:pt x="140" y="41"/>
                  </a:cubicBezTo>
                  <a:cubicBezTo>
                    <a:pt x="118" y="8"/>
                    <a:pt x="73" y="0"/>
                    <a:pt x="41"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8" name="Google Shape;608;p17"/>
            <p:cNvSpPr/>
            <p:nvPr/>
          </p:nvSpPr>
          <p:spPr>
            <a:xfrm>
              <a:off x="5573993" y="4855036"/>
              <a:ext cx="1596450" cy="3147456"/>
            </a:xfrm>
            <a:custGeom>
              <a:rect b="b" l="l" r="r" t="t"/>
              <a:pathLst>
                <a:path extrusionOk="0" h="1187" w="602">
                  <a:moveTo>
                    <a:pt x="478" y="0"/>
                  </a:moveTo>
                  <a:cubicBezTo>
                    <a:pt x="124" y="0"/>
                    <a:pt x="124" y="0"/>
                    <a:pt x="124" y="0"/>
                  </a:cubicBezTo>
                  <a:cubicBezTo>
                    <a:pt x="56" y="0"/>
                    <a:pt x="0" y="56"/>
                    <a:pt x="0" y="124"/>
                  </a:cubicBezTo>
                  <a:cubicBezTo>
                    <a:pt x="0" y="1062"/>
                    <a:pt x="0" y="1062"/>
                    <a:pt x="0" y="1062"/>
                  </a:cubicBezTo>
                  <a:cubicBezTo>
                    <a:pt x="0" y="1131"/>
                    <a:pt x="56" y="1187"/>
                    <a:pt x="124" y="1187"/>
                  </a:cubicBezTo>
                  <a:cubicBezTo>
                    <a:pt x="478" y="1187"/>
                    <a:pt x="478" y="1187"/>
                    <a:pt x="478" y="1187"/>
                  </a:cubicBezTo>
                  <a:cubicBezTo>
                    <a:pt x="546" y="1187"/>
                    <a:pt x="602" y="1131"/>
                    <a:pt x="602" y="1062"/>
                  </a:cubicBezTo>
                  <a:cubicBezTo>
                    <a:pt x="602" y="124"/>
                    <a:pt x="602" y="124"/>
                    <a:pt x="602" y="124"/>
                  </a:cubicBezTo>
                  <a:cubicBezTo>
                    <a:pt x="602" y="56"/>
                    <a:pt x="546" y="0"/>
                    <a:pt x="478" y="0"/>
                  </a:cubicBezTo>
                  <a:close/>
                </a:path>
              </a:pathLst>
            </a:custGeom>
            <a:solidFill>
              <a:srgbClr val="06677F"/>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9" name="Google Shape;609;p17"/>
            <p:cNvSpPr/>
            <p:nvPr/>
          </p:nvSpPr>
          <p:spPr>
            <a:xfrm>
              <a:off x="5287505" y="6344794"/>
              <a:ext cx="1481853" cy="2017297"/>
            </a:xfrm>
            <a:custGeom>
              <a:rect b="b" l="l" r="r" t="t"/>
              <a:pathLst>
                <a:path extrusionOk="0" h="761" w="559">
                  <a:moveTo>
                    <a:pt x="41" y="22"/>
                  </a:moveTo>
                  <a:cubicBezTo>
                    <a:pt x="41" y="22"/>
                    <a:pt x="41" y="22"/>
                    <a:pt x="41" y="22"/>
                  </a:cubicBezTo>
                  <a:cubicBezTo>
                    <a:pt x="8" y="45"/>
                    <a:pt x="0" y="89"/>
                    <a:pt x="22" y="122"/>
                  </a:cubicBezTo>
                  <a:cubicBezTo>
                    <a:pt x="419" y="720"/>
                    <a:pt x="419" y="720"/>
                    <a:pt x="419" y="720"/>
                  </a:cubicBezTo>
                  <a:cubicBezTo>
                    <a:pt x="441" y="753"/>
                    <a:pt x="486" y="761"/>
                    <a:pt x="518" y="739"/>
                  </a:cubicBezTo>
                  <a:cubicBezTo>
                    <a:pt x="518" y="739"/>
                    <a:pt x="518" y="739"/>
                    <a:pt x="518" y="739"/>
                  </a:cubicBezTo>
                  <a:cubicBezTo>
                    <a:pt x="551" y="717"/>
                    <a:pt x="559" y="672"/>
                    <a:pt x="537" y="640"/>
                  </a:cubicBezTo>
                  <a:cubicBezTo>
                    <a:pt x="140" y="41"/>
                    <a:pt x="140" y="41"/>
                    <a:pt x="140" y="41"/>
                  </a:cubicBezTo>
                  <a:cubicBezTo>
                    <a:pt x="118" y="8"/>
                    <a:pt x="73" y="0"/>
                    <a:pt x="41"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0" name="Google Shape;610;p17"/>
            <p:cNvSpPr/>
            <p:nvPr/>
          </p:nvSpPr>
          <p:spPr>
            <a:xfrm>
              <a:off x="5714278" y="7222052"/>
              <a:ext cx="1556934" cy="1543104"/>
            </a:xfrm>
            <a:custGeom>
              <a:rect b="b" l="l" r="r" t="t"/>
              <a:pathLst>
                <a:path extrusionOk="0" h="781" w="788">
                  <a:moveTo>
                    <a:pt x="258" y="781"/>
                  </a:moveTo>
                  <a:lnTo>
                    <a:pt x="258" y="589"/>
                  </a:lnTo>
                  <a:lnTo>
                    <a:pt x="0" y="0"/>
                  </a:lnTo>
                  <a:lnTo>
                    <a:pt x="788" y="0"/>
                  </a:lnTo>
                  <a:lnTo>
                    <a:pt x="788" y="781"/>
                  </a:lnTo>
                  <a:lnTo>
                    <a:pt x="258" y="781"/>
                  </a:ln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1" name="Google Shape;611;p17"/>
            <p:cNvSpPr/>
            <p:nvPr/>
          </p:nvSpPr>
          <p:spPr>
            <a:xfrm>
              <a:off x="5212425" y="6901972"/>
              <a:ext cx="1464071" cy="1863184"/>
            </a:xfrm>
            <a:custGeom>
              <a:rect b="b" l="l" r="r" t="t"/>
              <a:pathLst>
                <a:path extrusionOk="0" h="703" w="552">
                  <a:moveTo>
                    <a:pt x="40" y="22"/>
                  </a:moveTo>
                  <a:cubicBezTo>
                    <a:pt x="40" y="22"/>
                    <a:pt x="40" y="22"/>
                    <a:pt x="40" y="22"/>
                  </a:cubicBezTo>
                  <a:cubicBezTo>
                    <a:pt x="8" y="44"/>
                    <a:pt x="0" y="88"/>
                    <a:pt x="21" y="121"/>
                  </a:cubicBezTo>
                  <a:cubicBezTo>
                    <a:pt x="407" y="703"/>
                    <a:pt x="407" y="703"/>
                    <a:pt x="407" y="703"/>
                  </a:cubicBezTo>
                  <a:cubicBezTo>
                    <a:pt x="544" y="703"/>
                    <a:pt x="544" y="703"/>
                    <a:pt x="544" y="703"/>
                  </a:cubicBezTo>
                  <a:cubicBezTo>
                    <a:pt x="552" y="682"/>
                    <a:pt x="549" y="659"/>
                    <a:pt x="536" y="639"/>
                  </a:cubicBezTo>
                  <a:cubicBezTo>
                    <a:pt x="139" y="41"/>
                    <a:pt x="139" y="41"/>
                    <a:pt x="139" y="41"/>
                  </a:cubicBezTo>
                  <a:cubicBezTo>
                    <a:pt x="118" y="8"/>
                    <a:pt x="72" y="0"/>
                    <a:pt x="40"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2" name="Google Shape;612;p17"/>
            <p:cNvSpPr/>
            <p:nvPr/>
          </p:nvSpPr>
          <p:spPr>
            <a:xfrm>
              <a:off x="5714278" y="5117819"/>
              <a:ext cx="1315885" cy="2592256"/>
            </a:xfrm>
            <a:custGeom>
              <a:rect b="b" l="l" r="r" t="t"/>
              <a:pathLst>
                <a:path extrusionOk="0" h="978" w="496">
                  <a:moveTo>
                    <a:pt x="494" y="0"/>
                  </a:moveTo>
                  <a:cubicBezTo>
                    <a:pt x="2" y="0"/>
                    <a:pt x="2" y="0"/>
                    <a:pt x="2" y="0"/>
                  </a:cubicBezTo>
                  <a:cubicBezTo>
                    <a:pt x="1" y="0"/>
                    <a:pt x="0" y="1"/>
                    <a:pt x="0" y="2"/>
                  </a:cubicBezTo>
                  <a:cubicBezTo>
                    <a:pt x="0" y="976"/>
                    <a:pt x="0" y="976"/>
                    <a:pt x="0" y="976"/>
                  </a:cubicBezTo>
                  <a:cubicBezTo>
                    <a:pt x="0" y="977"/>
                    <a:pt x="1" y="978"/>
                    <a:pt x="2" y="978"/>
                  </a:cubicBezTo>
                  <a:cubicBezTo>
                    <a:pt x="494" y="978"/>
                    <a:pt x="494" y="978"/>
                    <a:pt x="494" y="978"/>
                  </a:cubicBezTo>
                  <a:cubicBezTo>
                    <a:pt x="495" y="978"/>
                    <a:pt x="496" y="977"/>
                    <a:pt x="496" y="976"/>
                  </a:cubicBezTo>
                  <a:cubicBezTo>
                    <a:pt x="496" y="2"/>
                    <a:pt x="496" y="2"/>
                    <a:pt x="496" y="2"/>
                  </a:cubicBezTo>
                  <a:cubicBezTo>
                    <a:pt x="496" y="1"/>
                    <a:pt x="495" y="0"/>
                    <a:pt x="494" y="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613" name="Google Shape;613;p17"/>
            <p:cNvSpPr/>
            <p:nvPr/>
          </p:nvSpPr>
          <p:spPr>
            <a:xfrm>
              <a:off x="6289238" y="7771327"/>
              <a:ext cx="162015" cy="162015"/>
            </a:xfrm>
            <a:prstGeom prst="ellipse">
              <a:avLst/>
            </a:prstGeom>
            <a:solidFill>
              <a:srgbClr val="B2B2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4" name="Google Shape;614;p17"/>
            <p:cNvSpPr/>
            <p:nvPr/>
          </p:nvSpPr>
          <p:spPr>
            <a:xfrm>
              <a:off x="6105488" y="4965683"/>
              <a:ext cx="531492" cy="47420"/>
            </a:xfrm>
            <a:custGeom>
              <a:rect b="b" l="l" r="r" t="t"/>
              <a:pathLst>
                <a:path extrusionOk="0" h="18" w="200">
                  <a:moveTo>
                    <a:pt x="191" y="0"/>
                  </a:moveTo>
                  <a:cubicBezTo>
                    <a:pt x="9" y="0"/>
                    <a:pt x="9" y="0"/>
                    <a:pt x="9" y="0"/>
                  </a:cubicBezTo>
                  <a:cubicBezTo>
                    <a:pt x="4" y="0"/>
                    <a:pt x="0" y="4"/>
                    <a:pt x="0" y="9"/>
                  </a:cubicBezTo>
                  <a:cubicBezTo>
                    <a:pt x="0" y="9"/>
                    <a:pt x="0" y="9"/>
                    <a:pt x="0" y="9"/>
                  </a:cubicBezTo>
                  <a:cubicBezTo>
                    <a:pt x="0" y="14"/>
                    <a:pt x="4" y="18"/>
                    <a:pt x="9" y="18"/>
                  </a:cubicBezTo>
                  <a:cubicBezTo>
                    <a:pt x="191" y="18"/>
                    <a:pt x="191" y="18"/>
                    <a:pt x="191" y="18"/>
                  </a:cubicBezTo>
                  <a:cubicBezTo>
                    <a:pt x="196" y="18"/>
                    <a:pt x="200" y="14"/>
                    <a:pt x="200" y="9"/>
                  </a:cubicBezTo>
                  <a:cubicBezTo>
                    <a:pt x="200" y="9"/>
                    <a:pt x="200" y="9"/>
                    <a:pt x="200" y="9"/>
                  </a:cubicBezTo>
                  <a:cubicBezTo>
                    <a:pt x="200" y="4"/>
                    <a:pt x="196" y="0"/>
                    <a:pt x="191" y="0"/>
                  </a:cubicBezTo>
                  <a:close/>
                </a:path>
              </a:pathLst>
            </a:custGeom>
            <a:solidFill>
              <a:srgbClr val="B2B2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5" name="Google Shape;615;p17"/>
            <p:cNvSpPr/>
            <p:nvPr/>
          </p:nvSpPr>
          <p:spPr>
            <a:xfrm>
              <a:off x="5178836" y="6249956"/>
              <a:ext cx="598669" cy="679678"/>
            </a:xfrm>
            <a:custGeom>
              <a:rect b="b" l="l" r="r" t="t"/>
              <a:pathLst>
                <a:path extrusionOk="0" h="257" w="226">
                  <a:moveTo>
                    <a:pt x="41" y="23"/>
                  </a:moveTo>
                  <a:cubicBezTo>
                    <a:pt x="41" y="23"/>
                    <a:pt x="41" y="23"/>
                    <a:pt x="41" y="23"/>
                  </a:cubicBezTo>
                  <a:cubicBezTo>
                    <a:pt x="8" y="45"/>
                    <a:pt x="0" y="89"/>
                    <a:pt x="22" y="122"/>
                  </a:cubicBezTo>
                  <a:cubicBezTo>
                    <a:pt x="86" y="216"/>
                    <a:pt x="86" y="216"/>
                    <a:pt x="86" y="216"/>
                  </a:cubicBezTo>
                  <a:cubicBezTo>
                    <a:pt x="108" y="248"/>
                    <a:pt x="153" y="257"/>
                    <a:pt x="185" y="235"/>
                  </a:cubicBezTo>
                  <a:cubicBezTo>
                    <a:pt x="185" y="235"/>
                    <a:pt x="185" y="235"/>
                    <a:pt x="185" y="235"/>
                  </a:cubicBezTo>
                  <a:cubicBezTo>
                    <a:pt x="218" y="213"/>
                    <a:pt x="226" y="168"/>
                    <a:pt x="204" y="135"/>
                  </a:cubicBezTo>
                  <a:cubicBezTo>
                    <a:pt x="140" y="41"/>
                    <a:pt x="140" y="41"/>
                    <a:pt x="140" y="41"/>
                  </a:cubicBezTo>
                  <a:cubicBezTo>
                    <a:pt x="118" y="9"/>
                    <a:pt x="73" y="0"/>
                    <a:pt x="41" y="23"/>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6" name="Google Shape;616;p17"/>
            <p:cNvSpPr/>
            <p:nvPr/>
          </p:nvSpPr>
          <p:spPr>
            <a:xfrm>
              <a:off x="5111659" y="6753786"/>
              <a:ext cx="628305" cy="723145"/>
            </a:xfrm>
            <a:custGeom>
              <a:rect b="b" l="l" r="r" t="t"/>
              <a:pathLst>
                <a:path extrusionOk="0" h="273" w="237">
                  <a:moveTo>
                    <a:pt x="41" y="23"/>
                  </a:moveTo>
                  <a:cubicBezTo>
                    <a:pt x="41" y="23"/>
                    <a:pt x="41" y="23"/>
                    <a:pt x="41" y="23"/>
                  </a:cubicBezTo>
                  <a:cubicBezTo>
                    <a:pt x="8" y="45"/>
                    <a:pt x="0" y="89"/>
                    <a:pt x="22" y="122"/>
                  </a:cubicBezTo>
                  <a:cubicBezTo>
                    <a:pt x="97" y="232"/>
                    <a:pt x="97" y="232"/>
                    <a:pt x="97" y="232"/>
                  </a:cubicBezTo>
                  <a:cubicBezTo>
                    <a:pt x="119" y="265"/>
                    <a:pt x="163" y="273"/>
                    <a:pt x="196" y="251"/>
                  </a:cubicBezTo>
                  <a:cubicBezTo>
                    <a:pt x="196" y="251"/>
                    <a:pt x="196" y="251"/>
                    <a:pt x="196" y="251"/>
                  </a:cubicBezTo>
                  <a:cubicBezTo>
                    <a:pt x="228" y="229"/>
                    <a:pt x="237" y="184"/>
                    <a:pt x="215" y="152"/>
                  </a:cubicBezTo>
                  <a:cubicBezTo>
                    <a:pt x="140" y="41"/>
                    <a:pt x="140" y="41"/>
                    <a:pt x="140" y="41"/>
                  </a:cubicBezTo>
                  <a:cubicBezTo>
                    <a:pt x="118" y="9"/>
                    <a:pt x="73" y="0"/>
                    <a:pt x="41" y="23"/>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7" name="Google Shape;617;p17"/>
            <p:cNvSpPr/>
            <p:nvPr/>
          </p:nvSpPr>
          <p:spPr>
            <a:xfrm>
              <a:off x="5234159" y="5722417"/>
              <a:ext cx="598669" cy="677701"/>
            </a:xfrm>
            <a:custGeom>
              <a:rect b="b" l="l" r="r" t="t"/>
              <a:pathLst>
                <a:path extrusionOk="0" h="256" w="226">
                  <a:moveTo>
                    <a:pt x="41" y="22"/>
                  </a:moveTo>
                  <a:cubicBezTo>
                    <a:pt x="41" y="22"/>
                    <a:pt x="41" y="22"/>
                    <a:pt x="41" y="22"/>
                  </a:cubicBezTo>
                  <a:cubicBezTo>
                    <a:pt x="8" y="44"/>
                    <a:pt x="0" y="88"/>
                    <a:pt x="22" y="121"/>
                  </a:cubicBezTo>
                  <a:cubicBezTo>
                    <a:pt x="86" y="215"/>
                    <a:pt x="86" y="215"/>
                    <a:pt x="86" y="215"/>
                  </a:cubicBezTo>
                  <a:cubicBezTo>
                    <a:pt x="108" y="247"/>
                    <a:pt x="153" y="256"/>
                    <a:pt x="185" y="234"/>
                  </a:cubicBezTo>
                  <a:cubicBezTo>
                    <a:pt x="185" y="234"/>
                    <a:pt x="185" y="234"/>
                    <a:pt x="185" y="234"/>
                  </a:cubicBezTo>
                  <a:cubicBezTo>
                    <a:pt x="217" y="212"/>
                    <a:pt x="226" y="167"/>
                    <a:pt x="204" y="134"/>
                  </a:cubicBezTo>
                  <a:cubicBezTo>
                    <a:pt x="140" y="40"/>
                    <a:pt x="140" y="40"/>
                    <a:pt x="140" y="40"/>
                  </a:cubicBezTo>
                  <a:cubicBezTo>
                    <a:pt x="118" y="8"/>
                    <a:pt x="73" y="0"/>
                    <a:pt x="41"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8" name="Google Shape;618;p17"/>
            <p:cNvSpPr/>
            <p:nvPr/>
          </p:nvSpPr>
          <p:spPr>
            <a:xfrm>
              <a:off x="7008431" y="6575965"/>
              <a:ext cx="517660" cy="1807862"/>
            </a:xfrm>
            <a:custGeom>
              <a:rect b="b" l="l" r="r" t="t"/>
              <a:pathLst>
                <a:path extrusionOk="0" h="682" w="195">
                  <a:moveTo>
                    <a:pt x="51" y="682"/>
                  </a:moveTo>
                  <a:cubicBezTo>
                    <a:pt x="0" y="682"/>
                    <a:pt x="0" y="682"/>
                    <a:pt x="0" y="682"/>
                  </a:cubicBezTo>
                  <a:cubicBezTo>
                    <a:pt x="6" y="620"/>
                    <a:pt x="6" y="620"/>
                    <a:pt x="6" y="620"/>
                  </a:cubicBezTo>
                  <a:cubicBezTo>
                    <a:pt x="49" y="119"/>
                    <a:pt x="49" y="119"/>
                    <a:pt x="49" y="119"/>
                  </a:cubicBezTo>
                  <a:cubicBezTo>
                    <a:pt x="58" y="14"/>
                    <a:pt x="129" y="0"/>
                    <a:pt x="195" y="0"/>
                  </a:cubicBezTo>
                  <a:cubicBezTo>
                    <a:pt x="144" y="592"/>
                    <a:pt x="144" y="592"/>
                    <a:pt x="144" y="592"/>
                  </a:cubicBezTo>
                  <a:cubicBezTo>
                    <a:pt x="139" y="642"/>
                    <a:pt x="98" y="682"/>
                    <a:pt x="51" y="68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9" name="Google Shape;619;p17"/>
            <p:cNvSpPr txBox="1"/>
            <p:nvPr/>
          </p:nvSpPr>
          <p:spPr>
            <a:xfrm>
              <a:off x="5309503" y="5227734"/>
              <a:ext cx="2137800" cy="541200"/>
            </a:xfrm>
            <a:prstGeom prst="rect">
              <a:avLst/>
            </a:prstGeom>
            <a:noFill/>
            <a:ln>
              <a:noFill/>
            </a:ln>
          </p:spPr>
          <p:txBody>
            <a:bodyPr anchorCtr="0" anchor="t" bIns="45700" lIns="91425" spcFirstLastPara="1" rIns="91425" wrap="square" tIns="45700">
              <a:spAutoFit/>
            </a:bodyPr>
            <a:lstStyle/>
            <a:p>
              <a:pPr indent="0" lvl="0" marL="0" marR="0" rtl="0" algn="ctr">
                <a:lnSpc>
                  <a:spcPct val="88571"/>
                </a:lnSpc>
                <a:spcBef>
                  <a:spcPts val="0"/>
                </a:spcBef>
                <a:spcAft>
                  <a:spcPts val="0"/>
                </a:spcAft>
                <a:buNone/>
              </a:pPr>
              <a:r>
                <a:rPr b="1" lang="en-US" sz="2000">
                  <a:solidFill>
                    <a:srgbClr val="0289AE"/>
                  </a:solidFill>
                  <a:latin typeface="Calibri"/>
                  <a:ea typeface="Calibri"/>
                  <a:cs typeface="Calibri"/>
                  <a:sym typeface="Calibri"/>
                </a:rPr>
                <a:t>Conclusiones</a:t>
              </a:r>
              <a:endParaRPr b="1" sz="2000">
                <a:solidFill>
                  <a:srgbClr val="0289AE"/>
                </a:solidFill>
                <a:latin typeface="Calibri"/>
                <a:ea typeface="Calibri"/>
                <a:cs typeface="Calibri"/>
                <a:sym typeface="Calibri"/>
              </a:endParaRPr>
            </a:p>
            <a:p>
              <a:pPr indent="0" lvl="0" marL="0" marR="0" rtl="0" algn="ctr">
                <a:lnSpc>
                  <a:spcPct val="88571"/>
                </a:lnSpc>
                <a:spcBef>
                  <a:spcPts val="0"/>
                </a:spcBef>
                <a:spcAft>
                  <a:spcPts val="0"/>
                </a:spcAft>
                <a:buNone/>
              </a:pPr>
              <a:r>
                <a:rPr b="1" lang="en-US" sz="2000">
                  <a:solidFill>
                    <a:srgbClr val="0289AE"/>
                  </a:solidFill>
                  <a:latin typeface="Calibri"/>
                  <a:ea typeface="Calibri"/>
                  <a:cs typeface="Calibri"/>
                  <a:sym typeface="Calibri"/>
                </a:rPr>
                <a:t>clave</a:t>
              </a:r>
              <a:endParaRPr b="1" sz="2000">
                <a:solidFill>
                  <a:srgbClr val="0289AE"/>
                </a:solidFill>
                <a:latin typeface="Calibri"/>
                <a:ea typeface="Calibri"/>
                <a:cs typeface="Calibri"/>
                <a:sym typeface="Calibri"/>
              </a:endParaRPr>
            </a:p>
          </p:txBody>
        </p:sp>
      </p:grpSp>
      <p:grpSp>
        <p:nvGrpSpPr>
          <p:cNvPr id="620" name="Google Shape;620;p17"/>
          <p:cNvGrpSpPr/>
          <p:nvPr/>
        </p:nvGrpSpPr>
        <p:grpSpPr>
          <a:xfrm>
            <a:off x="0" y="360008"/>
            <a:ext cx="1448894" cy="883507"/>
            <a:chOff x="0" y="582317"/>
            <a:chExt cx="1448894" cy="883507"/>
          </a:xfrm>
        </p:grpSpPr>
        <p:cxnSp>
          <p:nvCxnSpPr>
            <p:cNvPr id="621" name="Google Shape;621;p17"/>
            <p:cNvCxnSpPr/>
            <p:nvPr/>
          </p:nvCxnSpPr>
          <p:spPr>
            <a:xfrm>
              <a:off x="0" y="951782"/>
              <a:ext cx="1320800" cy="0"/>
            </a:xfrm>
            <a:prstGeom prst="straightConnector1">
              <a:avLst/>
            </a:prstGeom>
            <a:noFill/>
            <a:ln cap="flat" cmpd="sng" w="25400">
              <a:solidFill>
                <a:srgbClr val="62A844"/>
              </a:solidFill>
              <a:prstDash val="dot"/>
              <a:miter lim="8000"/>
              <a:headEnd len="sm" w="sm" type="none"/>
              <a:tailEnd len="sm" w="sm" type="none"/>
            </a:ln>
          </p:spPr>
        </p:cxnSp>
        <p:grpSp>
          <p:nvGrpSpPr>
            <p:cNvPr id="622" name="Google Shape;622;p17"/>
            <p:cNvGrpSpPr/>
            <p:nvPr/>
          </p:nvGrpSpPr>
          <p:grpSpPr>
            <a:xfrm>
              <a:off x="708799" y="582317"/>
              <a:ext cx="740095" cy="883507"/>
              <a:chOff x="4051865" y="5165558"/>
              <a:chExt cx="946855" cy="1130331"/>
            </a:xfrm>
          </p:grpSpPr>
          <p:sp>
            <p:nvSpPr>
              <p:cNvPr id="623" name="Google Shape;623;p17"/>
              <p:cNvSpPr/>
              <p:nvPr/>
            </p:nvSpPr>
            <p:spPr>
              <a:xfrm>
                <a:off x="4051865" y="5165558"/>
                <a:ext cx="946855" cy="868299"/>
              </a:xfrm>
              <a:prstGeom prst="ellipse">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624" name="Google Shape;624;p17"/>
              <p:cNvSpPr txBox="1"/>
              <p:nvPr/>
            </p:nvSpPr>
            <p:spPr>
              <a:xfrm>
                <a:off x="4066676" y="5206813"/>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01</a:t>
                </a:r>
                <a:endParaRPr/>
              </a:p>
            </p:txBody>
          </p:sp>
        </p:grpSp>
      </p:grpSp>
      <p:grpSp>
        <p:nvGrpSpPr>
          <p:cNvPr id="625" name="Google Shape;625;p17"/>
          <p:cNvGrpSpPr/>
          <p:nvPr/>
        </p:nvGrpSpPr>
        <p:grpSpPr>
          <a:xfrm>
            <a:off x="0" y="2345332"/>
            <a:ext cx="1448894" cy="870102"/>
            <a:chOff x="0" y="582324"/>
            <a:chExt cx="1448894" cy="870102"/>
          </a:xfrm>
        </p:grpSpPr>
        <p:cxnSp>
          <p:nvCxnSpPr>
            <p:cNvPr id="626" name="Google Shape;626;p17"/>
            <p:cNvCxnSpPr/>
            <p:nvPr/>
          </p:nvCxnSpPr>
          <p:spPr>
            <a:xfrm>
              <a:off x="0" y="951782"/>
              <a:ext cx="1320800" cy="0"/>
            </a:xfrm>
            <a:prstGeom prst="straightConnector1">
              <a:avLst/>
            </a:prstGeom>
            <a:noFill/>
            <a:ln cap="flat" cmpd="sng" w="25400">
              <a:solidFill>
                <a:srgbClr val="06677F"/>
              </a:solidFill>
              <a:prstDash val="dot"/>
              <a:miter lim="8000"/>
              <a:headEnd len="sm" w="sm" type="none"/>
              <a:tailEnd len="sm" w="sm" type="none"/>
            </a:ln>
          </p:spPr>
        </p:cxnSp>
        <p:grpSp>
          <p:nvGrpSpPr>
            <p:cNvPr id="627" name="Google Shape;627;p17"/>
            <p:cNvGrpSpPr/>
            <p:nvPr/>
          </p:nvGrpSpPr>
          <p:grpSpPr>
            <a:xfrm>
              <a:off x="708799" y="582324"/>
              <a:ext cx="740095" cy="870102"/>
              <a:chOff x="4051865" y="5165558"/>
              <a:chExt cx="946855" cy="1113179"/>
            </a:xfrm>
          </p:grpSpPr>
          <p:sp>
            <p:nvSpPr>
              <p:cNvPr id="628" name="Google Shape;628;p17"/>
              <p:cNvSpPr/>
              <p:nvPr/>
            </p:nvSpPr>
            <p:spPr>
              <a:xfrm>
                <a:off x="4051865" y="5165558"/>
                <a:ext cx="946855" cy="868299"/>
              </a:xfrm>
              <a:prstGeom prst="ellipse">
                <a:avLst/>
              </a:prstGeom>
              <a:solidFill>
                <a:srgbClr val="06677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629" name="Google Shape;629;p17"/>
              <p:cNvSpPr txBox="1"/>
              <p:nvPr/>
            </p:nvSpPr>
            <p:spPr>
              <a:xfrm>
                <a:off x="4055862" y="5189661"/>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02</a:t>
                </a:r>
                <a:endParaRPr/>
              </a:p>
            </p:txBody>
          </p:sp>
        </p:grpSp>
      </p:grpSp>
      <p:grpSp>
        <p:nvGrpSpPr>
          <p:cNvPr id="630" name="Google Shape;630;p17"/>
          <p:cNvGrpSpPr/>
          <p:nvPr/>
        </p:nvGrpSpPr>
        <p:grpSpPr>
          <a:xfrm>
            <a:off x="0" y="4615379"/>
            <a:ext cx="1450818" cy="896308"/>
            <a:chOff x="0" y="582322"/>
            <a:chExt cx="1450818" cy="896308"/>
          </a:xfrm>
        </p:grpSpPr>
        <p:cxnSp>
          <p:nvCxnSpPr>
            <p:cNvPr id="631" name="Google Shape;631;p17"/>
            <p:cNvCxnSpPr/>
            <p:nvPr/>
          </p:nvCxnSpPr>
          <p:spPr>
            <a:xfrm>
              <a:off x="0" y="951782"/>
              <a:ext cx="1320800" cy="0"/>
            </a:xfrm>
            <a:prstGeom prst="straightConnector1">
              <a:avLst/>
            </a:prstGeom>
            <a:noFill/>
            <a:ln cap="flat" cmpd="sng" w="25400">
              <a:solidFill>
                <a:srgbClr val="3D8241"/>
              </a:solidFill>
              <a:prstDash val="dot"/>
              <a:miter lim="8000"/>
              <a:headEnd len="sm" w="sm" type="none"/>
              <a:tailEnd len="sm" w="sm" type="none"/>
            </a:ln>
          </p:spPr>
        </p:cxnSp>
        <p:grpSp>
          <p:nvGrpSpPr>
            <p:cNvPr id="632" name="Google Shape;632;p17"/>
            <p:cNvGrpSpPr/>
            <p:nvPr/>
          </p:nvGrpSpPr>
          <p:grpSpPr>
            <a:xfrm>
              <a:off x="708800" y="582322"/>
              <a:ext cx="742018" cy="896308"/>
              <a:chOff x="4051865" y="5165558"/>
              <a:chExt cx="949315" cy="1146707"/>
            </a:xfrm>
          </p:grpSpPr>
          <p:sp>
            <p:nvSpPr>
              <p:cNvPr id="633" name="Google Shape;633;p17"/>
              <p:cNvSpPr/>
              <p:nvPr/>
            </p:nvSpPr>
            <p:spPr>
              <a:xfrm>
                <a:off x="4051865" y="5165558"/>
                <a:ext cx="946855" cy="868299"/>
              </a:xfrm>
              <a:prstGeom prst="ellipse">
                <a:avLst/>
              </a:prstGeom>
              <a:solidFill>
                <a:srgbClr val="3D824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634" name="Google Shape;634;p17"/>
              <p:cNvSpPr txBox="1"/>
              <p:nvPr/>
            </p:nvSpPr>
            <p:spPr>
              <a:xfrm>
                <a:off x="4091914" y="5223190"/>
                <a:ext cx="909266" cy="1089075"/>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03</a:t>
                </a:r>
                <a:endParaRPr/>
              </a:p>
            </p:txBody>
          </p:sp>
        </p:grpSp>
      </p:grpSp>
      <p:sp>
        <p:nvSpPr>
          <p:cNvPr id="635" name="Google Shape;635;p17"/>
          <p:cNvSpPr/>
          <p:nvPr/>
        </p:nvSpPr>
        <p:spPr>
          <a:xfrm flipH="1">
            <a:off x="8652350" y="1107725"/>
            <a:ext cx="3034800" cy="1438800"/>
          </a:xfrm>
          <a:prstGeom prst="rect">
            <a:avLst/>
          </a:prstGeom>
          <a:noFill/>
          <a:ln>
            <a:noFill/>
          </a:ln>
        </p:spPr>
        <p:txBody>
          <a:bodyPr anchorCtr="0" anchor="t" bIns="45700" lIns="91425" spcFirstLastPara="1" rIns="91425" wrap="square" tIns="45700">
            <a:spAutoFit/>
          </a:bodyPr>
          <a:lstStyle/>
          <a:p>
            <a:pPr indent="0" lvl="0" marL="0" marR="0" rtl="0" algn="r">
              <a:lnSpc>
                <a:spcPct val="105000"/>
              </a:lnSpc>
              <a:spcBef>
                <a:spcPts val="0"/>
              </a:spcBef>
              <a:spcAft>
                <a:spcPts val="0"/>
              </a:spcAft>
              <a:buNone/>
            </a:pPr>
            <a:r>
              <a:rPr b="1" lang="en-US" sz="1900">
                <a:solidFill>
                  <a:srgbClr val="262626"/>
                </a:solidFill>
                <a:latin typeface="Calibri"/>
                <a:ea typeface="Calibri"/>
                <a:cs typeface="Calibri"/>
                <a:sym typeface="Calibri"/>
              </a:rPr>
              <a:t>En auge en Europa: </a:t>
            </a:r>
            <a:endParaRPr b="1" sz="1900">
              <a:solidFill>
                <a:srgbClr val="262626"/>
              </a:solidFill>
              <a:latin typeface="Calibri"/>
              <a:ea typeface="Calibri"/>
              <a:cs typeface="Calibri"/>
              <a:sym typeface="Calibri"/>
            </a:endParaRPr>
          </a:p>
          <a:p>
            <a:pPr indent="0" lvl="0" marL="0" marR="0" rtl="0" algn="r">
              <a:lnSpc>
                <a:spcPct val="104999"/>
              </a:lnSpc>
              <a:spcBef>
                <a:spcPts val="0"/>
              </a:spcBef>
              <a:spcAft>
                <a:spcPts val="0"/>
              </a:spcAft>
              <a:buNone/>
            </a:pPr>
            <a:r>
              <a:rPr lang="en-US" sz="1900">
                <a:solidFill>
                  <a:srgbClr val="262626"/>
                </a:solidFill>
                <a:latin typeface="Calibri"/>
                <a:ea typeface="Calibri"/>
                <a:cs typeface="Calibri"/>
                <a:sym typeface="Calibri"/>
              </a:rPr>
              <a:t>el 41 % de los hoteles utiliza IA y el 68 % tiene previsto adoptarla </a:t>
            </a:r>
            <a:r>
              <a:rPr i="1" lang="en-US" sz="1700">
                <a:solidFill>
                  <a:srgbClr val="262626"/>
                </a:solidFill>
                <a:latin typeface="Calibri"/>
                <a:ea typeface="Calibri"/>
                <a:cs typeface="Calibri"/>
                <a:sym typeface="Calibri"/>
              </a:rPr>
              <a:t>(Encuesta europea de HospitalityNet, 2025)</a:t>
            </a:r>
            <a:endParaRPr sz="1300"/>
          </a:p>
        </p:txBody>
      </p:sp>
      <p:grpSp>
        <p:nvGrpSpPr>
          <p:cNvPr id="636" name="Google Shape;636;p17"/>
          <p:cNvGrpSpPr/>
          <p:nvPr/>
        </p:nvGrpSpPr>
        <p:grpSpPr>
          <a:xfrm>
            <a:off x="10752228" y="303185"/>
            <a:ext cx="1501995" cy="883506"/>
            <a:chOff x="708799" y="582319"/>
            <a:chExt cx="1501995" cy="883506"/>
          </a:xfrm>
        </p:grpSpPr>
        <p:cxnSp>
          <p:nvCxnSpPr>
            <p:cNvPr id="637" name="Google Shape;637;p17"/>
            <p:cNvCxnSpPr/>
            <p:nvPr/>
          </p:nvCxnSpPr>
          <p:spPr>
            <a:xfrm rot="10800000">
              <a:off x="1320800" y="951782"/>
              <a:ext cx="889994" cy="0"/>
            </a:xfrm>
            <a:prstGeom prst="straightConnector1">
              <a:avLst/>
            </a:prstGeom>
            <a:noFill/>
            <a:ln cap="flat" cmpd="sng" w="25400">
              <a:solidFill>
                <a:srgbClr val="0289AE"/>
              </a:solidFill>
              <a:prstDash val="dot"/>
              <a:miter lim="8000"/>
              <a:headEnd len="sm" w="sm" type="none"/>
              <a:tailEnd len="sm" w="sm" type="none"/>
            </a:ln>
          </p:spPr>
        </p:cxnSp>
        <p:grpSp>
          <p:nvGrpSpPr>
            <p:cNvPr id="638" name="Google Shape;638;p17"/>
            <p:cNvGrpSpPr/>
            <p:nvPr/>
          </p:nvGrpSpPr>
          <p:grpSpPr>
            <a:xfrm>
              <a:off x="708799" y="582319"/>
              <a:ext cx="740095" cy="883506"/>
              <a:chOff x="4051865" y="5165558"/>
              <a:chExt cx="946855" cy="1130329"/>
            </a:xfrm>
          </p:grpSpPr>
          <p:sp>
            <p:nvSpPr>
              <p:cNvPr id="639" name="Google Shape;639;p17"/>
              <p:cNvSpPr/>
              <p:nvPr/>
            </p:nvSpPr>
            <p:spPr>
              <a:xfrm>
                <a:off x="4051865" y="5165558"/>
                <a:ext cx="946855" cy="868299"/>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640" name="Google Shape;640;p17"/>
              <p:cNvSpPr txBox="1"/>
              <p:nvPr/>
            </p:nvSpPr>
            <p:spPr>
              <a:xfrm>
                <a:off x="4066676" y="5206811"/>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04</a:t>
                </a:r>
                <a:endParaRPr/>
              </a:p>
            </p:txBody>
          </p:sp>
        </p:grpSp>
      </p:grpSp>
      <p:sp>
        <p:nvSpPr>
          <p:cNvPr id="641" name="Google Shape;641;p17"/>
          <p:cNvSpPr txBox="1"/>
          <p:nvPr/>
        </p:nvSpPr>
        <p:spPr>
          <a:xfrm>
            <a:off x="7697991" y="5537106"/>
            <a:ext cx="3751110" cy="1169936"/>
          </a:xfrm>
          <a:prstGeom prst="rect">
            <a:avLst/>
          </a:prstGeom>
          <a:noFill/>
          <a:ln>
            <a:noFill/>
          </a:ln>
        </p:spPr>
        <p:txBody>
          <a:bodyPr anchorCtr="0" anchor="t" bIns="45700" lIns="91425" spcFirstLastPara="1" rIns="91425" wrap="square" tIns="45700">
            <a:spAutoFit/>
          </a:bodyPr>
          <a:lstStyle/>
          <a:p>
            <a:pPr indent="0" lvl="0" marL="0" marR="0" rtl="0" algn="r">
              <a:lnSpc>
                <a:spcPct val="104999"/>
              </a:lnSpc>
              <a:spcBef>
                <a:spcPts val="0"/>
              </a:spcBef>
              <a:spcAft>
                <a:spcPts val="0"/>
              </a:spcAft>
              <a:buNone/>
            </a:pPr>
            <a:r>
              <a:rPr b="1" lang="en-US" sz="2000">
                <a:solidFill>
                  <a:srgbClr val="62A844"/>
                </a:solidFill>
                <a:latin typeface="Calibri"/>
                <a:ea typeface="Calibri"/>
                <a:cs typeface="Calibri"/>
                <a:sym typeface="Calibri"/>
              </a:rPr>
              <a:t>Transformación digital ética e inclusiva que preserva la esencia humana de la hostelería.</a:t>
            </a:r>
            <a:endParaRPr/>
          </a:p>
          <a:p>
            <a:pPr indent="0" lvl="0" marL="0" marR="0" rtl="0" algn="r">
              <a:lnSpc>
                <a:spcPct val="104999"/>
              </a:lnSpc>
              <a:spcBef>
                <a:spcPts val="0"/>
              </a:spcBef>
              <a:spcAft>
                <a:spcPts val="0"/>
              </a:spcAft>
              <a:buNone/>
            </a:pPr>
            <a:r>
              <a:t/>
            </a:r>
            <a:endParaRPr sz="2000">
              <a:solidFill>
                <a:srgbClr val="62A844"/>
              </a:solidFill>
              <a:latin typeface="Calibri"/>
              <a:ea typeface="Calibri"/>
              <a:cs typeface="Calibri"/>
              <a:sym typeface="Calibri"/>
            </a:endParaRPr>
          </a:p>
        </p:txBody>
      </p:sp>
      <p:sp>
        <p:nvSpPr>
          <p:cNvPr id="642" name="Google Shape;642;p17"/>
          <p:cNvSpPr/>
          <p:nvPr/>
        </p:nvSpPr>
        <p:spPr>
          <a:xfrm flipH="1">
            <a:off x="8235213" y="3600585"/>
            <a:ext cx="3384300" cy="1708200"/>
          </a:xfrm>
          <a:prstGeom prst="rect">
            <a:avLst/>
          </a:prstGeom>
          <a:noFill/>
          <a:ln>
            <a:noFill/>
          </a:ln>
        </p:spPr>
        <p:txBody>
          <a:bodyPr anchorCtr="0" anchor="t" bIns="45700" lIns="91425" spcFirstLastPara="1" rIns="91425" wrap="square" tIns="45700">
            <a:spAutoFit/>
          </a:bodyPr>
          <a:lstStyle/>
          <a:p>
            <a:pPr indent="0" lvl="0" marL="0" marR="0" rtl="0" algn="r">
              <a:lnSpc>
                <a:spcPct val="104999"/>
              </a:lnSpc>
              <a:spcBef>
                <a:spcPts val="0"/>
              </a:spcBef>
              <a:spcAft>
                <a:spcPts val="0"/>
              </a:spcAft>
              <a:buNone/>
            </a:pPr>
            <a:r>
              <a:rPr b="1" lang="en-US" sz="2000">
                <a:solidFill>
                  <a:srgbClr val="262626"/>
                </a:solidFill>
                <a:latin typeface="Calibri"/>
                <a:ea typeface="Calibri"/>
                <a:cs typeface="Calibri"/>
                <a:sym typeface="Calibri"/>
              </a:rPr>
              <a:t>Equilibrio esencial: </a:t>
            </a:r>
            <a:br>
              <a:rPr b="1" lang="en-US" sz="2000">
                <a:solidFill>
                  <a:srgbClr val="262626"/>
                </a:solidFill>
                <a:latin typeface="Calibri"/>
                <a:ea typeface="Calibri"/>
                <a:cs typeface="Calibri"/>
                <a:sym typeface="Calibri"/>
              </a:rPr>
            </a:br>
            <a:r>
              <a:rPr lang="en-US" sz="2000">
                <a:solidFill>
                  <a:srgbClr val="262626"/>
                </a:solidFill>
                <a:latin typeface="Calibri"/>
                <a:ea typeface="Calibri"/>
                <a:cs typeface="Calibri"/>
                <a:sym typeface="Calibri"/>
              </a:rPr>
              <a:t>El éxito requiere: un liderazgo sólido + una buena </a:t>
            </a:r>
            <a:endParaRPr/>
          </a:p>
          <a:p>
            <a:pPr indent="0" lvl="0" marL="0" marR="0" rtl="0" algn="r">
              <a:lnSpc>
                <a:spcPct val="104999"/>
              </a:lnSpc>
              <a:spcBef>
                <a:spcPts val="0"/>
              </a:spcBef>
              <a:spcAft>
                <a:spcPts val="0"/>
              </a:spcAft>
              <a:buNone/>
            </a:pPr>
            <a:r>
              <a:rPr lang="en-US" sz="2000">
                <a:solidFill>
                  <a:srgbClr val="262626"/>
                </a:solidFill>
                <a:latin typeface="Calibri"/>
                <a:ea typeface="Calibri"/>
                <a:cs typeface="Calibri"/>
                <a:sym typeface="Calibri"/>
              </a:rPr>
              <a:t>gestión de datos + Formación integral del personal</a:t>
            </a:r>
            <a:endParaRPr/>
          </a:p>
          <a:p>
            <a:pPr indent="0" lvl="0" marL="0" marR="0" rtl="0" algn="r">
              <a:lnSpc>
                <a:spcPct val="116666"/>
              </a:lnSpc>
              <a:spcBef>
                <a:spcPts val="0"/>
              </a:spcBef>
              <a:spcAft>
                <a:spcPts val="0"/>
              </a:spcAft>
              <a:buNone/>
            </a:pPr>
            <a:r>
              <a:t/>
            </a:r>
            <a:endParaRPr i="1" sz="1800">
              <a:solidFill>
                <a:srgbClr val="262626"/>
              </a:solidFill>
              <a:latin typeface="Calibri"/>
              <a:ea typeface="Calibri"/>
              <a:cs typeface="Calibri"/>
              <a:sym typeface="Calibri"/>
            </a:endParaRPr>
          </a:p>
        </p:txBody>
      </p:sp>
      <p:grpSp>
        <p:nvGrpSpPr>
          <p:cNvPr id="643" name="Google Shape;643;p17"/>
          <p:cNvGrpSpPr/>
          <p:nvPr/>
        </p:nvGrpSpPr>
        <p:grpSpPr>
          <a:xfrm>
            <a:off x="10704805" y="2863009"/>
            <a:ext cx="1501995" cy="878867"/>
            <a:chOff x="708799" y="582319"/>
            <a:chExt cx="1501995" cy="878867"/>
          </a:xfrm>
        </p:grpSpPr>
        <p:cxnSp>
          <p:nvCxnSpPr>
            <p:cNvPr id="644" name="Google Shape;644;p17"/>
            <p:cNvCxnSpPr/>
            <p:nvPr/>
          </p:nvCxnSpPr>
          <p:spPr>
            <a:xfrm rot="10800000">
              <a:off x="1320800" y="951782"/>
              <a:ext cx="889994" cy="0"/>
            </a:xfrm>
            <a:prstGeom prst="straightConnector1">
              <a:avLst/>
            </a:prstGeom>
            <a:noFill/>
            <a:ln cap="flat" cmpd="sng" w="25400">
              <a:solidFill>
                <a:srgbClr val="62A844"/>
              </a:solidFill>
              <a:prstDash val="dot"/>
              <a:miter lim="8000"/>
              <a:headEnd len="sm" w="sm" type="none"/>
              <a:tailEnd len="sm" w="sm" type="none"/>
            </a:ln>
          </p:spPr>
        </p:cxnSp>
        <p:grpSp>
          <p:nvGrpSpPr>
            <p:cNvPr id="645" name="Google Shape;645;p17"/>
            <p:cNvGrpSpPr/>
            <p:nvPr/>
          </p:nvGrpSpPr>
          <p:grpSpPr>
            <a:xfrm>
              <a:off x="708799" y="582319"/>
              <a:ext cx="740095" cy="878867"/>
              <a:chOff x="4051865" y="5165558"/>
              <a:chExt cx="946855" cy="1124394"/>
            </a:xfrm>
          </p:grpSpPr>
          <p:sp>
            <p:nvSpPr>
              <p:cNvPr id="646" name="Google Shape;646;p17"/>
              <p:cNvSpPr/>
              <p:nvPr/>
            </p:nvSpPr>
            <p:spPr>
              <a:xfrm>
                <a:off x="4051865" y="5165558"/>
                <a:ext cx="946855" cy="868299"/>
              </a:xfrm>
              <a:prstGeom prst="ellipse">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647" name="Google Shape;647;p17"/>
              <p:cNvSpPr txBox="1"/>
              <p:nvPr/>
            </p:nvSpPr>
            <p:spPr>
              <a:xfrm>
                <a:off x="4066676" y="5200876"/>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05</a:t>
                </a:r>
                <a:endParaRPr/>
              </a:p>
            </p:txBody>
          </p:sp>
        </p:grp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2" name="Shape 652"/>
        <p:cNvGrpSpPr/>
        <p:nvPr/>
      </p:nvGrpSpPr>
      <p:grpSpPr>
        <a:xfrm>
          <a:off x="0" y="0"/>
          <a:ext cx="0" cy="0"/>
          <a:chOff x="0" y="0"/>
          <a:chExt cx="0" cy="0"/>
        </a:xfrm>
      </p:grpSpPr>
      <p:sp>
        <p:nvSpPr>
          <p:cNvPr id="653" name="Google Shape;653;p18"/>
          <p:cNvSpPr/>
          <p:nvPr/>
        </p:nvSpPr>
        <p:spPr>
          <a:xfrm>
            <a:off x="0" y="381965"/>
            <a:ext cx="12192000" cy="1340614"/>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54" name="Google Shape;654;p18"/>
          <p:cNvSpPr/>
          <p:nvPr/>
        </p:nvSpPr>
        <p:spPr>
          <a:xfrm rot="5400000">
            <a:off x="1314218" y="892008"/>
            <a:ext cx="108000" cy="1685648"/>
          </a:xfrm>
          <a:custGeom>
            <a:rect b="b" l="l" r="r" t="t"/>
            <a:pathLst>
              <a:path extrusionOk="0" h="260044" w="30700">
                <a:moveTo>
                  <a:pt x="0" y="0"/>
                </a:moveTo>
                <a:lnTo>
                  <a:pt x="30701" y="0"/>
                </a:lnTo>
                <a:lnTo>
                  <a:pt x="30701" y="260044"/>
                </a:lnTo>
                <a:lnTo>
                  <a:pt x="0" y="260044"/>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655" name="Google Shape;655;p18"/>
          <p:cNvPicPr preferRelativeResize="0"/>
          <p:nvPr/>
        </p:nvPicPr>
        <p:blipFill>
          <a:blip r:embed="rId3">
            <a:alphaModFix/>
          </a:blip>
          <a:stretch>
            <a:fillRect/>
          </a:stretch>
        </p:blipFill>
        <p:spPr>
          <a:xfrm>
            <a:off x="0" y="381971"/>
            <a:ext cx="12191998" cy="3192707"/>
          </a:xfrm>
          <a:prstGeom prst="rect">
            <a:avLst/>
          </a:prstGeom>
          <a:noFill/>
          <a:ln>
            <a:noFill/>
          </a:ln>
        </p:spPr>
      </p:pic>
      <p:sp>
        <p:nvSpPr>
          <p:cNvPr id="656" name="Google Shape;656;p18"/>
          <p:cNvSpPr txBox="1"/>
          <p:nvPr/>
        </p:nvSpPr>
        <p:spPr>
          <a:xfrm>
            <a:off x="711412" y="597147"/>
            <a:ext cx="7321500" cy="1717800"/>
          </a:xfrm>
          <a:prstGeom prst="rect">
            <a:avLst/>
          </a:prstGeom>
          <a:noFill/>
          <a:ln>
            <a:noFill/>
          </a:ln>
        </p:spPr>
        <p:txBody>
          <a:bodyPr anchorCtr="0" anchor="t" bIns="45700" lIns="91425" spcFirstLastPara="1" rIns="91425" wrap="square" tIns="45700">
            <a:spAutoFit/>
          </a:bodyPr>
          <a:lstStyle/>
          <a:p>
            <a:pPr indent="0" lvl="0" marL="0" marR="0" rtl="0" algn="l">
              <a:lnSpc>
                <a:spcPct val="105294"/>
              </a:lnSpc>
              <a:spcBef>
                <a:spcPts val="0"/>
              </a:spcBef>
              <a:spcAft>
                <a:spcPts val="0"/>
              </a:spcAft>
              <a:buNone/>
            </a:pPr>
            <a:r>
              <a:rPr b="1" lang="en-US" sz="3400">
                <a:solidFill>
                  <a:schemeClr val="lt1"/>
                </a:solidFill>
                <a:latin typeface="Calibri"/>
                <a:ea typeface="Calibri"/>
                <a:cs typeface="Calibri"/>
                <a:sym typeface="Calibri"/>
              </a:rPr>
              <a:t>Lecturas recomendadas: La IA en la hostelería y el turismo</a:t>
            </a:r>
            <a:endParaRPr/>
          </a:p>
          <a:p>
            <a:pPr indent="0" lvl="0" marL="0" marR="0" rtl="0" algn="l">
              <a:lnSpc>
                <a:spcPct val="105294"/>
              </a:lnSpc>
              <a:spcBef>
                <a:spcPts val="0"/>
              </a:spcBef>
              <a:spcAft>
                <a:spcPts val="0"/>
              </a:spcAft>
              <a:buNone/>
            </a:pPr>
            <a:r>
              <a:t/>
            </a:r>
            <a:endParaRPr b="1" sz="3400">
              <a:solidFill>
                <a:schemeClr val="lt1"/>
              </a:solidFill>
              <a:latin typeface="Calibri"/>
              <a:ea typeface="Calibri"/>
              <a:cs typeface="Calibri"/>
              <a:sym typeface="Calibri"/>
            </a:endParaRPr>
          </a:p>
        </p:txBody>
      </p:sp>
      <p:sp>
        <p:nvSpPr>
          <p:cNvPr id="657" name="Google Shape;657;p18"/>
          <p:cNvSpPr/>
          <p:nvPr/>
        </p:nvSpPr>
        <p:spPr>
          <a:xfrm flipH="1">
            <a:off x="399000" y="2167425"/>
            <a:ext cx="6279600" cy="3785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US" sz="1900">
                <a:solidFill>
                  <a:srgbClr val="0289AE"/>
                </a:solidFill>
                <a:latin typeface="Calibri"/>
                <a:ea typeface="Calibri"/>
                <a:cs typeface="Calibri"/>
                <a:sym typeface="Calibri"/>
              </a:rPr>
              <a:t>Bulchand-Gidumal, J., William Secin, E., O’Connor, P., &amp; Buhalis, D. (2024). Artificial intelligence’s impact on hospitality and tourism marketing: exploring key themes and addressing challenges. Current Issues in Tourism, 27(14), 2345–2362. </a:t>
            </a:r>
            <a:r>
              <a:rPr b="1" i="1" lang="en-US" sz="1900" u="sng">
                <a:solidFill>
                  <a:schemeClr val="hlink"/>
                </a:solidFill>
                <a:latin typeface="Calibri"/>
                <a:ea typeface="Calibri"/>
                <a:cs typeface="Calibri"/>
                <a:sym typeface="Calibri"/>
                <a:hlinkClick r:id="rId4"/>
              </a:rPr>
              <a:t>https://doi.org/10.1080/13683500.2023.2229480</a:t>
            </a:r>
            <a:endParaRPr b="1" i="1" sz="1900">
              <a:solidFill>
                <a:srgbClr val="0289AE"/>
              </a:solidFill>
              <a:latin typeface="Calibri"/>
              <a:ea typeface="Calibri"/>
              <a:cs typeface="Calibri"/>
              <a:sym typeface="Calibri"/>
            </a:endParaRPr>
          </a:p>
          <a:p>
            <a:pPr indent="0" lvl="0" marL="0" marR="0" rtl="0" algn="l">
              <a:spcBef>
                <a:spcPts val="0"/>
              </a:spcBef>
              <a:spcAft>
                <a:spcPts val="0"/>
              </a:spcAft>
              <a:buNone/>
            </a:pPr>
            <a:r>
              <a:t/>
            </a:r>
            <a:endParaRPr b="1" i="1" sz="1900">
              <a:solidFill>
                <a:srgbClr val="000000"/>
              </a:solidFill>
              <a:latin typeface="Calibri"/>
              <a:ea typeface="Calibri"/>
              <a:cs typeface="Calibri"/>
              <a:sym typeface="Calibri"/>
            </a:endParaRPr>
          </a:p>
          <a:p>
            <a:pPr indent="0" lvl="0" marL="0" marR="0" rtl="0" algn="l">
              <a:spcBef>
                <a:spcPts val="0"/>
              </a:spcBef>
              <a:spcAft>
                <a:spcPts val="0"/>
              </a:spcAft>
              <a:buNone/>
            </a:pPr>
            <a:r>
              <a:rPr lang="en-US" sz="1900">
                <a:solidFill>
                  <a:srgbClr val="000000"/>
                </a:solidFill>
                <a:latin typeface="Calibri"/>
                <a:ea typeface="Calibri"/>
                <a:cs typeface="Calibri"/>
                <a:sym typeface="Calibri"/>
              </a:rPr>
              <a:t>Este artículo académico analiza cómo la </a:t>
            </a:r>
            <a:r>
              <a:rPr lang="en-US" sz="1900">
                <a:latin typeface="Calibri"/>
                <a:ea typeface="Calibri"/>
                <a:cs typeface="Calibri"/>
                <a:sym typeface="Calibri"/>
              </a:rPr>
              <a:t>IA </a:t>
            </a:r>
            <a:r>
              <a:rPr lang="en-US" sz="1900">
                <a:solidFill>
                  <a:srgbClr val="000000"/>
                </a:solidFill>
                <a:latin typeface="Calibri"/>
                <a:ea typeface="Calibri"/>
                <a:cs typeface="Calibri"/>
                <a:sym typeface="Calibri"/>
              </a:rPr>
              <a:t>está transformando los sectores de la hostelería y el turismo. Explora las tendencias de adopción, las percepciones de los huéspedes, las aplicaciones de marketing y las mejoras operativas. El estudio ofrece una visión tanto de las oportunidades como de los retos a los que se enfrentan las empresas europeas a la hora de integrar la IA en la prestación de servicios y la interacción con los huéspedes</a:t>
            </a:r>
            <a:endParaRPr sz="1700">
              <a:solidFill>
                <a:srgbClr val="000000"/>
              </a:solidFill>
              <a:latin typeface="Calibri"/>
              <a:ea typeface="Calibri"/>
              <a:cs typeface="Calibri"/>
              <a:sym typeface="Calibri"/>
            </a:endParaRPr>
          </a:p>
        </p:txBody>
      </p:sp>
      <p:pic>
        <p:nvPicPr>
          <p:cNvPr id="658" name="Google Shape;658;p18"/>
          <p:cNvPicPr preferRelativeResize="0"/>
          <p:nvPr/>
        </p:nvPicPr>
        <p:blipFill rotWithShape="1">
          <a:blip r:embed="rId5">
            <a:alphaModFix/>
          </a:blip>
          <a:srcRect b="16922" l="-761" r="29196" t="12298"/>
          <a:stretch/>
        </p:blipFill>
        <p:spPr>
          <a:xfrm>
            <a:off x="5860431" y="1067550"/>
            <a:ext cx="6347083" cy="4885527"/>
          </a:xfrm>
          <a:prstGeom prst="rect">
            <a:avLst/>
          </a:prstGeom>
          <a:noFill/>
          <a:ln>
            <a:noFill/>
          </a:ln>
        </p:spPr>
      </p:pic>
      <p:pic>
        <p:nvPicPr>
          <p:cNvPr id="659" name="Google Shape;659;p18">
            <a:hlinkClick r:id="rId6"/>
          </p:cNvPr>
          <p:cNvPicPr preferRelativeResize="0"/>
          <p:nvPr/>
        </p:nvPicPr>
        <p:blipFill rotWithShape="1">
          <a:blip r:embed="rId7">
            <a:alphaModFix/>
          </a:blip>
          <a:srcRect b="29238" l="4116" r="3819" t="404"/>
          <a:stretch/>
        </p:blipFill>
        <p:spPr>
          <a:xfrm>
            <a:off x="7396222" y="1474592"/>
            <a:ext cx="4811292" cy="3878205"/>
          </a:xfrm>
          <a:prstGeom prst="rect">
            <a:avLst/>
          </a:prstGeom>
          <a:noFill/>
          <a:ln>
            <a:noFill/>
          </a:ln>
        </p:spPr>
      </p:pic>
      <p:grpSp>
        <p:nvGrpSpPr>
          <p:cNvPr id="660" name="Google Shape;660;p18"/>
          <p:cNvGrpSpPr/>
          <p:nvPr/>
        </p:nvGrpSpPr>
        <p:grpSpPr>
          <a:xfrm rot="-454298">
            <a:off x="9596676" y="4915166"/>
            <a:ext cx="1456200" cy="1406700"/>
            <a:chOff x="7796181" y="4134674"/>
            <a:chExt cx="1456200" cy="1406700"/>
          </a:xfrm>
        </p:grpSpPr>
        <p:sp>
          <p:nvSpPr>
            <p:cNvPr id="661" name="Google Shape;661;p18"/>
            <p:cNvSpPr/>
            <p:nvPr/>
          </p:nvSpPr>
          <p:spPr>
            <a:xfrm>
              <a:off x="7796367" y="4134674"/>
              <a:ext cx="1406700" cy="1406700"/>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62" name="Google Shape;662;p18"/>
            <p:cNvSpPr txBox="1"/>
            <p:nvPr/>
          </p:nvSpPr>
          <p:spPr>
            <a:xfrm>
              <a:off x="7796181" y="4197810"/>
              <a:ext cx="1456200" cy="1207500"/>
            </a:xfrm>
            <a:prstGeom prst="rect">
              <a:avLst/>
            </a:prstGeom>
            <a:noFill/>
            <a:ln>
              <a:noFill/>
            </a:ln>
          </p:spPr>
          <p:txBody>
            <a:bodyPr anchorCtr="0" anchor="t" bIns="45700" lIns="91425" spcFirstLastPara="1" rIns="91425" wrap="square" tIns="45700">
              <a:spAutoFit/>
            </a:bodyPr>
            <a:lstStyle/>
            <a:p>
              <a:pPr indent="0" lvl="0" marL="0" marR="0" rtl="0" algn="ctr">
                <a:lnSpc>
                  <a:spcPct val="107500"/>
                </a:lnSpc>
                <a:spcBef>
                  <a:spcPts val="0"/>
                </a:spcBef>
                <a:spcAft>
                  <a:spcPts val="0"/>
                </a:spcAft>
                <a:buNone/>
              </a:pPr>
              <a:r>
                <a:rPr b="1" lang="en-US" sz="2300">
                  <a:solidFill>
                    <a:schemeClr val="lt1"/>
                  </a:solidFill>
                  <a:latin typeface="Calibri"/>
                  <a:ea typeface="Calibri"/>
                  <a:cs typeface="Calibri"/>
                  <a:sym typeface="Calibri"/>
                </a:rPr>
                <a:t>HAGA CLIC PARA </a:t>
              </a:r>
              <a:r>
                <a:rPr b="1" lang="en-US" sz="2300" u="sng">
                  <a:solidFill>
                    <a:schemeClr val="lt1"/>
                  </a:solidFill>
                  <a:latin typeface="Calibri"/>
                  <a:ea typeface="Calibri"/>
                  <a:cs typeface="Calibri"/>
                  <a:sym typeface="Calibri"/>
                  <a:hlinkClick r:id="rId8">
                    <a:extLst>
                      <a:ext uri="{A12FA001-AC4F-418D-AE19-62706E023703}">
                        <ahyp:hlinkClr val="tx"/>
                      </a:ext>
                    </a:extLst>
                  </a:hlinkClick>
                </a:rPr>
                <a:t>VER</a:t>
              </a:r>
              <a:endParaRPr b="1" sz="2300">
                <a:solidFill>
                  <a:schemeClr val="lt1"/>
                </a:solidFill>
                <a:latin typeface="Calibri"/>
                <a:ea typeface="Calibri"/>
                <a:cs typeface="Calibri"/>
                <a:sym typeface="Calibri"/>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7" name="Shape 667"/>
        <p:cNvGrpSpPr/>
        <p:nvPr/>
      </p:nvGrpSpPr>
      <p:grpSpPr>
        <a:xfrm>
          <a:off x="0" y="0"/>
          <a:ext cx="0" cy="0"/>
          <a:chOff x="0" y="0"/>
          <a:chExt cx="0" cy="0"/>
        </a:xfrm>
      </p:grpSpPr>
      <p:sp>
        <p:nvSpPr>
          <p:cNvPr id="668" name="Google Shape;668;p19"/>
          <p:cNvSpPr txBox="1"/>
          <p:nvPr>
            <p:ph idx="2" type="body"/>
          </p:nvPr>
        </p:nvSpPr>
        <p:spPr>
          <a:xfrm>
            <a:off x="660160" y="1448352"/>
            <a:ext cx="2067000" cy="5823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0289AE"/>
              </a:buClr>
              <a:buSzPts val="12000"/>
              <a:buNone/>
            </a:pPr>
            <a:r>
              <a:rPr b="1" lang="en-US" sz="12000"/>
              <a:t>02</a:t>
            </a:r>
            <a:endParaRPr/>
          </a:p>
        </p:txBody>
      </p:sp>
      <p:sp>
        <p:nvSpPr>
          <p:cNvPr id="669" name="Google Shape;669;p19"/>
          <p:cNvSpPr/>
          <p:nvPr/>
        </p:nvSpPr>
        <p:spPr>
          <a:xfrm>
            <a:off x="6892750" y="6258725"/>
            <a:ext cx="4893000" cy="4389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670" name="Google Shape;670;p19"/>
          <p:cNvSpPr txBox="1"/>
          <p:nvPr/>
        </p:nvSpPr>
        <p:spPr>
          <a:xfrm>
            <a:off x="7018758" y="6366299"/>
            <a:ext cx="75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0289AE"/>
                </a:solidFill>
                <a:latin typeface="Calibri"/>
                <a:ea typeface="Calibri"/>
                <a:cs typeface="Calibri"/>
                <a:sym typeface="Calibri"/>
              </a:rPr>
              <a:t>Véase también ›</a:t>
            </a:r>
            <a:endParaRPr/>
          </a:p>
        </p:txBody>
      </p:sp>
      <p:sp>
        <p:nvSpPr>
          <p:cNvPr id="671" name="Google Shape;671;p19"/>
          <p:cNvSpPr txBox="1"/>
          <p:nvPr/>
        </p:nvSpPr>
        <p:spPr>
          <a:xfrm>
            <a:off x="7774759" y="6366299"/>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lang="en-US" sz="1400">
                <a:solidFill>
                  <a:srgbClr val="262626"/>
                </a:solidFill>
                <a:latin typeface="Calibri"/>
                <a:ea typeface="Calibri"/>
                <a:cs typeface="Calibri"/>
                <a:sym typeface="Calibri"/>
              </a:rPr>
              <a:t>C1 </a:t>
            </a:r>
            <a:r>
              <a:rPr b="1" i="0" lang="en-US" sz="1400">
                <a:solidFill>
                  <a:srgbClr val="262626"/>
                </a:solidFill>
                <a:latin typeface="Calibri"/>
                <a:ea typeface="Calibri"/>
                <a:cs typeface="Calibri"/>
                <a:sym typeface="Calibri"/>
              </a:rPr>
              <a:t>M2</a:t>
            </a:r>
            <a:endParaRPr b="1" i="0" sz="1400">
              <a:solidFill>
                <a:srgbClr val="262626"/>
              </a:solidFill>
              <a:latin typeface="Calibri"/>
              <a:ea typeface="Calibri"/>
              <a:cs typeface="Calibri"/>
              <a:sym typeface="Calibri"/>
            </a:endParaRPr>
          </a:p>
        </p:txBody>
      </p:sp>
      <p:sp>
        <p:nvSpPr>
          <p:cNvPr id="672" name="Google Shape;672;p19"/>
          <p:cNvSpPr txBox="1"/>
          <p:nvPr/>
        </p:nvSpPr>
        <p:spPr>
          <a:xfrm>
            <a:off x="8368758" y="6366299"/>
            <a:ext cx="349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400">
                <a:solidFill>
                  <a:srgbClr val="262626"/>
                </a:solidFill>
                <a:latin typeface="Calibri"/>
                <a:ea typeface="Calibri"/>
                <a:cs typeface="Calibri"/>
                <a:sym typeface="Calibri"/>
              </a:rPr>
              <a:t>- Economía circular y eficiencia de los recursos</a:t>
            </a:r>
            <a:endParaRPr/>
          </a:p>
        </p:txBody>
      </p:sp>
      <p:pic>
        <p:nvPicPr>
          <p:cNvPr id="673" name="Google Shape;673;p19"/>
          <p:cNvPicPr preferRelativeResize="0"/>
          <p:nvPr/>
        </p:nvPicPr>
        <p:blipFill>
          <a:blip r:embed="rId3">
            <a:alphaModFix/>
          </a:blip>
          <a:stretch>
            <a:fillRect/>
          </a:stretch>
        </p:blipFill>
        <p:spPr>
          <a:xfrm>
            <a:off x="3456025" y="590550"/>
            <a:ext cx="8735975" cy="5621725"/>
          </a:xfrm>
          <a:prstGeom prst="rect">
            <a:avLst/>
          </a:prstGeom>
          <a:noFill/>
          <a:ln>
            <a:noFill/>
          </a:ln>
        </p:spPr>
      </p:pic>
      <p:sp>
        <p:nvSpPr>
          <p:cNvPr id="674" name="Google Shape;674;p19"/>
          <p:cNvSpPr txBox="1"/>
          <p:nvPr>
            <p:ph idx="1" type="body"/>
          </p:nvPr>
        </p:nvSpPr>
        <p:spPr>
          <a:xfrm>
            <a:off x="4005308" y="1219525"/>
            <a:ext cx="7637400" cy="4711800"/>
          </a:xfrm>
          <a:prstGeom prst="rect">
            <a:avLst/>
          </a:prstGeom>
          <a:noFill/>
          <a:ln>
            <a:noFill/>
          </a:ln>
        </p:spPr>
        <p:txBody>
          <a:bodyPr anchorCtr="0" anchor="t" bIns="45700" lIns="91425" spcFirstLastPara="1" rIns="91425" wrap="square" tIns="45700">
            <a:normAutofit fontScale="85000" lnSpcReduction="20000"/>
          </a:bodyPr>
          <a:lstStyle/>
          <a:p>
            <a:pPr indent="0" lvl="0" marL="0" rtl="0" algn="l">
              <a:lnSpc>
                <a:spcPct val="103333"/>
              </a:lnSpc>
              <a:spcBef>
                <a:spcPts val="0"/>
              </a:spcBef>
              <a:spcAft>
                <a:spcPts val="0"/>
              </a:spcAft>
              <a:buClr>
                <a:schemeClr val="lt1"/>
              </a:buClr>
              <a:buSzPct val="100000"/>
              <a:buNone/>
            </a:pPr>
            <a:r>
              <a:rPr b="1" lang="en-US"/>
              <a:t>Automatización de las operaciones rutinarias</a:t>
            </a:r>
            <a:br>
              <a:rPr b="1" lang="en-US"/>
            </a:br>
            <a:br>
              <a:rPr b="1" lang="en-US"/>
            </a:br>
            <a:endParaRPr b="1"/>
          </a:p>
          <a:p>
            <a:pPr indent="0" lvl="0" marL="0" rtl="0" algn="l">
              <a:lnSpc>
                <a:spcPct val="100000"/>
              </a:lnSpc>
              <a:spcBef>
                <a:spcPts val="1000"/>
              </a:spcBef>
              <a:spcAft>
                <a:spcPts val="0"/>
              </a:spcAft>
              <a:buClr>
                <a:schemeClr val="lt1"/>
              </a:buClr>
              <a:buSzPct val="100000"/>
              <a:buNone/>
            </a:pPr>
            <a:r>
              <a:rPr b="1" lang="en-US" sz="2400"/>
              <a:t>Mejorar la eficiencia y la sostenibilidad mediante la IA</a:t>
            </a:r>
            <a:r>
              <a:rPr lang="en-US" sz="2400"/>
              <a:t>. Explorar cómo la IA procesos operativos clave, como la programación, la limpieza y la gestión de inventarios, mejorando la eficiencia y la sostenibilidad, al tiempo que permite al personal centrarse en una interacción significativa con los huéspedes.</a:t>
            </a:r>
            <a:endParaRPr/>
          </a:p>
          <a:p>
            <a:pPr indent="0" lvl="0" marL="0" rtl="0" algn="l">
              <a:lnSpc>
                <a:spcPct val="90000"/>
              </a:lnSpc>
              <a:spcBef>
                <a:spcPts val="1000"/>
              </a:spcBef>
              <a:spcAft>
                <a:spcPts val="0"/>
              </a:spcAft>
              <a:buClr>
                <a:schemeClr val="lt1"/>
              </a:buClr>
              <a:buSzPct val="100000"/>
              <a:buNone/>
            </a:pPr>
            <a:r>
              <a:t/>
            </a:r>
            <a:endParaRPr sz="2400"/>
          </a:p>
          <a:p>
            <a:pPr indent="0" lvl="0" marL="0" rtl="0" algn="l">
              <a:lnSpc>
                <a:spcPct val="90000"/>
              </a:lnSpc>
              <a:spcBef>
                <a:spcPts val="1000"/>
              </a:spcBef>
              <a:spcAft>
                <a:spcPts val="0"/>
              </a:spcAft>
              <a:buClr>
                <a:schemeClr val="lt1"/>
              </a:buClr>
              <a:buSzPct val="100000"/>
              <a:buNone/>
            </a:pPr>
            <a:r>
              <a:t/>
            </a:r>
            <a:endParaRPr sz="2400"/>
          </a:p>
          <a:p>
            <a:pPr indent="0" lvl="0" marL="0" rtl="0" algn="l">
              <a:lnSpc>
                <a:spcPct val="90000"/>
              </a:lnSpc>
              <a:spcBef>
                <a:spcPts val="1000"/>
              </a:spcBef>
              <a:spcAft>
                <a:spcPts val="0"/>
              </a:spcAft>
              <a:buClr>
                <a:schemeClr val="lt1"/>
              </a:buClr>
              <a:buSzPct val="100000"/>
              <a:buNone/>
            </a:pPr>
            <a:r>
              <a:t/>
            </a:r>
            <a:endParaRPr sz="22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8" name="Shape 678"/>
        <p:cNvGrpSpPr/>
        <p:nvPr/>
      </p:nvGrpSpPr>
      <p:grpSpPr>
        <a:xfrm>
          <a:off x="0" y="0"/>
          <a:ext cx="0" cy="0"/>
          <a:chOff x="0" y="0"/>
          <a:chExt cx="0" cy="0"/>
        </a:xfrm>
      </p:grpSpPr>
      <p:cxnSp>
        <p:nvCxnSpPr>
          <p:cNvPr id="679" name="Google Shape;679;p20"/>
          <p:cNvCxnSpPr/>
          <p:nvPr/>
        </p:nvCxnSpPr>
        <p:spPr>
          <a:xfrm>
            <a:off x="0" y="1199130"/>
            <a:ext cx="5336863" cy="0"/>
          </a:xfrm>
          <a:prstGeom prst="straightConnector1">
            <a:avLst/>
          </a:prstGeom>
          <a:noFill/>
          <a:ln cap="flat" cmpd="sng" w="34925">
            <a:solidFill>
              <a:srgbClr val="62A844"/>
            </a:solidFill>
            <a:prstDash val="dot"/>
            <a:miter lim="8000"/>
            <a:headEnd len="sm" w="sm" type="none"/>
            <a:tailEnd len="sm" w="sm" type="none"/>
          </a:ln>
        </p:spPr>
      </p:cxnSp>
      <p:sp>
        <p:nvSpPr>
          <p:cNvPr id="680" name="Google Shape;680;p20"/>
          <p:cNvSpPr txBox="1"/>
          <p:nvPr/>
        </p:nvSpPr>
        <p:spPr>
          <a:xfrm>
            <a:off x="429114" y="572131"/>
            <a:ext cx="7256475"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¿Qué es la automatización?</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sp>
        <p:nvSpPr>
          <p:cNvPr id="681" name="Google Shape;681;p20"/>
          <p:cNvSpPr txBox="1"/>
          <p:nvPr/>
        </p:nvSpPr>
        <p:spPr>
          <a:xfrm>
            <a:off x="567180" y="1335832"/>
            <a:ext cx="6944700" cy="5311500"/>
          </a:xfrm>
          <a:prstGeom prst="rect">
            <a:avLst/>
          </a:prstGeom>
          <a:noFill/>
          <a:ln>
            <a:noFill/>
          </a:ln>
        </p:spPr>
        <p:txBody>
          <a:bodyPr anchorCtr="0" anchor="t" bIns="45700" lIns="91425" spcFirstLastPara="1" rIns="91425" wrap="square" tIns="45700">
            <a:spAutoFit/>
          </a:bodyPr>
          <a:lstStyle/>
          <a:p>
            <a:pPr indent="0" lvl="0" marL="0" marR="0" rtl="0" algn="l">
              <a:lnSpc>
                <a:spcPct val="98000"/>
              </a:lnSpc>
              <a:spcBef>
                <a:spcPts val="0"/>
              </a:spcBef>
              <a:spcAft>
                <a:spcPts val="0"/>
              </a:spcAft>
              <a:buNone/>
            </a:pPr>
            <a:r>
              <a:rPr lang="en-US" sz="2000">
                <a:solidFill>
                  <a:srgbClr val="000000"/>
                </a:solidFill>
                <a:latin typeface="Calibri"/>
                <a:ea typeface="Calibri"/>
                <a:cs typeface="Calibri"/>
                <a:sym typeface="Calibri"/>
              </a:rPr>
              <a:t>La automatización se refiere al uso de la tecnología para realizar tareas repetitivas o predecibles con una intervención humana mínima. </a:t>
            </a:r>
            <a:endParaRPr/>
          </a:p>
          <a:p>
            <a:pPr indent="-171450" lvl="0" marL="285750" marR="0" rtl="0" algn="l">
              <a:lnSpc>
                <a:spcPct val="108888"/>
              </a:lnSpc>
              <a:spcBef>
                <a:spcPts val="0"/>
              </a:spcBef>
              <a:spcAft>
                <a:spcPts val="0"/>
              </a:spcAft>
              <a:buClr>
                <a:srgbClr val="62A844"/>
              </a:buClr>
              <a:buSzPts val="1800"/>
              <a:buFont typeface="Arial"/>
              <a:buNone/>
            </a:pPr>
            <a:r>
              <a:t/>
            </a:r>
            <a:endParaRPr sz="1800">
              <a:solidFill>
                <a:srgbClr val="000000"/>
              </a:solidFill>
              <a:latin typeface="Calibri"/>
              <a:ea typeface="Calibri"/>
              <a:cs typeface="Calibri"/>
              <a:sym typeface="Calibri"/>
            </a:endParaRPr>
          </a:p>
          <a:p>
            <a:pPr indent="-285750" lvl="0" marL="285750" marR="0" rtl="0" algn="l">
              <a:lnSpc>
                <a:spcPct val="98000"/>
              </a:lnSpc>
              <a:spcBef>
                <a:spcPts val="0"/>
              </a:spcBef>
              <a:spcAft>
                <a:spcPts val="0"/>
              </a:spcAft>
              <a:buClr>
                <a:srgbClr val="62A844"/>
              </a:buClr>
              <a:buSzPts val="2000"/>
              <a:buFont typeface="Arial"/>
              <a:buChar char="•"/>
            </a:pPr>
            <a:r>
              <a:rPr b="1" lang="en-US" sz="2000">
                <a:solidFill>
                  <a:srgbClr val="0289AE"/>
                </a:solidFill>
                <a:latin typeface="Calibri"/>
                <a:ea typeface="Calibri"/>
                <a:cs typeface="Calibri"/>
                <a:sym typeface="Calibri"/>
              </a:rPr>
              <a:t>Con IA: </a:t>
            </a:r>
            <a:r>
              <a:rPr b="1" lang="en-US" sz="1800">
                <a:solidFill>
                  <a:srgbClr val="000000"/>
                </a:solidFill>
                <a:latin typeface="Calibri"/>
                <a:ea typeface="Calibri"/>
                <a:cs typeface="Calibri"/>
                <a:sym typeface="Calibri"/>
              </a:rPr>
              <a:t>la automatización basada en IA </a:t>
            </a:r>
            <a:r>
              <a:rPr lang="en-US" sz="1800">
                <a:solidFill>
                  <a:srgbClr val="000000"/>
                </a:solidFill>
                <a:latin typeface="Calibri"/>
                <a:ea typeface="Calibri"/>
                <a:cs typeface="Calibri"/>
                <a:sym typeface="Calibri"/>
              </a:rPr>
              <a:t>aprende de los datos, responde a la demanda y mejora con el tiempo.</a:t>
            </a:r>
            <a:endParaRPr/>
          </a:p>
          <a:p>
            <a:pPr indent="-171450" lvl="0" marL="285750" marR="0" rtl="0" algn="l">
              <a:lnSpc>
                <a:spcPct val="108888"/>
              </a:lnSpc>
              <a:spcBef>
                <a:spcPts val="0"/>
              </a:spcBef>
              <a:spcAft>
                <a:spcPts val="0"/>
              </a:spcAft>
              <a:buClr>
                <a:srgbClr val="62A844"/>
              </a:buClr>
              <a:buSzPts val="1800"/>
              <a:buFont typeface="Arial"/>
              <a:buNone/>
            </a:pPr>
            <a:r>
              <a:t/>
            </a:r>
            <a:endParaRPr sz="1800">
              <a:solidFill>
                <a:srgbClr val="000000"/>
              </a:solidFill>
              <a:latin typeface="Calibri"/>
              <a:ea typeface="Calibri"/>
              <a:cs typeface="Calibri"/>
              <a:sym typeface="Calibri"/>
            </a:endParaRPr>
          </a:p>
          <a:p>
            <a:pPr indent="-285750" lvl="0" marL="285750" marR="0" rtl="0" algn="l">
              <a:lnSpc>
                <a:spcPct val="98000"/>
              </a:lnSpc>
              <a:spcBef>
                <a:spcPts val="0"/>
              </a:spcBef>
              <a:spcAft>
                <a:spcPts val="0"/>
              </a:spcAft>
              <a:buClr>
                <a:srgbClr val="62A844"/>
              </a:buClr>
              <a:buSzPts val="2000"/>
              <a:buFont typeface="Arial"/>
              <a:buChar char="•"/>
            </a:pPr>
            <a:r>
              <a:rPr b="1" lang="en-US" sz="2000">
                <a:solidFill>
                  <a:srgbClr val="0289AE"/>
                </a:solidFill>
                <a:latin typeface="Calibri"/>
                <a:ea typeface="Calibri"/>
                <a:cs typeface="Calibri"/>
                <a:sym typeface="Calibri"/>
              </a:rPr>
              <a:t>En el contexto de la hostelería: </a:t>
            </a:r>
            <a:r>
              <a:rPr lang="en-US" sz="1800">
                <a:solidFill>
                  <a:srgbClr val="000000"/>
                </a:solidFill>
                <a:latin typeface="Calibri"/>
                <a:ea typeface="Calibri"/>
                <a:cs typeface="Calibri"/>
                <a:sym typeface="Calibri"/>
              </a:rPr>
              <a:t>hace que las operaciones sean </a:t>
            </a:r>
            <a:r>
              <a:rPr b="1" lang="en-US" sz="1800">
                <a:solidFill>
                  <a:srgbClr val="000000"/>
                </a:solidFill>
                <a:latin typeface="Calibri"/>
                <a:ea typeface="Calibri"/>
                <a:cs typeface="Calibri"/>
                <a:sym typeface="Calibri"/>
              </a:rPr>
              <a:t>más rápidas, más consistentes y menos propensas a errores</a:t>
            </a:r>
            <a:r>
              <a:rPr lang="en-US" sz="1800">
                <a:solidFill>
                  <a:srgbClr val="000000"/>
                </a:solidFill>
                <a:latin typeface="Calibri"/>
                <a:ea typeface="Calibri"/>
                <a:cs typeface="Calibri"/>
                <a:sym typeface="Calibri"/>
              </a:rPr>
              <a:t>.</a:t>
            </a:r>
            <a:endParaRPr/>
          </a:p>
          <a:p>
            <a:pPr indent="-171450" lvl="0" marL="285750" marR="0" rtl="0" algn="l">
              <a:lnSpc>
                <a:spcPct val="108888"/>
              </a:lnSpc>
              <a:spcBef>
                <a:spcPts val="0"/>
              </a:spcBef>
              <a:spcAft>
                <a:spcPts val="0"/>
              </a:spcAft>
              <a:buClr>
                <a:srgbClr val="62A844"/>
              </a:buClr>
              <a:buSzPts val="1800"/>
              <a:buFont typeface="Arial"/>
              <a:buNone/>
            </a:pPr>
            <a:r>
              <a:t/>
            </a:r>
            <a:endParaRPr sz="1800">
              <a:solidFill>
                <a:srgbClr val="000000"/>
              </a:solidFill>
              <a:latin typeface="Calibri"/>
              <a:ea typeface="Calibri"/>
              <a:cs typeface="Calibri"/>
              <a:sym typeface="Calibri"/>
            </a:endParaRPr>
          </a:p>
          <a:p>
            <a:pPr indent="-285750" lvl="0" marL="285750" marR="0" rtl="0" algn="l">
              <a:lnSpc>
                <a:spcPct val="98000"/>
              </a:lnSpc>
              <a:spcBef>
                <a:spcPts val="0"/>
              </a:spcBef>
              <a:spcAft>
                <a:spcPts val="0"/>
              </a:spcAft>
              <a:buClr>
                <a:srgbClr val="62A844"/>
              </a:buClr>
              <a:buSzPts val="2000"/>
              <a:buFont typeface="Arial"/>
              <a:buChar char="•"/>
            </a:pPr>
            <a:r>
              <a:rPr b="1" lang="en-US" sz="2000">
                <a:solidFill>
                  <a:srgbClr val="0289AE"/>
                </a:solidFill>
                <a:latin typeface="Calibri"/>
                <a:ea typeface="Calibri"/>
                <a:cs typeface="Calibri"/>
                <a:sym typeface="Calibri"/>
              </a:rPr>
              <a:t>Adopción en Europa: </a:t>
            </a:r>
            <a:r>
              <a:rPr i="1" lang="en-US" sz="1800">
                <a:solidFill>
                  <a:srgbClr val="000000"/>
                </a:solidFill>
                <a:latin typeface="Calibri"/>
                <a:ea typeface="Calibri"/>
                <a:cs typeface="Calibri"/>
                <a:sym typeface="Calibri"/>
              </a:rPr>
              <a:t>Casi el 50 % de los hoteles ha automatizado al menos un proceso rutinario, sobre todo en el servicio de limpieza o la comunicación con los huéspedes.</a:t>
            </a:r>
            <a:endParaRPr/>
          </a:p>
          <a:p>
            <a:pPr indent="-171450" lvl="0" marL="285750" marR="0" rtl="0" algn="l">
              <a:lnSpc>
                <a:spcPct val="108888"/>
              </a:lnSpc>
              <a:spcBef>
                <a:spcPts val="0"/>
              </a:spcBef>
              <a:spcAft>
                <a:spcPts val="0"/>
              </a:spcAft>
              <a:buClr>
                <a:srgbClr val="62A844"/>
              </a:buClr>
              <a:buSzPts val="1800"/>
              <a:buFont typeface="Arial"/>
              <a:buNone/>
            </a:pPr>
            <a:r>
              <a:t/>
            </a:r>
            <a:endParaRPr i="1" sz="1800">
              <a:solidFill>
                <a:srgbClr val="000000"/>
              </a:solidFill>
              <a:latin typeface="Calibri"/>
              <a:ea typeface="Calibri"/>
              <a:cs typeface="Calibri"/>
              <a:sym typeface="Calibri"/>
            </a:endParaRPr>
          </a:p>
          <a:p>
            <a:pPr indent="-285750" lvl="0" marL="285750" marR="0" rtl="0" algn="l">
              <a:lnSpc>
                <a:spcPct val="98000"/>
              </a:lnSpc>
              <a:spcBef>
                <a:spcPts val="0"/>
              </a:spcBef>
              <a:spcAft>
                <a:spcPts val="0"/>
              </a:spcAft>
              <a:buClr>
                <a:srgbClr val="62A844"/>
              </a:buClr>
              <a:buSzPts val="2000"/>
              <a:buFont typeface="Arial"/>
              <a:buChar char="•"/>
            </a:pPr>
            <a:r>
              <a:rPr b="1" lang="en-US" sz="2000">
                <a:solidFill>
                  <a:srgbClr val="0289AE"/>
                </a:solidFill>
                <a:latin typeface="Calibri"/>
                <a:ea typeface="Calibri"/>
                <a:cs typeface="Calibri"/>
                <a:sym typeface="Calibri"/>
              </a:rPr>
              <a:t>Deténgase a reflexionar: </a:t>
            </a:r>
            <a:r>
              <a:rPr lang="en-US" sz="1800">
                <a:solidFill>
                  <a:srgbClr val="000000"/>
                </a:solidFill>
                <a:latin typeface="Calibri"/>
                <a:ea typeface="Calibri"/>
                <a:cs typeface="Calibri"/>
                <a:sym typeface="Calibri"/>
              </a:rPr>
              <a:t>¿Qué proceso de </a:t>
            </a:r>
            <a:r>
              <a:rPr lang="en-US" sz="1800">
                <a:latin typeface="Calibri"/>
                <a:ea typeface="Calibri"/>
                <a:cs typeface="Calibri"/>
                <a:sym typeface="Calibri"/>
              </a:rPr>
              <a:t>s</a:t>
            </a:r>
            <a:r>
              <a:rPr lang="en-US" sz="1800">
                <a:solidFill>
                  <a:srgbClr val="000000"/>
                </a:solidFill>
                <a:latin typeface="Calibri"/>
                <a:ea typeface="Calibri"/>
                <a:cs typeface="Calibri"/>
                <a:sym typeface="Calibri"/>
              </a:rPr>
              <a:t>u organización podría automatizarse para ahorrar tiempo o energía? ¿Cómo podría este cambio contribuir tanto al bienestar del personal como a la satisfacción de los huéspedes?</a:t>
            </a:r>
            <a:endParaRPr/>
          </a:p>
        </p:txBody>
      </p:sp>
      <p:pic>
        <p:nvPicPr>
          <p:cNvPr id="682" name="Google Shape;682;p20"/>
          <p:cNvPicPr preferRelativeResize="0"/>
          <p:nvPr/>
        </p:nvPicPr>
        <p:blipFill>
          <a:blip r:embed="rId3">
            <a:alphaModFix/>
          </a:blip>
          <a:stretch>
            <a:fillRect/>
          </a:stretch>
        </p:blipFill>
        <p:spPr>
          <a:xfrm>
            <a:off x="8185525" y="-1"/>
            <a:ext cx="4006475" cy="445097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7" name="Shape 687"/>
        <p:cNvGrpSpPr/>
        <p:nvPr/>
      </p:nvGrpSpPr>
      <p:grpSpPr>
        <a:xfrm>
          <a:off x="0" y="0"/>
          <a:ext cx="0" cy="0"/>
          <a:chOff x="0" y="0"/>
          <a:chExt cx="0" cy="0"/>
        </a:xfrm>
      </p:grpSpPr>
      <p:grpSp>
        <p:nvGrpSpPr>
          <p:cNvPr id="688" name="Google Shape;688;p21"/>
          <p:cNvGrpSpPr/>
          <p:nvPr/>
        </p:nvGrpSpPr>
        <p:grpSpPr>
          <a:xfrm>
            <a:off x="4696982" y="386543"/>
            <a:ext cx="6863434" cy="6049273"/>
            <a:chOff x="9515475" y="838200"/>
            <a:chExt cx="12553120" cy="12065000"/>
          </a:xfrm>
        </p:grpSpPr>
        <p:sp>
          <p:nvSpPr>
            <p:cNvPr id="689" name="Google Shape;689;p21"/>
            <p:cNvSpPr/>
            <p:nvPr/>
          </p:nvSpPr>
          <p:spPr>
            <a:xfrm flipH="1">
              <a:off x="9515475" y="4578350"/>
              <a:ext cx="4564063" cy="4564063"/>
            </a:xfrm>
            <a:prstGeom prst="ellipse">
              <a:avLst/>
            </a:prstGeom>
            <a:solidFill>
              <a:srgbClr val="62A844">
                <a:alpha val="71372"/>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cxnSp>
          <p:nvCxnSpPr>
            <p:cNvPr id="690" name="Google Shape;690;p21"/>
            <p:cNvCxnSpPr/>
            <p:nvPr/>
          </p:nvCxnSpPr>
          <p:spPr>
            <a:xfrm>
              <a:off x="13245572" y="6697989"/>
              <a:ext cx="8823023" cy="0"/>
            </a:xfrm>
            <a:prstGeom prst="straightConnector1">
              <a:avLst/>
            </a:prstGeom>
            <a:noFill/>
            <a:ln cap="flat" cmpd="sng" w="25400">
              <a:solidFill>
                <a:srgbClr val="62A844"/>
              </a:solidFill>
              <a:prstDash val="dot"/>
              <a:miter lim="8000"/>
              <a:headEnd len="sm" w="sm" type="none"/>
              <a:tailEnd len="sm" w="sm" type="none"/>
            </a:ln>
          </p:spPr>
        </p:cxnSp>
        <p:sp>
          <p:nvSpPr>
            <p:cNvPr id="691" name="Google Shape;691;p21"/>
            <p:cNvSpPr/>
            <p:nvPr/>
          </p:nvSpPr>
          <p:spPr>
            <a:xfrm>
              <a:off x="9536113" y="8340725"/>
              <a:ext cx="4564062" cy="4562475"/>
            </a:xfrm>
            <a:prstGeom prst="ellipse">
              <a:avLst/>
            </a:prstGeom>
            <a:solidFill>
              <a:srgbClr val="EABB22">
                <a:alpha val="42745"/>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692" name="Google Shape;692;p21"/>
            <p:cNvSpPr/>
            <p:nvPr/>
          </p:nvSpPr>
          <p:spPr>
            <a:xfrm>
              <a:off x="9536113" y="838200"/>
              <a:ext cx="4564062" cy="4564063"/>
            </a:xfrm>
            <a:prstGeom prst="ellipse">
              <a:avLst/>
            </a:prstGeom>
            <a:solidFill>
              <a:srgbClr val="0289AE">
                <a:alpha val="58039"/>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cxnSp>
          <p:nvCxnSpPr>
            <p:cNvPr id="693" name="Google Shape;693;p21"/>
            <p:cNvCxnSpPr/>
            <p:nvPr/>
          </p:nvCxnSpPr>
          <p:spPr>
            <a:xfrm>
              <a:off x="12768265" y="10398917"/>
              <a:ext cx="8823025" cy="0"/>
            </a:xfrm>
            <a:prstGeom prst="straightConnector1">
              <a:avLst/>
            </a:prstGeom>
            <a:noFill/>
            <a:ln cap="flat" cmpd="sng" w="25400">
              <a:solidFill>
                <a:srgbClr val="EABB22"/>
              </a:solidFill>
              <a:prstDash val="dot"/>
              <a:miter lim="8000"/>
              <a:headEnd len="sm" w="sm" type="none"/>
              <a:tailEnd len="sm" w="sm" type="none"/>
            </a:ln>
          </p:spPr>
        </p:cxnSp>
        <p:cxnSp>
          <p:nvCxnSpPr>
            <p:cNvPr id="694" name="Google Shape;694;p21"/>
            <p:cNvCxnSpPr/>
            <p:nvPr/>
          </p:nvCxnSpPr>
          <p:spPr>
            <a:xfrm>
              <a:off x="13079187" y="2376489"/>
              <a:ext cx="8823024" cy="0"/>
            </a:xfrm>
            <a:prstGeom prst="straightConnector1">
              <a:avLst/>
            </a:prstGeom>
            <a:noFill/>
            <a:ln cap="flat" cmpd="sng" w="25400">
              <a:solidFill>
                <a:srgbClr val="0289AE"/>
              </a:solidFill>
              <a:prstDash val="dot"/>
              <a:miter lim="8000"/>
              <a:headEnd len="sm" w="sm" type="none"/>
              <a:tailEnd len="sm" w="sm" type="none"/>
            </a:ln>
          </p:spPr>
        </p:cxnSp>
        <p:sp>
          <p:nvSpPr>
            <p:cNvPr id="695" name="Google Shape;695;p21"/>
            <p:cNvSpPr/>
            <p:nvPr/>
          </p:nvSpPr>
          <p:spPr>
            <a:xfrm>
              <a:off x="9536113" y="838200"/>
              <a:ext cx="2271712"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696" name="Google Shape;696;p21"/>
            <p:cNvSpPr/>
            <p:nvPr/>
          </p:nvSpPr>
          <p:spPr>
            <a:xfrm flipH="1">
              <a:off x="11807825" y="4578350"/>
              <a:ext cx="2271713"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697" name="Google Shape;697;p21"/>
            <p:cNvSpPr/>
            <p:nvPr/>
          </p:nvSpPr>
          <p:spPr>
            <a:xfrm>
              <a:off x="10337800" y="1639888"/>
              <a:ext cx="2959100" cy="2959100"/>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698" name="Google Shape;698;p21"/>
            <p:cNvSpPr/>
            <p:nvPr/>
          </p:nvSpPr>
          <p:spPr>
            <a:xfrm>
              <a:off x="9536113" y="8340725"/>
              <a:ext cx="2271712"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699" name="Google Shape;699;p21"/>
            <p:cNvSpPr/>
            <p:nvPr/>
          </p:nvSpPr>
          <p:spPr>
            <a:xfrm>
              <a:off x="10337800" y="9142413"/>
              <a:ext cx="2959100" cy="2959100"/>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700" name="Google Shape;700;p21"/>
            <p:cNvSpPr/>
            <p:nvPr/>
          </p:nvSpPr>
          <p:spPr>
            <a:xfrm flipH="1">
              <a:off x="10337800" y="5381625"/>
              <a:ext cx="2959100" cy="2959100"/>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701" name="Google Shape;701;p21"/>
            <p:cNvSpPr txBox="1"/>
            <p:nvPr/>
          </p:nvSpPr>
          <p:spPr>
            <a:xfrm>
              <a:off x="10337801" y="2336901"/>
              <a:ext cx="2940050" cy="270119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7200">
                  <a:solidFill>
                    <a:srgbClr val="0289AE"/>
                  </a:solidFill>
                  <a:latin typeface="Calibri"/>
                  <a:ea typeface="Calibri"/>
                  <a:cs typeface="Calibri"/>
                  <a:sym typeface="Calibri"/>
                </a:rPr>
                <a:t>01</a:t>
              </a:r>
              <a:endParaRPr/>
            </a:p>
          </p:txBody>
        </p:sp>
        <p:sp>
          <p:nvSpPr>
            <p:cNvPr id="702" name="Google Shape;702;p21"/>
            <p:cNvSpPr txBox="1"/>
            <p:nvPr/>
          </p:nvSpPr>
          <p:spPr>
            <a:xfrm>
              <a:off x="10418763" y="6108802"/>
              <a:ext cx="2959100" cy="2484202"/>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7200">
                  <a:solidFill>
                    <a:srgbClr val="62A844"/>
                  </a:solidFill>
                  <a:latin typeface="Calibri"/>
                  <a:ea typeface="Calibri"/>
                  <a:cs typeface="Calibri"/>
                  <a:sym typeface="Calibri"/>
                </a:rPr>
                <a:t>02</a:t>
              </a:r>
              <a:endParaRPr/>
            </a:p>
          </p:txBody>
        </p:sp>
        <p:sp>
          <p:nvSpPr>
            <p:cNvPr id="703" name="Google Shape;703;p21"/>
            <p:cNvSpPr txBox="1"/>
            <p:nvPr/>
          </p:nvSpPr>
          <p:spPr>
            <a:xfrm>
              <a:off x="10337801" y="9880701"/>
              <a:ext cx="2841623" cy="258288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7200">
                  <a:solidFill>
                    <a:srgbClr val="EABB22"/>
                  </a:solidFill>
                  <a:latin typeface="Calibri"/>
                  <a:ea typeface="Calibri"/>
                  <a:cs typeface="Calibri"/>
                  <a:sym typeface="Calibri"/>
                </a:rPr>
                <a:t>03</a:t>
              </a:r>
              <a:endParaRPr/>
            </a:p>
          </p:txBody>
        </p:sp>
      </p:grpSp>
      <p:sp>
        <p:nvSpPr>
          <p:cNvPr id="704" name="Google Shape;704;p21"/>
          <p:cNvSpPr txBox="1"/>
          <p:nvPr/>
        </p:nvSpPr>
        <p:spPr>
          <a:xfrm>
            <a:off x="429115" y="-59184"/>
            <a:ext cx="38193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Cómo la automatización transforma las operaciones diarias</a:t>
            </a:r>
            <a:endParaRPr/>
          </a:p>
          <a:p>
            <a:pPr indent="0" lvl="0" marL="0" marR="0" rtl="0" algn="l">
              <a:lnSpc>
                <a:spcPct val="103529"/>
              </a:lnSpc>
              <a:spcBef>
                <a:spcPts val="0"/>
              </a:spcBef>
              <a:spcAft>
                <a:spcPts val="0"/>
              </a:spcAft>
              <a:buClr>
                <a:srgbClr val="262626"/>
              </a:buClr>
              <a:buSzPts val="3400"/>
              <a:buFont typeface="Arial"/>
              <a:buNone/>
            </a:pPr>
            <a:br>
              <a:rPr b="1" lang="en-US" sz="3400">
                <a:solidFill>
                  <a:srgbClr val="262626"/>
                </a:solidFill>
                <a:latin typeface="Calibri"/>
                <a:ea typeface="Calibri"/>
                <a:cs typeface="Calibri"/>
                <a:sym typeface="Calibri"/>
              </a:rPr>
            </a:br>
            <a:r>
              <a:rPr b="1" lang="en-US" sz="3400">
                <a:solidFill>
                  <a:srgbClr val="262626"/>
                </a:solidFill>
                <a:latin typeface="Calibri"/>
                <a:ea typeface="Calibri"/>
                <a:cs typeface="Calibri"/>
                <a:sym typeface="Calibri"/>
              </a:rPr>
              <a:t>Tres efectos clave:</a:t>
            </a:r>
            <a:endParaRPr/>
          </a:p>
        </p:txBody>
      </p:sp>
      <p:cxnSp>
        <p:nvCxnSpPr>
          <p:cNvPr id="705" name="Google Shape;705;p21"/>
          <p:cNvCxnSpPr/>
          <p:nvPr/>
        </p:nvCxnSpPr>
        <p:spPr>
          <a:xfrm>
            <a:off x="-27710" y="2165248"/>
            <a:ext cx="4276096" cy="0"/>
          </a:xfrm>
          <a:prstGeom prst="straightConnector1">
            <a:avLst/>
          </a:prstGeom>
          <a:noFill/>
          <a:ln cap="flat" cmpd="sng" w="34925">
            <a:solidFill>
              <a:srgbClr val="62A844"/>
            </a:solidFill>
            <a:prstDash val="dot"/>
            <a:miter lim="8000"/>
            <a:headEnd len="sm" w="sm" type="none"/>
            <a:tailEnd len="sm" w="sm" type="none"/>
          </a:ln>
        </p:spPr>
      </p:cxnSp>
      <p:sp>
        <p:nvSpPr>
          <p:cNvPr id="706" name="Google Shape;706;p21"/>
          <p:cNvSpPr txBox="1"/>
          <p:nvPr/>
        </p:nvSpPr>
        <p:spPr>
          <a:xfrm>
            <a:off x="7463094" y="5296516"/>
            <a:ext cx="4204187"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000000"/>
              </a:buClr>
              <a:buSzPts val="1800"/>
              <a:buFont typeface="Calibri"/>
              <a:buNone/>
            </a:pPr>
            <a:r>
              <a:rPr lang="en-US" sz="1800">
                <a:solidFill>
                  <a:srgbClr val="000000"/>
                </a:solidFill>
                <a:latin typeface="Calibri"/>
                <a:ea typeface="Calibri"/>
                <a:cs typeface="Calibri"/>
                <a:sym typeface="Calibri"/>
              </a:rPr>
              <a:t>Sistemas energéticos inteligentes, supervisión automatizada de la cocina </a:t>
            </a:r>
            <a:r>
              <a:rPr b="1" lang="en-US" sz="1800">
                <a:solidFill>
                  <a:srgbClr val="EABB22"/>
                </a:solidFill>
                <a:latin typeface="Calibri"/>
                <a:ea typeface="Calibri"/>
                <a:cs typeface="Calibri"/>
                <a:sym typeface="Calibri"/>
              </a:rPr>
              <a:t>→ </a:t>
            </a:r>
            <a:r>
              <a:rPr lang="en-US" sz="1800">
                <a:solidFill>
                  <a:srgbClr val="000000"/>
                </a:solidFill>
                <a:latin typeface="Calibri"/>
                <a:ea typeface="Calibri"/>
                <a:cs typeface="Calibri"/>
                <a:sym typeface="Calibri"/>
              </a:rPr>
              <a:t>Reduce el desperdicio y los costes operativos</a:t>
            </a:r>
            <a:endParaRPr/>
          </a:p>
        </p:txBody>
      </p:sp>
      <p:sp>
        <p:nvSpPr>
          <p:cNvPr id="707" name="Google Shape;707;p21"/>
          <p:cNvSpPr txBox="1"/>
          <p:nvPr/>
        </p:nvSpPr>
        <p:spPr>
          <a:xfrm>
            <a:off x="7463093" y="1198646"/>
            <a:ext cx="3836355"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000000"/>
              </a:buClr>
              <a:buSzPts val="1800"/>
              <a:buFont typeface="Calibri"/>
              <a:buNone/>
            </a:pPr>
            <a:r>
              <a:rPr lang="en-US" sz="1800">
                <a:solidFill>
                  <a:srgbClr val="000000"/>
                </a:solidFill>
                <a:latin typeface="Calibri"/>
                <a:ea typeface="Calibri"/>
                <a:cs typeface="Calibri"/>
                <a:sym typeface="Calibri"/>
              </a:rPr>
              <a:t>Los sistemas conectados gestionan la asignación de habitaciones, la limpieza, el inventario y los pagos </a:t>
            </a:r>
            <a:r>
              <a:rPr b="1" lang="en-US" sz="1800">
                <a:solidFill>
                  <a:srgbClr val="0289AE"/>
                </a:solidFill>
                <a:latin typeface="Calibri"/>
                <a:ea typeface="Calibri"/>
                <a:cs typeface="Calibri"/>
                <a:sym typeface="Calibri"/>
              </a:rPr>
              <a:t>→ </a:t>
            </a:r>
            <a:r>
              <a:rPr lang="en-US" sz="1800">
                <a:solidFill>
                  <a:srgbClr val="000000"/>
                </a:solidFill>
                <a:latin typeface="Calibri"/>
                <a:ea typeface="Calibri"/>
                <a:cs typeface="Calibri"/>
                <a:sym typeface="Calibri"/>
              </a:rPr>
              <a:t>Se ha registrado</a:t>
            </a:r>
            <a:r>
              <a:rPr b="1" lang="en-US" sz="1800">
                <a:solidFill>
                  <a:srgbClr val="000000"/>
                </a:solidFill>
                <a:latin typeface="Calibri"/>
                <a:ea typeface="Calibri"/>
                <a:cs typeface="Calibri"/>
                <a:sym typeface="Calibri"/>
              </a:rPr>
              <a:t> una reducción del 30 % en el tiempo de preparación de las habitaciones</a:t>
            </a:r>
            <a:endParaRPr/>
          </a:p>
        </p:txBody>
      </p:sp>
      <p:sp>
        <p:nvSpPr>
          <p:cNvPr id="708" name="Google Shape;708;p21"/>
          <p:cNvSpPr txBox="1"/>
          <p:nvPr/>
        </p:nvSpPr>
        <p:spPr>
          <a:xfrm>
            <a:off x="7463093" y="3397769"/>
            <a:ext cx="4310985"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62A844"/>
              </a:buClr>
              <a:buSzPts val="1800"/>
              <a:buFont typeface="Calibri"/>
              <a:buNone/>
            </a:pPr>
            <a:r>
              <a:rPr lang="en-US" sz="1800">
                <a:solidFill>
                  <a:srgbClr val="000000"/>
                </a:solidFill>
                <a:latin typeface="Calibri"/>
                <a:ea typeface="Calibri"/>
                <a:cs typeface="Calibri"/>
                <a:sym typeface="Calibri"/>
              </a:rPr>
              <a:t>Check-in móvil, llaves digitales, pagos online </a:t>
            </a:r>
            <a:r>
              <a:rPr b="1" lang="en-US" sz="1800">
                <a:solidFill>
                  <a:srgbClr val="62A844"/>
                </a:solidFill>
                <a:latin typeface="Calibri"/>
                <a:ea typeface="Calibri"/>
                <a:cs typeface="Calibri"/>
                <a:sym typeface="Calibri"/>
              </a:rPr>
              <a:t>→ </a:t>
            </a:r>
            <a:r>
              <a:rPr b="1" lang="en-US" sz="1800">
                <a:solidFill>
                  <a:srgbClr val="000000"/>
                </a:solidFill>
                <a:latin typeface="Calibri"/>
                <a:ea typeface="Calibri"/>
                <a:cs typeface="Calibri"/>
                <a:sym typeface="Calibri"/>
              </a:rPr>
              <a:t>Un 10 % más de satisfacción </a:t>
            </a:r>
            <a:r>
              <a:rPr lang="en-US" sz="1800">
                <a:solidFill>
                  <a:srgbClr val="000000"/>
                </a:solidFill>
                <a:latin typeface="Calibri"/>
                <a:ea typeface="Calibri"/>
                <a:cs typeface="Calibri"/>
                <a:sym typeface="Calibri"/>
              </a:rPr>
              <a:t>en comparación con los sistemas manuales</a:t>
            </a:r>
            <a:endParaRPr/>
          </a:p>
          <a:p>
            <a:pPr indent="0" lvl="0" marL="0" marR="0" rtl="0" algn="l">
              <a:spcBef>
                <a:spcPts val="0"/>
              </a:spcBef>
              <a:spcAft>
                <a:spcPts val="0"/>
              </a:spcAft>
              <a:buClr>
                <a:srgbClr val="62A844"/>
              </a:buClr>
              <a:buSzPts val="1800"/>
              <a:buFont typeface="Arial"/>
              <a:buNone/>
            </a:pPr>
            <a:r>
              <a:t/>
            </a:r>
            <a:endParaRPr b="1" sz="1800">
              <a:solidFill>
                <a:srgbClr val="000000"/>
              </a:solidFill>
              <a:latin typeface="Calibri"/>
              <a:ea typeface="Calibri"/>
              <a:cs typeface="Calibri"/>
              <a:sym typeface="Calibri"/>
            </a:endParaRPr>
          </a:p>
        </p:txBody>
      </p:sp>
      <p:sp>
        <p:nvSpPr>
          <p:cNvPr id="709" name="Google Shape;709;p21"/>
          <p:cNvSpPr txBox="1"/>
          <p:nvPr/>
        </p:nvSpPr>
        <p:spPr>
          <a:xfrm>
            <a:off x="7463094" y="2810469"/>
            <a:ext cx="3694902" cy="514115"/>
          </a:xfrm>
          <a:prstGeom prst="rect">
            <a:avLst/>
          </a:prstGeom>
          <a:noFill/>
          <a:ln>
            <a:noFill/>
          </a:ln>
        </p:spPr>
        <p:txBody>
          <a:bodyPr anchorCtr="0" anchor="t" bIns="45700" lIns="91425" spcFirstLastPara="1" rIns="91425" wrap="square" tIns="45700">
            <a:spAutoFit/>
          </a:bodyPr>
          <a:lstStyle/>
          <a:p>
            <a:pPr indent="0" lvl="0" marL="0" marR="0" rtl="0" algn="l">
              <a:lnSpc>
                <a:spcPct val="130000"/>
              </a:lnSpc>
              <a:spcBef>
                <a:spcPts val="0"/>
              </a:spcBef>
              <a:spcAft>
                <a:spcPts val="0"/>
              </a:spcAft>
              <a:buNone/>
            </a:pPr>
            <a:r>
              <a:rPr b="1" lang="en-US" sz="2600">
                <a:solidFill>
                  <a:srgbClr val="62A844"/>
                </a:solidFill>
                <a:latin typeface="Calibri"/>
                <a:ea typeface="Calibri"/>
                <a:cs typeface="Calibri"/>
                <a:sym typeface="Calibri"/>
              </a:rPr>
              <a:t>Experiencia del huésped </a:t>
            </a:r>
            <a:endParaRPr/>
          </a:p>
        </p:txBody>
      </p:sp>
      <p:sp>
        <p:nvSpPr>
          <p:cNvPr id="710" name="Google Shape;710;p21"/>
          <p:cNvSpPr txBox="1"/>
          <p:nvPr/>
        </p:nvSpPr>
        <p:spPr>
          <a:xfrm>
            <a:off x="7463093" y="609471"/>
            <a:ext cx="4097323" cy="507318"/>
          </a:xfrm>
          <a:prstGeom prst="rect">
            <a:avLst/>
          </a:prstGeom>
          <a:noFill/>
          <a:ln>
            <a:noFill/>
          </a:ln>
        </p:spPr>
        <p:txBody>
          <a:bodyPr anchorCtr="0" anchor="t" bIns="45700" lIns="91425" spcFirstLastPara="1" rIns="91425" wrap="square" tIns="45700">
            <a:spAutoFit/>
          </a:bodyPr>
          <a:lstStyle/>
          <a:p>
            <a:pPr indent="0" lvl="0" marL="0" marR="0" rtl="0" algn="l">
              <a:lnSpc>
                <a:spcPct val="130000"/>
              </a:lnSpc>
              <a:spcBef>
                <a:spcPts val="0"/>
              </a:spcBef>
              <a:spcAft>
                <a:spcPts val="0"/>
              </a:spcAft>
              <a:buNone/>
            </a:pPr>
            <a:r>
              <a:rPr b="1" lang="en-US" sz="2600">
                <a:solidFill>
                  <a:srgbClr val="0289AE"/>
                </a:solidFill>
                <a:latin typeface="Calibri"/>
                <a:ea typeface="Calibri"/>
                <a:cs typeface="Calibri"/>
                <a:sym typeface="Calibri"/>
              </a:rPr>
              <a:t>Eficiencia operativa </a:t>
            </a:r>
            <a:endParaRPr/>
          </a:p>
        </p:txBody>
      </p:sp>
      <p:sp>
        <p:nvSpPr>
          <p:cNvPr id="711" name="Google Shape;711;p21"/>
          <p:cNvSpPr txBox="1"/>
          <p:nvPr/>
        </p:nvSpPr>
        <p:spPr>
          <a:xfrm>
            <a:off x="7463093" y="4652237"/>
            <a:ext cx="3987757" cy="514115"/>
          </a:xfrm>
          <a:prstGeom prst="rect">
            <a:avLst/>
          </a:prstGeom>
          <a:noFill/>
          <a:ln>
            <a:noFill/>
          </a:ln>
        </p:spPr>
        <p:txBody>
          <a:bodyPr anchorCtr="0" anchor="t" bIns="45700" lIns="91425" spcFirstLastPara="1" rIns="91425" wrap="square" tIns="45700">
            <a:spAutoFit/>
          </a:bodyPr>
          <a:lstStyle/>
          <a:p>
            <a:pPr indent="0" lvl="0" marL="0" marR="0" rtl="0" algn="l">
              <a:lnSpc>
                <a:spcPct val="130000"/>
              </a:lnSpc>
              <a:spcBef>
                <a:spcPts val="0"/>
              </a:spcBef>
              <a:spcAft>
                <a:spcPts val="0"/>
              </a:spcAft>
              <a:buNone/>
            </a:pPr>
            <a:r>
              <a:rPr b="1" lang="en-US" sz="2600">
                <a:solidFill>
                  <a:srgbClr val="EABB22"/>
                </a:solidFill>
                <a:latin typeface="Calibri"/>
                <a:ea typeface="Calibri"/>
                <a:cs typeface="Calibri"/>
                <a:sym typeface="Calibri"/>
              </a:rPr>
              <a:t>Sostenibilidad</a:t>
            </a:r>
            <a:endParaRPr/>
          </a:p>
        </p:txBody>
      </p:sp>
      <p:sp>
        <p:nvSpPr>
          <p:cNvPr id="712" name="Google Shape;712;p21"/>
          <p:cNvSpPr txBox="1"/>
          <p:nvPr/>
        </p:nvSpPr>
        <p:spPr>
          <a:xfrm>
            <a:off x="417922" y="3309454"/>
            <a:ext cx="3786900" cy="3441000"/>
          </a:xfrm>
          <a:prstGeom prst="rect">
            <a:avLst/>
          </a:prstGeom>
          <a:noFill/>
          <a:ln>
            <a:noFill/>
          </a:ln>
        </p:spPr>
        <p:txBody>
          <a:bodyPr anchorCtr="0" anchor="t" bIns="45700" lIns="91425" spcFirstLastPara="1" rIns="91425" wrap="square" tIns="45700">
            <a:spAutoFit/>
          </a:bodyPr>
          <a:lstStyle/>
          <a:p>
            <a:pPr indent="0" lvl="0" marL="0" marR="0" rtl="0" algn="l">
              <a:lnSpc>
                <a:spcPct val="98000"/>
              </a:lnSpc>
              <a:spcBef>
                <a:spcPts val="0"/>
              </a:spcBef>
              <a:spcAft>
                <a:spcPts val="0"/>
              </a:spcAft>
              <a:buNone/>
            </a:pPr>
            <a:r>
              <a:rPr b="1" lang="en-US" sz="2000">
                <a:solidFill>
                  <a:srgbClr val="0289AE"/>
                </a:solidFill>
                <a:latin typeface="Calibri"/>
                <a:ea typeface="Calibri"/>
                <a:cs typeface="Calibri"/>
                <a:sym typeface="Calibri"/>
              </a:rPr>
              <a:t>Equilibrio alcanzado:</a:t>
            </a:r>
            <a:br>
              <a:rPr lang="en-US" sz="2000">
                <a:solidFill>
                  <a:srgbClr val="0289AE"/>
                </a:solidFill>
                <a:latin typeface="Calibri"/>
                <a:ea typeface="Calibri"/>
                <a:cs typeface="Calibri"/>
                <a:sym typeface="Calibri"/>
              </a:rPr>
            </a:br>
            <a:r>
              <a:rPr lang="en-US" sz="1800">
                <a:solidFill>
                  <a:srgbClr val="262626"/>
                </a:solidFill>
                <a:latin typeface="Calibri"/>
                <a:ea typeface="Calibri"/>
                <a:cs typeface="Calibri"/>
                <a:sym typeface="Calibri"/>
              </a:rPr>
              <a:t>Los huéspedes ganan en comodidad y control, mientras que el personal se centra en el servicio personalizado.</a:t>
            </a:r>
            <a:endParaRPr/>
          </a:p>
          <a:p>
            <a:pPr indent="0" lvl="0" marL="0" marR="0" rtl="0" algn="just">
              <a:lnSpc>
                <a:spcPct val="108888"/>
              </a:lnSpc>
              <a:spcBef>
                <a:spcPts val="0"/>
              </a:spcBef>
              <a:spcAft>
                <a:spcPts val="0"/>
              </a:spcAft>
              <a:buNone/>
            </a:pPr>
            <a:r>
              <a:t/>
            </a:r>
            <a:endParaRPr sz="1800">
              <a:solidFill>
                <a:srgbClr val="000000"/>
              </a:solidFill>
              <a:latin typeface="Calibri"/>
              <a:ea typeface="Calibri"/>
              <a:cs typeface="Calibri"/>
              <a:sym typeface="Calibri"/>
            </a:endParaRPr>
          </a:p>
          <a:p>
            <a:pPr indent="0" lvl="0" marL="0" marR="0" rtl="0" algn="l">
              <a:lnSpc>
                <a:spcPct val="98000"/>
              </a:lnSpc>
              <a:spcBef>
                <a:spcPts val="0"/>
              </a:spcBef>
              <a:spcAft>
                <a:spcPts val="0"/>
              </a:spcAft>
              <a:buNone/>
            </a:pPr>
            <a:r>
              <a:rPr b="1" lang="en-US" sz="2000">
                <a:solidFill>
                  <a:srgbClr val="0289AE"/>
                </a:solidFill>
                <a:latin typeface="Calibri"/>
                <a:ea typeface="Calibri"/>
                <a:cs typeface="Calibri"/>
                <a:sym typeface="Calibri"/>
              </a:rPr>
              <a:t>Deténgase a reflexionar</a:t>
            </a:r>
            <a:br>
              <a:rPr lang="en-US" sz="1800">
                <a:solidFill>
                  <a:srgbClr val="000000"/>
                </a:solidFill>
                <a:latin typeface="Calibri"/>
                <a:ea typeface="Calibri"/>
                <a:cs typeface="Calibri"/>
                <a:sym typeface="Calibri"/>
              </a:rPr>
            </a:br>
            <a:r>
              <a:rPr lang="en-US" sz="1800">
                <a:solidFill>
                  <a:srgbClr val="000000"/>
                </a:solidFill>
                <a:latin typeface="Calibri"/>
                <a:ea typeface="Calibri"/>
                <a:cs typeface="Calibri"/>
                <a:sym typeface="Calibri"/>
              </a:rPr>
              <a:t>Identifi</a:t>
            </a:r>
            <a:r>
              <a:rPr lang="en-US" sz="1800">
                <a:latin typeface="Calibri"/>
                <a:ea typeface="Calibri"/>
                <a:cs typeface="Calibri"/>
                <a:sym typeface="Calibri"/>
              </a:rPr>
              <a:t>que</a:t>
            </a:r>
            <a:r>
              <a:rPr lang="en-US" sz="1800">
                <a:solidFill>
                  <a:srgbClr val="000000"/>
                </a:solidFill>
                <a:latin typeface="Calibri"/>
                <a:ea typeface="Calibri"/>
                <a:cs typeface="Calibri"/>
                <a:sym typeface="Calibri"/>
              </a:rPr>
              <a:t> un proceso en </a:t>
            </a:r>
            <a:r>
              <a:rPr lang="en-US" sz="1800">
                <a:latin typeface="Calibri"/>
                <a:ea typeface="Calibri"/>
                <a:cs typeface="Calibri"/>
                <a:sym typeface="Calibri"/>
              </a:rPr>
              <a:t>s</a:t>
            </a:r>
            <a:r>
              <a:rPr lang="en-US" sz="1800">
                <a:solidFill>
                  <a:srgbClr val="000000"/>
                </a:solidFill>
                <a:latin typeface="Calibri"/>
                <a:ea typeface="Calibri"/>
                <a:cs typeface="Calibri"/>
                <a:sym typeface="Calibri"/>
              </a:rPr>
              <a:t>u lugar de trabajo que podría beneficiarse de la automatización. ¿Cómo afectaría este cambio al consumo de energía, a la gestión del tiempo o a la satisfacción de los huéspedes?</a:t>
            </a:r>
            <a:endParaRPr/>
          </a:p>
        </p:txBody>
      </p:sp>
      <p:sp>
        <p:nvSpPr>
          <p:cNvPr id="713" name="Google Shape;713;p21"/>
          <p:cNvSpPr/>
          <p:nvPr/>
        </p:nvSpPr>
        <p:spPr>
          <a:xfrm rot="-2269966">
            <a:off x="3848630" y="2615398"/>
            <a:ext cx="925680" cy="507385"/>
          </a:xfrm>
          <a:custGeom>
            <a:rect b="b" l="l" r="r" t="t"/>
            <a:pathLst>
              <a:path extrusionOk="0" h="589562" w="1037030">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8" name="Shape 718"/>
        <p:cNvGrpSpPr/>
        <p:nvPr/>
      </p:nvGrpSpPr>
      <p:grpSpPr>
        <a:xfrm>
          <a:off x="0" y="0"/>
          <a:ext cx="0" cy="0"/>
          <a:chOff x="0" y="0"/>
          <a:chExt cx="0" cy="0"/>
        </a:xfrm>
      </p:grpSpPr>
      <p:sp>
        <p:nvSpPr>
          <p:cNvPr id="719" name="Google Shape;719;p22"/>
          <p:cNvSpPr/>
          <p:nvPr/>
        </p:nvSpPr>
        <p:spPr>
          <a:xfrm>
            <a:off x="0" y="381965"/>
            <a:ext cx="12192000" cy="1340614"/>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20" name="Google Shape;720;p22"/>
          <p:cNvSpPr/>
          <p:nvPr/>
        </p:nvSpPr>
        <p:spPr>
          <a:xfrm rot="5400000">
            <a:off x="1314218" y="892008"/>
            <a:ext cx="108000" cy="1685648"/>
          </a:xfrm>
          <a:custGeom>
            <a:rect b="b" l="l" r="r" t="t"/>
            <a:pathLst>
              <a:path extrusionOk="0" h="260044" w="30700">
                <a:moveTo>
                  <a:pt x="0" y="0"/>
                </a:moveTo>
                <a:lnTo>
                  <a:pt x="30701" y="0"/>
                </a:lnTo>
                <a:lnTo>
                  <a:pt x="30701" y="260044"/>
                </a:lnTo>
                <a:lnTo>
                  <a:pt x="0" y="260044"/>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iPhone6_mockup_front_white.png" id="721" name="Google Shape;721;p22"/>
          <p:cNvPicPr preferRelativeResize="0"/>
          <p:nvPr/>
        </p:nvPicPr>
        <p:blipFill rotWithShape="1">
          <a:blip r:embed="rId3">
            <a:alphaModFix/>
          </a:blip>
          <a:srcRect b="0" l="0" r="0" t="0"/>
          <a:stretch/>
        </p:blipFill>
        <p:spPr>
          <a:xfrm>
            <a:off x="6945340" y="381965"/>
            <a:ext cx="4094254" cy="6404164"/>
          </a:xfrm>
          <a:prstGeom prst="rect">
            <a:avLst/>
          </a:prstGeom>
          <a:noFill/>
          <a:ln>
            <a:noFill/>
          </a:ln>
        </p:spPr>
      </p:pic>
      <p:sp>
        <p:nvSpPr>
          <p:cNvPr id="722" name="Google Shape;722;p22"/>
          <p:cNvSpPr txBox="1"/>
          <p:nvPr/>
        </p:nvSpPr>
        <p:spPr>
          <a:xfrm>
            <a:off x="270450" y="1792450"/>
            <a:ext cx="6585600" cy="5213100"/>
          </a:xfrm>
          <a:prstGeom prst="rect">
            <a:avLst/>
          </a:prstGeom>
          <a:noFill/>
          <a:ln>
            <a:noFill/>
          </a:ln>
        </p:spPr>
        <p:txBody>
          <a:bodyPr anchorCtr="0" anchor="t" bIns="45700" lIns="91425" spcFirstLastPara="1" rIns="91425" wrap="square" tIns="45700">
            <a:spAutoFit/>
          </a:bodyPr>
          <a:lstStyle/>
          <a:p>
            <a:pPr indent="0" lvl="0" marL="0" marR="0" rtl="0" algn="l">
              <a:lnSpc>
                <a:spcPct val="98000"/>
              </a:lnSpc>
              <a:spcBef>
                <a:spcPts val="0"/>
              </a:spcBef>
              <a:spcAft>
                <a:spcPts val="0"/>
              </a:spcAft>
              <a:buNone/>
            </a:pPr>
            <a:r>
              <a:rPr lang="en-US" sz="2000">
                <a:solidFill>
                  <a:srgbClr val="000000"/>
                </a:solidFill>
                <a:latin typeface="Calibri"/>
                <a:ea typeface="Calibri"/>
                <a:cs typeface="Calibri"/>
                <a:sym typeface="Calibri"/>
              </a:rPr>
              <a:t>Cómo las principales marcas europeas utilizan la automatización para resolver retos operativos reales:</a:t>
            </a:r>
            <a:endParaRPr/>
          </a:p>
          <a:p>
            <a:pPr indent="0" lvl="0" marL="0" marR="0" rtl="0" algn="l">
              <a:lnSpc>
                <a:spcPct val="98000"/>
              </a:lnSpc>
              <a:spcBef>
                <a:spcPts val="0"/>
              </a:spcBef>
              <a:spcAft>
                <a:spcPts val="0"/>
              </a:spcAft>
              <a:buNone/>
            </a:pPr>
            <a:r>
              <a:t/>
            </a:r>
            <a:endParaRPr b="1" sz="1000">
              <a:solidFill>
                <a:srgbClr val="000000"/>
              </a:solidFill>
              <a:latin typeface="Calibri"/>
              <a:ea typeface="Calibri"/>
              <a:cs typeface="Calibri"/>
              <a:sym typeface="Calibri"/>
            </a:endParaRPr>
          </a:p>
          <a:p>
            <a:pPr indent="0" lvl="0" marL="0" marR="0" rtl="0" algn="just">
              <a:lnSpc>
                <a:spcPct val="98000"/>
              </a:lnSpc>
              <a:spcBef>
                <a:spcPts val="0"/>
              </a:spcBef>
              <a:spcAft>
                <a:spcPts val="0"/>
              </a:spcAft>
              <a:buNone/>
            </a:pPr>
            <a:r>
              <a:rPr b="1" lang="en-US" sz="2000">
                <a:solidFill>
                  <a:srgbClr val="0289AE"/>
                </a:solidFill>
                <a:latin typeface="Calibri"/>
                <a:ea typeface="Calibri"/>
                <a:cs typeface="Calibri"/>
                <a:sym typeface="Calibri"/>
              </a:rPr>
              <a:t>Premier Inn (Reino Unido)</a:t>
            </a:r>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000000"/>
                </a:solidFill>
                <a:latin typeface="Calibri"/>
                <a:ea typeface="Calibri"/>
                <a:cs typeface="Calibri"/>
                <a:sym typeface="Calibri"/>
              </a:rPr>
              <a:t>Reto: </a:t>
            </a:r>
            <a:r>
              <a:rPr lang="en-US" sz="1800">
                <a:solidFill>
                  <a:srgbClr val="000000"/>
                </a:solidFill>
                <a:latin typeface="Calibri"/>
                <a:ea typeface="Calibri"/>
                <a:cs typeface="Calibri"/>
                <a:sym typeface="Calibri"/>
              </a:rPr>
              <a:t>largas colas durante las horas punta de registro</a:t>
            </a:r>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000000"/>
                </a:solidFill>
                <a:latin typeface="Calibri"/>
                <a:ea typeface="Calibri"/>
                <a:cs typeface="Calibri"/>
                <a:sym typeface="Calibri"/>
              </a:rPr>
              <a:t>Solución: </a:t>
            </a:r>
            <a:r>
              <a:rPr lang="en-US" sz="1800">
                <a:solidFill>
                  <a:srgbClr val="000000"/>
                </a:solidFill>
                <a:latin typeface="Calibri"/>
                <a:ea typeface="Calibri"/>
                <a:cs typeface="Calibri"/>
                <a:sym typeface="Calibri"/>
              </a:rPr>
              <a:t>quioscos de auto-registro y registro móvil</a:t>
            </a:r>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000000"/>
                </a:solidFill>
                <a:latin typeface="Calibri"/>
                <a:ea typeface="Calibri"/>
                <a:cs typeface="Calibri"/>
                <a:sym typeface="Calibri"/>
              </a:rPr>
              <a:t>Resultado: </a:t>
            </a:r>
            <a:r>
              <a:rPr lang="en-US" sz="1800">
                <a:solidFill>
                  <a:srgbClr val="000000"/>
                </a:solidFill>
                <a:latin typeface="Calibri"/>
                <a:ea typeface="Calibri"/>
                <a:cs typeface="Calibri"/>
                <a:sym typeface="Calibri"/>
              </a:rPr>
              <a:t>Llegadas más rápidas, personal disponible para dar la bienvenida personalmente</a:t>
            </a:r>
            <a:r>
              <a:rPr lang="en-US" sz="1800">
                <a:latin typeface="Calibri"/>
                <a:ea typeface="Calibri"/>
                <a:cs typeface="Calibri"/>
                <a:sym typeface="Calibri"/>
              </a:rPr>
              <a:t> </a:t>
            </a:r>
            <a:r>
              <a:rPr i="1" lang="en-US" sz="1800">
                <a:solidFill>
                  <a:srgbClr val="000000"/>
                </a:solidFill>
                <a:latin typeface="Calibri"/>
                <a:ea typeface="Calibri"/>
                <a:cs typeface="Calibri"/>
                <a:sym typeface="Calibri"/>
              </a:rPr>
              <a:t>(Estudio de caso sobre el recorrido digital del huésped de Premier Inn, 2024)</a:t>
            </a:r>
            <a:endParaRPr sz="1800">
              <a:solidFill>
                <a:srgbClr val="000000"/>
              </a:solidFill>
              <a:latin typeface="Calibri"/>
              <a:ea typeface="Calibri"/>
              <a:cs typeface="Calibri"/>
              <a:sym typeface="Calibri"/>
            </a:endParaRPr>
          </a:p>
          <a:p>
            <a:pPr indent="0" lvl="0" marL="0" marR="0" rtl="0" algn="l">
              <a:lnSpc>
                <a:spcPct val="108888"/>
              </a:lnSpc>
              <a:spcBef>
                <a:spcPts val="0"/>
              </a:spcBef>
              <a:spcAft>
                <a:spcPts val="0"/>
              </a:spcAft>
              <a:buNone/>
            </a:pPr>
            <a:r>
              <a:t/>
            </a:r>
            <a:endParaRPr sz="1000">
              <a:solidFill>
                <a:srgbClr val="000000"/>
              </a:solidFill>
              <a:latin typeface="Calibri"/>
              <a:ea typeface="Calibri"/>
              <a:cs typeface="Calibri"/>
              <a:sym typeface="Calibri"/>
            </a:endParaRPr>
          </a:p>
          <a:p>
            <a:pPr indent="0" lvl="0" marL="0" marR="0" rtl="0" algn="just">
              <a:lnSpc>
                <a:spcPct val="98000"/>
              </a:lnSpc>
              <a:spcBef>
                <a:spcPts val="0"/>
              </a:spcBef>
              <a:spcAft>
                <a:spcPts val="0"/>
              </a:spcAft>
              <a:buNone/>
            </a:pPr>
            <a:r>
              <a:rPr b="1" lang="en-US" sz="2000">
                <a:solidFill>
                  <a:srgbClr val="0289AE"/>
                </a:solidFill>
                <a:latin typeface="Calibri"/>
                <a:ea typeface="Calibri"/>
                <a:cs typeface="Calibri"/>
                <a:sym typeface="Calibri"/>
              </a:rPr>
              <a:t>Scandic Hotels (Región nórdica)</a:t>
            </a:r>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000000"/>
                </a:solidFill>
                <a:latin typeface="Calibri"/>
                <a:ea typeface="Calibri"/>
                <a:cs typeface="Calibri"/>
                <a:sym typeface="Calibri"/>
              </a:rPr>
              <a:t>Reto: </a:t>
            </a:r>
            <a:r>
              <a:rPr lang="en-US" sz="1800">
                <a:solidFill>
                  <a:srgbClr val="000000"/>
                </a:solidFill>
                <a:latin typeface="Calibri"/>
                <a:ea typeface="Calibri"/>
                <a:cs typeface="Calibri"/>
                <a:sym typeface="Calibri"/>
              </a:rPr>
              <a:t>Limpieza ineficiente y desperdicio de energía</a:t>
            </a:r>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000000"/>
                </a:solidFill>
                <a:latin typeface="Calibri"/>
                <a:ea typeface="Calibri"/>
                <a:cs typeface="Calibri"/>
                <a:sym typeface="Calibri"/>
              </a:rPr>
              <a:t>Solución: </a:t>
            </a:r>
            <a:r>
              <a:rPr lang="en-US" sz="1800">
                <a:solidFill>
                  <a:srgbClr val="000000"/>
                </a:solidFill>
                <a:latin typeface="Calibri"/>
                <a:ea typeface="Calibri"/>
                <a:cs typeface="Calibri"/>
                <a:sym typeface="Calibri"/>
              </a:rPr>
              <a:t>Programación digital vinculada a la ocupación en tiempo real</a:t>
            </a:r>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000000"/>
                </a:solidFill>
                <a:latin typeface="Calibri"/>
                <a:ea typeface="Calibri"/>
                <a:cs typeface="Calibri"/>
                <a:sym typeface="Calibri"/>
              </a:rPr>
              <a:t>Resultado: </a:t>
            </a:r>
            <a:r>
              <a:rPr lang="en-US" sz="1800">
                <a:solidFill>
                  <a:srgbClr val="000000"/>
                </a:solidFill>
                <a:latin typeface="Calibri"/>
                <a:ea typeface="Calibri"/>
                <a:cs typeface="Calibri"/>
                <a:sym typeface="Calibri"/>
              </a:rPr>
              <a:t>mayor rotación de habitaciones + menor consumo energético</a:t>
            </a:r>
            <a:r>
              <a:rPr lang="en-US" sz="1800">
                <a:latin typeface="Calibri"/>
                <a:ea typeface="Calibri"/>
                <a:cs typeface="Calibri"/>
                <a:sym typeface="Calibri"/>
              </a:rPr>
              <a:t> </a:t>
            </a:r>
            <a:r>
              <a:rPr i="1" lang="en-US" sz="1800">
                <a:solidFill>
                  <a:srgbClr val="000000"/>
                </a:solidFill>
                <a:latin typeface="Calibri"/>
                <a:ea typeface="Calibri"/>
                <a:cs typeface="Calibri"/>
                <a:sym typeface="Calibri"/>
              </a:rPr>
              <a:t>(Informe de sostenibilidad y operaciones de Scandic Hotels, 2024)</a:t>
            </a:r>
            <a:endParaRPr sz="1800">
              <a:solidFill>
                <a:srgbClr val="000000"/>
              </a:solidFill>
              <a:latin typeface="Calibri"/>
              <a:ea typeface="Calibri"/>
              <a:cs typeface="Calibri"/>
              <a:sym typeface="Calibri"/>
            </a:endParaRPr>
          </a:p>
          <a:p>
            <a:pPr indent="0" lvl="0" marL="0" marR="0" rtl="0" algn="l">
              <a:lnSpc>
                <a:spcPct val="108888"/>
              </a:lnSpc>
              <a:spcBef>
                <a:spcPts val="0"/>
              </a:spcBef>
              <a:spcAft>
                <a:spcPts val="0"/>
              </a:spcAft>
              <a:buNone/>
            </a:pPr>
            <a:r>
              <a:t/>
            </a:r>
            <a:endParaRPr sz="1800">
              <a:solidFill>
                <a:srgbClr val="000000"/>
              </a:solidFill>
              <a:latin typeface="Calibri"/>
              <a:ea typeface="Calibri"/>
              <a:cs typeface="Calibri"/>
              <a:sym typeface="Calibri"/>
            </a:endParaRPr>
          </a:p>
        </p:txBody>
      </p:sp>
      <p:sp>
        <p:nvSpPr>
          <p:cNvPr id="723" name="Google Shape;723;p22"/>
          <p:cNvSpPr txBox="1"/>
          <p:nvPr/>
        </p:nvSpPr>
        <p:spPr>
          <a:xfrm>
            <a:off x="676674" y="362695"/>
            <a:ext cx="4842300" cy="1717800"/>
          </a:xfrm>
          <a:prstGeom prst="rect">
            <a:avLst/>
          </a:prstGeom>
          <a:noFill/>
          <a:ln>
            <a:noFill/>
          </a:ln>
        </p:spPr>
        <p:txBody>
          <a:bodyPr anchorCtr="0" anchor="t" bIns="45700" lIns="91425" spcFirstLastPara="1" rIns="91425" wrap="square" tIns="45700">
            <a:spAutoFit/>
          </a:bodyPr>
          <a:lstStyle/>
          <a:p>
            <a:pPr indent="0" lvl="0" marL="0" marR="0" rtl="0" algn="l">
              <a:lnSpc>
                <a:spcPct val="105294"/>
              </a:lnSpc>
              <a:spcBef>
                <a:spcPts val="0"/>
              </a:spcBef>
              <a:spcAft>
                <a:spcPts val="0"/>
              </a:spcAft>
              <a:buNone/>
            </a:pPr>
            <a:r>
              <a:rPr b="1" lang="en-US" sz="3400">
                <a:solidFill>
                  <a:schemeClr val="lt1"/>
                </a:solidFill>
                <a:latin typeface="Calibri"/>
                <a:ea typeface="Calibri"/>
                <a:cs typeface="Calibri"/>
                <a:sym typeface="Calibri"/>
              </a:rPr>
              <a:t>Automatización en el sector hotelero europeo</a:t>
            </a:r>
            <a:endParaRPr/>
          </a:p>
          <a:p>
            <a:pPr indent="0" lvl="0" marL="0" marR="0" rtl="0" algn="l">
              <a:lnSpc>
                <a:spcPct val="105294"/>
              </a:lnSpc>
              <a:spcBef>
                <a:spcPts val="0"/>
              </a:spcBef>
              <a:spcAft>
                <a:spcPts val="0"/>
              </a:spcAft>
              <a:buNone/>
            </a:pPr>
            <a:r>
              <a:t/>
            </a:r>
            <a:endParaRPr b="1" sz="3400">
              <a:solidFill>
                <a:schemeClr val="lt1"/>
              </a:solidFill>
              <a:latin typeface="Calibri"/>
              <a:ea typeface="Calibri"/>
              <a:cs typeface="Calibri"/>
              <a:sym typeface="Calibri"/>
            </a:endParaRPr>
          </a:p>
        </p:txBody>
      </p:sp>
      <p:pic>
        <p:nvPicPr>
          <p:cNvPr id="724" name="Google Shape;724;p22"/>
          <p:cNvPicPr preferRelativeResize="0"/>
          <p:nvPr/>
        </p:nvPicPr>
        <p:blipFill rotWithShape="1">
          <a:blip r:embed="rId4">
            <a:alphaModFix/>
          </a:blip>
          <a:srcRect b="0" l="35911" r="35911" t="0"/>
          <a:stretch/>
        </p:blipFill>
        <p:spPr>
          <a:xfrm>
            <a:off x="7744660" y="1410313"/>
            <a:ext cx="2444127" cy="4336988"/>
          </a:xfrm>
          <a:prstGeom prst="rect">
            <a:avLst/>
          </a:prstGeom>
          <a:noFill/>
          <a:ln>
            <a:noFill/>
          </a:ln>
        </p:spPr>
      </p:pic>
      <p:pic>
        <p:nvPicPr>
          <p:cNvPr id="725" name="Google Shape;725;p22"/>
          <p:cNvPicPr preferRelativeResize="0"/>
          <p:nvPr/>
        </p:nvPicPr>
        <p:blipFill>
          <a:blip r:embed="rId5">
            <a:alphaModFix/>
          </a:blip>
          <a:stretch>
            <a:fillRect/>
          </a:stretch>
        </p:blipFill>
        <p:spPr>
          <a:xfrm>
            <a:off x="5025100" y="0"/>
            <a:ext cx="7166901" cy="338940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0" name="Shape 730"/>
        <p:cNvGrpSpPr/>
        <p:nvPr/>
      </p:nvGrpSpPr>
      <p:grpSpPr>
        <a:xfrm>
          <a:off x="0" y="0"/>
          <a:ext cx="0" cy="0"/>
          <a:chOff x="0" y="0"/>
          <a:chExt cx="0" cy="0"/>
        </a:xfrm>
      </p:grpSpPr>
      <p:sp>
        <p:nvSpPr>
          <p:cNvPr id="731" name="Google Shape;731;p23"/>
          <p:cNvSpPr/>
          <p:nvPr/>
        </p:nvSpPr>
        <p:spPr>
          <a:xfrm>
            <a:off x="0" y="381965"/>
            <a:ext cx="12192000" cy="1340614"/>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32" name="Google Shape;732;p23"/>
          <p:cNvSpPr/>
          <p:nvPr/>
        </p:nvSpPr>
        <p:spPr>
          <a:xfrm rot="5400000">
            <a:off x="1314218" y="892008"/>
            <a:ext cx="108000" cy="1685648"/>
          </a:xfrm>
          <a:custGeom>
            <a:rect b="b" l="l" r="r" t="t"/>
            <a:pathLst>
              <a:path extrusionOk="0" h="260044" w="30700">
                <a:moveTo>
                  <a:pt x="0" y="0"/>
                </a:moveTo>
                <a:lnTo>
                  <a:pt x="30701" y="0"/>
                </a:lnTo>
                <a:lnTo>
                  <a:pt x="30701" y="260044"/>
                </a:lnTo>
                <a:lnTo>
                  <a:pt x="0" y="260044"/>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733" name="Google Shape;733;p23"/>
          <p:cNvPicPr preferRelativeResize="0"/>
          <p:nvPr/>
        </p:nvPicPr>
        <p:blipFill>
          <a:blip r:embed="rId3">
            <a:alphaModFix/>
          </a:blip>
          <a:stretch>
            <a:fillRect/>
          </a:stretch>
        </p:blipFill>
        <p:spPr>
          <a:xfrm>
            <a:off x="5025100" y="0"/>
            <a:ext cx="7166901" cy="3389405"/>
          </a:xfrm>
          <a:prstGeom prst="rect">
            <a:avLst/>
          </a:prstGeom>
          <a:noFill/>
          <a:ln>
            <a:noFill/>
          </a:ln>
        </p:spPr>
      </p:pic>
      <p:pic>
        <p:nvPicPr>
          <p:cNvPr descr="iPhone6_mockup_front_white.png" id="734" name="Google Shape;734;p23"/>
          <p:cNvPicPr preferRelativeResize="0"/>
          <p:nvPr/>
        </p:nvPicPr>
        <p:blipFill rotWithShape="1">
          <a:blip r:embed="rId4">
            <a:alphaModFix/>
          </a:blip>
          <a:srcRect b="0" l="0" r="0" t="0"/>
          <a:stretch/>
        </p:blipFill>
        <p:spPr>
          <a:xfrm>
            <a:off x="6945340" y="381965"/>
            <a:ext cx="4094254" cy="6404164"/>
          </a:xfrm>
          <a:prstGeom prst="rect">
            <a:avLst/>
          </a:prstGeom>
          <a:noFill/>
          <a:ln>
            <a:noFill/>
          </a:ln>
        </p:spPr>
      </p:pic>
      <p:sp>
        <p:nvSpPr>
          <p:cNvPr id="735" name="Google Shape;735;p23"/>
          <p:cNvSpPr txBox="1"/>
          <p:nvPr/>
        </p:nvSpPr>
        <p:spPr>
          <a:xfrm>
            <a:off x="245872" y="1972150"/>
            <a:ext cx="6525600" cy="4492500"/>
          </a:xfrm>
          <a:prstGeom prst="rect">
            <a:avLst/>
          </a:prstGeom>
          <a:noFill/>
          <a:ln>
            <a:noFill/>
          </a:ln>
        </p:spPr>
        <p:txBody>
          <a:bodyPr anchorCtr="0" anchor="t" bIns="45700" lIns="91425" spcFirstLastPara="1" rIns="91425" wrap="square" tIns="45700">
            <a:spAutoFit/>
          </a:bodyPr>
          <a:lstStyle/>
          <a:p>
            <a:pPr indent="0" lvl="0" marL="0" marR="0" rtl="0" algn="l">
              <a:lnSpc>
                <a:spcPct val="98000"/>
              </a:lnSpc>
              <a:spcBef>
                <a:spcPts val="0"/>
              </a:spcBef>
              <a:spcAft>
                <a:spcPts val="0"/>
              </a:spcAft>
              <a:buNone/>
            </a:pPr>
            <a:r>
              <a:rPr b="1" lang="en-US" sz="2000">
                <a:solidFill>
                  <a:srgbClr val="0289AE"/>
                </a:solidFill>
                <a:latin typeface="Calibri"/>
                <a:ea typeface="Calibri"/>
                <a:cs typeface="Calibri"/>
                <a:sym typeface="Calibri"/>
              </a:rPr>
              <a:t>Meliá Hotels International (España)</a:t>
            </a:r>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000000"/>
                </a:solidFill>
                <a:latin typeface="Calibri"/>
                <a:ea typeface="Calibri"/>
                <a:cs typeface="Calibri"/>
                <a:sym typeface="Calibri"/>
              </a:rPr>
              <a:t>Prioridad: </a:t>
            </a:r>
            <a:r>
              <a:rPr lang="en-US" sz="1800">
                <a:solidFill>
                  <a:srgbClr val="000000"/>
                </a:solidFill>
                <a:latin typeface="Calibri"/>
                <a:ea typeface="Calibri"/>
                <a:cs typeface="Calibri"/>
                <a:sym typeface="Calibri"/>
              </a:rPr>
              <a:t>Eficiencia energética y comodidad de los huéspedes</a:t>
            </a:r>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000000"/>
                </a:solidFill>
                <a:latin typeface="Calibri"/>
                <a:ea typeface="Calibri"/>
                <a:cs typeface="Calibri"/>
                <a:sym typeface="Calibri"/>
              </a:rPr>
              <a:t>Automatización: </a:t>
            </a:r>
            <a:r>
              <a:rPr lang="en-US" sz="1800">
                <a:solidFill>
                  <a:srgbClr val="000000"/>
                </a:solidFill>
                <a:latin typeface="Calibri"/>
                <a:ea typeface="Calibri"/>
                <a:cs typeface="Calibri"/>
                <a:sym typeface="Calibri"/>
              </a:rPr>
              <a:t>controles inteligentes del edificio (iluminación, climatización)</a:t>
            </a:r>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000000"/>
                </a:solidFill>
                <a:latin typeface="Calibri"/>
                <a:ea typeface="Calibri"/>
                <a:cs typeface="Calibri"/>
                <a:sym typeface="Calibri"/>
              </a:rPr>
              <a:t>Resultado: </a:t>
            </a:r>
            <a:r>
              <a:rPr lang="en-US" sz="1800">
                <a:solidFill>
                  <a:srgbClr val="000000"/>
                </a:solidFill>
                <a:latin typeface="Calibri"/>
                <a:ea typeface="Calibri"/>
                <a:cs typeface="Calibri"/>
                <a:sym typeface="Calibri"/>
              </a:rPr>
              <a:t>Menor consumo energético + mayores niveles de confort</a:t>
            </a:r>
            <a:r>
              <a:rPr lang="en-US" sz="1800">
                <a:latin typeface="Calibri"/>
                <a:ea typeface="Calibri"/>
                <a:cs typeface="Calibri"/>
                <a:sym typeface="Calibri"/>
              </a:rPr>
              <a:t> </a:t>
            </a:r>
            <a:r>
              <a:rPr i="1" lang="en-US" sz="1800">
                <a:solidFill>
                  <a:srgbClr val="000000"/>
                </a:solidFill>
                <a:latin typeface="Calibri"/>
                <a:ea typeface="Calibri"/>
                <a:cs typeface="Calibri"/>
                <a:sym typeface="Calibri"/>
              </a:rPr>
              <a:t>(Iniciativa de Edificios Inteligentes de Meliá Hotels International, 2024)</a:t>
            </a:r>
            <a:endParaRPr sz="1800">
              <a:solidFill>
                <a:srgbClr val="000000"/>
              </a:solidFill>
              <a:latin typeface="Calibri"/>
              <a:ea typeface="Calibri"/>
              <a:cs typeface="Calibri"/>
              <a:sym typeface="Calibri"/>
            </a:endParaRPr>
          </a:p>
          <a:p>
            <a:pPr indent="0" lvl="0" marL="0" marR="0" rtl="0" algn="l">
              <a:lnSpc>
                <a:spcPct val="108888"/>
              </a:lnSpc>
              <a:spcBef>
                <a:spcPts val="0"/>
              </a:spcBef>
              <a:spcAft>
                <a:spcPts val="0"/>
              </a:spcAft>
              <a:buNone/>
            </a:pPr>
            <a:r>
              <a:t/>
            </a:r>
            <a:endParaRPr sz="1200">
              <a:solidFill>
                <a:srgbClr val="000000"/>
              </a:solidFill>
              <a:latin typeface="Calibri"/>
              <a:ea typeface="Calibri"/>
              <a:cs typeface="Calibri"/>
              <a:sym typeface="Calibri"/>
            </a:endParaRPr>
          </a:p>
          <a:p>
            <a:pPr indent="0" lvl="0" marL="0" marR="0" rtl="0" algn="l">
              <a:lnSpc>
                <a:spcPct val="98000"/>
              </a:lnSpc>
              <a:spcBef>
                <a:spcPts val="0"/>
              </a:spcBef>
              <a:spcAft>
                <a:spcPts val="0"/>
              </a:spcAft>
              <a:buNone/>
            </a:pPr>
            <a:r>
              <a:rPr b="1" lang="en-US" sz="2000">
                <a:solidFill>
                  <a:srgbClr val="0289AE"/>
                </a:solidFill>
                <a:latin typeface="Calibri"/>
                <a:ea typeface="Calibri"/>
                <a:cs typeface="Calibri"/>
                <a:sym typeface="Calibri"/>
              </a:rPr>
              <a:t>Radisson Hotel Group (en toda Europa)</a:t>
            </a:r>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000000"/>
                </a:solidFill>
                <a:latin typeface="Calibri"/>
                <a:ea typeface="Calibri"/>
                <a:cs typeface="Calibri"/>
                <a:sym typeface="Calibri"/>
              </a:rPr>
              <a:t>Prioridad: </a:t>
            </a:r>
            <a:r>
              <a:rPr lang="en-US" sz="1800">
                <a:solidFill>
                  <a:srgbClr val="000000"/>
                </a:solidFill>
                <a:latin typeface="Calibri"/>
                <a:ea typeface="Calibri"/>
                <a:cs typeface="Calibri"/>
                <a:sym typeface="Calibri"/>
              </a:rPr>
              <a:t>Precisión en los ingresos y atención al personal</a:t>
            </a:r>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000000"/>
                </a:solidFill>
                <a:latin typeface="Calibri"/>
                <a:ea typeface="Calibri"/>
                <a:cs typeface="Calibri"/>
                <a:sym typeface="Calibri"/>
              </a:rPr>
              <a:t>Automatización: </a:t>
            </a:r>
            <a:r>
              <a:rPr lang="en-US" sz="1800">
                <a:solidFill>
                  <a:srgbClr val="000000"/>
                </a:solidFill>
                <a:latin typeface="Calibri"/>
                <a:ea typeface="Calibri"/>
                <a:cs typeface="Calibri"/>
                <a:sym typeface="Calibri"/>
              </a:rPr>
              <a:t>Herramientas de fijación de precios y disponibilidad de habitaciones</a:t>
            </a:r>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000000"/>
                </a:solidFill>
                <a:latin typeface="Calibri"/>
                <a:ea typeface="Calibri"/>
                <a:cs typeface="Calibri"/>
                <a:sym typeface="Calibri"/>
              </a:rPr>
              <a:t>Resultado: </a:t>
            </a:r>
            <a:r>
              <a:rPr lang="en-US" sz="1800">
                <a:solidFill>
                  <a:srgbClr val="000000"/>
                </a:solidFill>
                <a:latin typeface="Calibri"/>
                <a:ea typeface="Calibri"/>
                <a:cs typeface="Calibri"/>
                <a:sym typeface="Calibri"/>
              </a:rPr>
              <a:t>Tarifas sincronizadas + más tiempo para la atención al cliente</a:t>
            </a:r>
            <a:r>
              <a:rPr lang="en-US" sz="1800">
                <a:latin typeface="Calibri"/>
                <a:ea typeface="Calibri"/>
                <a:cs typeface="Calibri"/>
                <a:sym typeface="Calibri"/>
              </a:rPr>
              <a:t> </a:t>
            </a:r>
            <a:r>
              <a:rPr i="1" lang="en-US" sz="1800">
                <a:solidFill>
                  <a:srgbClr val="000000"/>
                </a:solidFill>
                <a:latin typeface="Calibri"/>
                <a:ea typeface="Calibri"/>
                <a:cs typeface="Calibri"/>
                <a:sym typeface="Calibri"/>
              </a:rPr>
              <a:t>(Revisión de la gestión de ingresos de Radisson Hotel Group, 2024)</a:t>
            </a:r>
            <a:endParaRPr sz="1800">
              <a:solidFill>
                <a:srgbClr val="000000"/>
              </a:solidFill>
              <a:latin typeface="Calibri"/>
              <a:ea typeface="Calibri"/>
              <a:cs typeface="Calibri"/>
              <a:sym typeface="Calibri"/>
            </a:endParaRPr>
          </a:p>
        </p:txBody>
      </p:sp>
      <p:sp>
        <p:nvSpPr>
          <p:cNvPr id="736" name="Google Shape;736;p23"/>
          <p:cNvSpPr txBox="1"/>
          <p:nvPr/>
        </p:nvSpPr>
        <p:spPr>
          <a:xfrm>
            <a:off x="430868" y="431946"/>
            <a:ext cx="4769100" cy="1717800"/>
          </a:xfrm>
          <a:prstGeom prst="rect">
            <a:avLst/>
          </a:prstGeom>
          <a:noFill/>
          <a:ln>
            <a:noFill/>
          </a:ln>
        </p:spPr>
        <p:txBody>
          <a:bodyPr anchorCtr="0" anchor="t" bIns="45700" lIns="91425" spcFirstLastPara="1" rIns="91425" wrap="square" tIns="45700">
            <a:spAutoFit/>
          </a:bodyPr>
          <a:lstStyle/>
          <a:p>
            <a:pPr indent="0" lvl="0" marL="0" marR="0" rtl="0" algn="l">
              <a:lnSpc>
                <a:spcPct val="105294"/>
              </a:lnSpc>
              <a:spcBef>
                <a:spcPts val="0"/>
              </a:spcBef>
              <a:spcAft>
                <a:spcPts val="0"/>
              </a:spcAft>
              <a:buNone/>
            </a:pPr>
            <a:r>
              <a:rPr b="1" lang="en-US" sz="3400">
                <a:solidFill>
                  <a:schemeClr val="lt1"/>
                </a:solidFill>
                <a:latin typeface="Calibri"/>
                <a:ea typeface="Calibri"/>
                <a:cs typeface="Calibri"/>
                <a:sym typeface="Calibri"/>
              </a:rPr>
              <a:t>La automatización en el sector hotelero europeo</a:t>
            </a:r>
            <a:endParaRPr/>
          </a:p>
          <a:p>
            <a:pPr indent="0" lvl="0" marL="0" marR="0" rtl="0" algn="l">
              <a:lnSpc>
                <a:spcPct val="105294"/>
              </a:lnSpc>
              <a:spcBef>
                <a:spcPts val="0"/>
              </a:spcBef>
              <a:spcAft>
                <a:spcPts val="0"/>
              </a:spcAft>
              <a:buNone/>
            </a:pPr>
            <a:r>
              <a:t/>
            </a:r>
            <a:endParaRPr b="1" sz="3400">
              <a:solidFill>
                <a:schemeClr val="lt1"/>
              </a:solidFill>
              <a:latin typeface="Calibri"/>
              <a:ea typeface="Calibri"/>
              <a:cs typeface="Calibri"/>
              <a:sym typeface="Calibri"/>
            </a:endParaRPr>
          </a:p>
        </p:txBody>
      </p:sp>
      <p:pic>
        <p:nvPicPr>
          <p:cNvPr id="737" name="Google Shape;737;p23"/>
          <p:cNvPicPr preferRelativeResize="0"/>
          <p:nvPr/>
        </p:nvPicPr>
        <p:blipFill rotWithShape="1">
          <a:blip r:embed="rId5">
            <a:alphaModFix/>
          </a:blip>
          <a:srcRect b="0" l="31213" r="31213" t="0"/>
          <a:stretch/>
        </p:blipFill>
        <p:spPr>
          <a:xfrm>
            <a:off x="7770403" y="1410313"/>
            <a:ext cx="2444127" cy="4336988"/>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2" name="Shape 742"/>
        <p:cNvGrpSpPr/>
        <p:nvPr/>
      </p:nvGrpSpPr>
      <p:grpSpPr>
        <a:xfrm>
          <a:off x="0" y="0"/>
          <a:ext cx="0" cy="0"/>
          <a:chOff x="0" y="0"/>
          <a:chExt cx="0" cy="0"/>
        </a:xfrm>
      </p:grpSpPr>
      <p:sp>
        <p:nvSpPr>
          <p:cNvPr id="743" name="Google Shape;743;p24"/>
          <p:cNvSpPr txBox="1"/>
          <p:nvPr/>
        </p:nvSpPr>
        <p:spPr>
          <a:xfrm>
            <a:off x="2211250" y="240075"/>
            <a:ext cx="7251000" cy="6669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62A844"/>
              </a:buClr>
              <a:buSzPts val="2400"/>
              <a:buFont typeface="Arial"/>
              <a:buNone/>
            </a:pPr>
            <a:r>
              <a:rPr b="1" lang="en-US" sz="2400">
                <a:solidFill>
                  <a:srgbClr val="62A844"/>
                </a:solidFill>
                <a:latin typeface="Calibri"/>
                <a:ea typeface="Calibri"/>
                <a:cs typeface="Calibri"/>
                <a:sym typeface="Calibri"/>
              </a:rPr>
              <a:t>				   Porto Mare Taverna</a:t>
            </a:r>
            <a:endParaRPr b="1" sz="3400">
              <a:solidFill>
                <a:srgbClr val="262626"/>
              </a:solidFill>
              <a:latin typeface="Calibri"/>
              <a:ea typeface="Calibri"/>
              <a:cs typeface="Calibri"/>
              <a:sym typeface="Calibri"/>
            </a:endParaRPr>
          </a:p>
        </p:txBody>
      </p:sp>
      <p:cxnSp>
        <p:nvCxnSpPr>
          <p:cNvPr id="744" name="Google Shape;744;p24"/>
          <p:cNvCxnSpPr/>
          <p:nvPr/>
        </p:nvCxnSpPr>
        <p:spPr>
          <a:xfrm>
            <a:off x="440914" y="817323"/>
            <a:ext cx="7609840" cy="0"/>
          </a:xfrm>
          <a:prstGeom prst="straightConnector1">
            <a:avLst/>
          </a:prstGeom>
          <a:noFill/>
          <a:ln cap="flat" cmpd="sng" w="34925">
            <a:solidFill>
              <a:srgbClr val="62A844"/>
            </a:solidFill>
            <a:prstDash val="dot"/>
            <a:miter lim="8000"/>
            <a:headEnd len="sm" w="sm" type="none"/>
            <a:tailEnd len="sm" w="sm" type="none"/>
          </a:ln>
        </p:spPr>
      </p:cxnSp>
      <p:pic>
        <p:nvPicPr>
          <p:cNvPr id="745" name="Google Shape;745;p24"/>
          <p:cNvPicPr preferRelativeResize="0"/>
          <p:nvPr/>
        </p:nvPicPr>
        <p:blipFill rotWithShape="1">
          <a:blip r:embed="rId3">
            <a:alphaModFix/>
          </a:blip>
          <a:srcRect b="0" l="0" r="0" t="0"/>
          <a:stretch/>
        </p:blipFill>
        <p:spPr>
          <a:xfrm>
            <a:off x="440914" y="48536"/>
            <a:ext cx="3640268" cy="725359"/>
          </a:xfrm>
          <a:prstGeom prst="rect">
            <a:avLst/>
          </a:prstGeom>
          <a:noFill/>
          <a:ln>
            <a:noFill/>
          </a:ln>
        </p:spPr>
      </p:pic>
      <p:sp>
        <p:nvSpPr>
          <p:cNvPr id="746" name="Google Shape;746;p24"/>
          <p:cNvSpPr txBox="1"/>
          <p:nvPr/>
        </p:nvSpPr>
        <p:spPr>
          <a:xfrm>
            <a:off x="169400" y="906985"/>
            <a:ext cx="7806900" cy="5656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262626"/>
              </a:buClr>
              <a:buSzPts val="1800"/>
              <a:buFont typeface="Calibri"/>
              <a:buNone/>
            </a:pPr>
            <a:r>
              <a:rPr lang="en-US" sz="1650">
                <a:solidFill>
                  <a:srgbClr val="262626"/>
                </a:solidFill>
                <a:latin typeface="Calibri"/>
                <a:ea typeface="Calibri"/>
                <a:cs typeface="Calibri"/>
                <a:sym typeface="Calibri"/>
              </a:rPr>
              <a:t>Porto Mare Taverna demuestra cómo la transformación digital suele comenzar resolviendo los retos operativos cotidianos, en lugar de introducir tecnología avanzada. Al ser un restaurante de marisco de temporada con mucha afluencia, el negocio se enfrenta a dificultades como las reservas a través de múltiples canales, </a:t>
            </a:r>
            <a:r>
              <a:rPr lang="en-US" sz="1650">
                <a:solidFill>
                  <a:srgbClr val="262626"/>
                </a:solidFill>
                <a:latin typeface="Calibri"/>
                <a:ea typeface="Calibri"/>
                <a:cs typeface="Calibri"/>
                <a:sym typeface="Calibri"/>
              </a:rPr>
              <a:t>una </a:t>
            </a:r>
            <a:r>
              <a:rPr lang="en-US" sz="1650">
                <a:solidFill>
                  <a:srgbClr val="262626"/>
                </a:solidFill>
                <a:latin typeface="Calibri"/>
                <a:ea typeface="Calibri"/>
                <a:cs typeface="Calibri"/>
                <a:sym typeface="Calibri"/>
              </a:rPr>
              <a:t>gestión inconsistente de las mesas, largos tiempos de espera y un consumo energético innecesario causado por la preparación de espacios y equipos antes de conocer con exactitud la demanda.</a:t>
            </a:r>
            <a:endParaRPr sz="1650"/>
          </a:p>
          <a:p>
            <a:pPr indent="0" lvl="0" marL="0" marR="0" rtl="0" algn="l">
              <a:spcBef>
                <a:spcPts val="0"/>
              </a:spcBef>
              <a:spcAft>
                <a:spcPts val="0"/>
              </a:spcAft>
              <a:buClr>
                <a:schemeClr val="dk1"/>
              </a:buClr>
              <a:buSzPts val="1800"/>
              <a:buFont typeface="Calibri"/>
              <a:buNone/>
            </a:pPr>
            <a:r>
              <a:t/>
            </a:r>
            <a:endParaRPr sz="1000">
              <a:solidFill>
                <a:srgbClr val="262626"/>
              </a:solidFill>
              <a:latin typeface="Calibri"/>
              <a:ea typeface="Calibri"/>
              <a:cs typeface="Calibri"/>
              <a:sym typeface="Calibri"/>
            </a:endParaRPr>
          </a:p>
          <a:p>
            <a:pPr indent="0" lvl="0" marL="0" marR="0" rtl="0" algn="l">
              <a:spcBef>
                <a:spcPts val="0"/>
              </a:spcBef>
              <a:spcAft>
                <a:spcPts val="0"/>
              </a:spcAft>
              <a:buClr>
                <a:srgbClr val="262626"/>
              </a:buClr>
              <a:buSzPts val="1800"/>
              <a:buFont typeface="Calibri"/>
              <a:buNone/>
            </a:pPr>
            <a:r>
              <a:rPr lang="en-US" sz="1650">
                <a:solidFill>
                  <a:srgbClr val="262626"/>
                </a:solidFill>
                <a:latin typeface="Calibri"/>
                <a:ea typeface="Calibri"/>
                <a:cs typeface="Calibri"/>
                <a:sym typeface="Calibri"/>
              </a:rPr>
              <a:t>La dirección identificó que alrededor del 18 % de las reservas se tradujeron en ausencias o llegadas tardías, mientras que el personal dedicaba mucho tiempo a supervisar los mensajes en diferentes plataformas. El negocio también reconoció que el consumo de energía aumentaba cuando se preparaban las terrazas, la iluminación, los sistemas de refrigeración y las estaciones de cocina para una demanda que no siempre se materializaba.</a:t>
            </a:r>
            <a:endParaRPr sz="1650"/>
          </a:p>
          <a:p>
            <a:pPr indent="0" lvl="0" marL="0" marR="0" rtl="0" algn="l">
              <a:spcBef>
                <a:spcPts val="0"/>
              </a:spcBef>
              <a:spcAft>
                <a:spcPts val="0"/>
              </a:spcAft>
              <a:buClr>
                <a:schemeClr val="dk1"/>
              </a:buClr>
              <a:buSzPts val="1800"/>
              <a:buFont typeface="Calibri"/>
              <a:buNone/>
            </a:pPr>
            <a:r>
              <a:t/>
            </a:r>
            <a:endParaRPr sz="1000">
              <a:solidFill>
                <a:srgbClr val="262626"/>
              </a:solidFill>
              <a:latin typeface="Calibri"/>
              <a:ea typeface="Calibri"/>
              <a:cs typeface="Calibri"/>
              <a:sym typeface="Calibri"/>
            </a:endParaRPr>
          </a:p>
          <a:p>
            <a:pPr indent="0" lvl="0" marL="0" marR="0" rtl="0" algn="l">
              <a:spcBef>
                <a:spcPts val="0"/>
              </a:spcBef>
              <a:spcAft>
                <a:spcPts val="0"/>
              </a:spcAft>
              <a:buClr>
                <a:srgbClr val="262626"/>
              </a:buClr>
              <a:buSzPts val="1800"/>
              <a:buFont typeface="Calibri"/>
              <a:buNone/>
            </a:pPr>
            <a:r>
              <a:rPr lang="en-US" sz="1650">
                <a:solidFill>
                  <a:srgbClr val="262626"/>
                </a:solidFill>
                <a:latin typeface="Calibri"/>
                <a:ea typeface="Calibri"/>
                <a:cs typeface="Calibri"/>
                <a:sym typeface="Calibri"/>
              </a:rPr>
              <a:t>El caso nos anima a explorar cómo herramientas digitales relativamente sencillas pueden mejorar la gestión de reservas, facilitar la planificación operativa, reducir el desperdicio de recursos y proporcionar mejor información para la toma de decisiones. También destaca un principio importante en el sector de la hostelería: la tecnología debe mejorar la eficiencia al tiempo que preserva el servicio personalizado que los clientes valoran.</a:t>
            </a:r>
            <a:endParaRPr sz="1650"/>
          </a:p>
          <a:p>
            <a:pPr indent="0" lvl="0" marL="0" marR="0" rtl="0" algn="l">
              <a:spcBef>
                <a:spcPts val="0"/>
              </a:spcBef>
              <a:spcAft>
                <a:spcPts val="0"/>
              </a:spcAft>
              <a:buClr>
                <a:schemeClr val="dk1"/>
              </a:buClr>
              <a:buSzPts val="1800"/>
              <a:buFont typeface="Calibri"/>
              <a:buNone/>
            </a:pPr>
            <a:r>
              <a:t/>
            </a:r>
            <a:endParaRPr sz="1000">
              <a:solidFill>
                <a:srgbClr val="262626"/>
              </a:solidFill>
              <a:latin typeface="Calibri"/>
              <a:ea typeface="Calibri"/>
              <a:cs typeface="Calibri"/>
              <a:sym typeface="Calibri"/>
            </a:endParaRPr>
          </a:p>
          <a:p>
            <a:pPr indent="0" lvl="0" marL="0" marR="0" rtl="0" algn="l">
              <a:spcBef>
                <a:spcPts val="0"/>
              </a:spcBef>
              <a:spcAft>
                <a:spcPts val="0"/>
              </a:spcAft>
              <a:buClr>
                <a:srgbClr val="62A844"/>
              </a:buClr>
              <a:buSzPts val="1800"/>
              <a:buFont typeface="Calibri"/>
              <a:buNone/>
            </a:pPr>
            <a:r>
              <a:rPr b="1" lang="en-US" sz="1700">
                <a:solidFill>
                  <a:srgbClr val="62A844"/>
                </a:solidFill>
                <a:latin typeface="Calibri"/>
                <a:ea typeface="Calibri"/>
                <a:cs typeface="Calibri"/>
                <a:sym typeface="Calibri"/>
              </a:rPr>
              <a:t>Conclusión clave: </a:t>
            </a:r>
            <a:r>
              <a:rPr lang="en-US" sz="1700">
                <a:solidFill>
                  <a:srgbClr val="262626"/>
                </a:solidFill>
                <a:latin typeface="Calibri"/>
                <a:ea typeface="Calibri"/>
                <a:cs typeface="Calibri"/>
                <a:sym typeface="Calibri"/>
              </a:rPr>
              <a:t>Una transformación digital exitosa comienza con problemas operativos claramente definidos y herramientas que mejoren la eficiencia y la experiencia del huésped.</a:t>
            </a:r>
            <a:endParaRPr sz="1700">
              <a:solidFill>
                <a:srgbClr val="262626"/>
              </a:solidFill>
              <a:latin typeface="Calibri"/>
              <a:ea typeface="Calibri"/>
              <a:cs typeface="Calibri"/>
              <a:sym typeface="Calibri"/>
            </a:endParaRPr>
          </a:p>
        </p:txBody>
      </p:sp>
      <p:pic>
        <p:nvPicPr>
          <p:cNvPr id="747" name="Google Shape;747;p24"/>
          <p:cNvPicPr preferRelativeResize="0"/>
          <p:nvPr/>
        </p:nvPicPr>
        <p:blipFill rotWithShape="1">
          <a:blip r:embed="rId4">
            <a:alphaModFix/>
          </a:blip>
          <a:srcRect b="0" l="0" r="0" t="0"/>
          <a:stretch/>
        </p:blipFill>
        <p:spPr>
          <a:xfrm>
            <a:off x="7976382" y="730528"/>
            <a:ext cx="4215617" cy="5867868"/>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2" name="Shape 752"/>
        <p:cNvGrpSpPr/>
        <p:nvPr/>
      </p:nvGrpSpPr>
      <p:grpSpPr>
        <a:xfrm>
          <a:off x="0" y="0"/>
          <a:ext cx="0" cy="0"/>
          <a:chOff x="0" y="0"/>
          <a:chExt cx="0" cy="0"/>
        </a:xfrm>
      </p:grpSpPr>
      <p:pic>
        <p:nvPicPr>
          <p:cNvPr id="753" name="Google Shape;753;p25"/>
          <p:cNvPicPr preferRelativeResize="0"/>
          <p:nvPr/>
        </p:nvPicPr>
        <p:blipFill rotWithShape="1">
          <a:blip r:embed="rId3">
            <a:alphaModFix/>
          </a:blip>
          <a:srcRect b="0" l="0" r="0" t="0"/>
          <a:stretch/>
        </p:blipFill>
        <p:spPr>
          <a:xfrm>
            <a:off x="6459442" y="2512196"/>
            <a:ext cx="5437989" cy="4122198"/>
          </a:xfrm>
          <a:prstGeom prst="rect">
            <a:avLst/>
          </a:prstGeom>
          <a:noFill/>
          <a:ln>
            <a:noFill/>
          </a:ln>
        </p:spPr>
      </p:pic>
      <p:sp>
        <p:nvSpPr>
          <p:cNvPr id="754" name="Google Shape;754;p25"/>
          <p:cNvSpPr txBox="1"/>
          <p:nvPr/>
        </p:nvSpPr>
        <p:spPr>
          <a:xfrm>
            <a:off x="429115" y="525832"/>
            <a:ext cx="6318926"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Reflexión y debate</a:t>
            </a:r>
            <a:endParaRPr/>
          </a:p>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 </a:t>
            </a:r>
            <a:endParaRPr/>
          </a:p>
        </p:txBody>
      </p:sp>
      <p:cxnSp>
        <p:nvCxnSpPr>
          <p:cNvPr id="755" name="Google Shape;755;p25"/>
          <p:cNvCxnSpPr/>
          <p:nvPr/>
        </p:nvCxnSpPr>
        <p:spPr>
          <a:xfrm>
            <a:off x="0" y="1275808"/>
            <a:ext cx="6840638" cy="0"/>
          </a:xfrm>
          <a:prstGeom prst="straightConnector1">
            <a:avLst/>
          </a:prstGeom>
          <a:noFill/>
          <a:ln cap="flat" cmpd="sng" w="34925">
            <a:solidFill>
              <a:srgbClr val="62A844"/>
            </a:solidFill>
            <a:prstDash val="dot"/>
            <a:miter lim="8000"/>
            <a:headEnd len="sm" w="sm" type="none"/>
            <a:tailEnd len="sm" w="sm" type="none"/>
          </a:ln>
        </p:spPr>
      </p:cxnSp>
      <p:sp>
        <p:nvSpPr>
          <p:cNvPr id="756" name="Google Shape;756;p25"/>
          <p:cNvSpPr/>
          <p:nvPr/>
        </p:nvSpPr>
        <p:spPr>
          <a:xfrm flipH="1">
            <a:off x="508063" y="1684742"/>
            <a:ext cx="7235400" cy="4452600"/>
          </a:xfrm>
          <a:prstGeom prst="rect">
            <a:avLst/>
          </a:prstGeom>
          <a:noFill/>
          <a:ln>
            <a:noFill/>
          </a:ln>
        </p:spPr>
        <p:txBody>
          <a:bodyPr anchorCtr="0" anchor="t" bIns="45700" lIns="91425" spcFirstLastPara="1" rIns="91425" wrap="square" tIns="45700">
            <a:spAutoFit/>
          </a:bodyPr>
          <a:lstStyle/>
          <a:p>
            <a:pPr indent="0" lvl="0" marL="0" marR="0" rtl="0" algn="just">
              <a:lnSpc>
                <a:spcPct val="108888"/>
              </a:lnSpc>
              <a:spcBef>
                <a:spcPts val="0"/>
              </a:spcBef>
              <a:spcAft>
                <a:spcPts val="0"/>
              </a:spcAft>
              <a:buNone/>
            </a:pPr>
            <a:r>
              <a:rPr lang="en-US" sz="1800">
                <a:solidFill>
                  <a:srgbClr val="000000"/>
                </a:solidFill>
                <a:latin typeface="Calibri"/>
                <a:ea typeface="Calibri"/>
                <a:cs typeface="Calibri"/>
                <a:sym typeface="Calibri"/>
              </a:rPr>
              <a:t>La automatización puede aportar rapidez, precisión y sostenibilidad, pero su éxito depende de cómo la diseñen, gestionen y utilicen las personas. Los sistemas más eficaces refuerzan el lado humano de la hostelería.</a:t>
            </a:r>
            <a:endParaRPr/>
          </a:p>
          <a:p>
            <a:pPr indent="0" lvl="0" marL="0" marR="0" rtl="0" algn="just">
              <a:lnSpc>
                <a:spcPct val="108888"/>
              </a:lnSpc>
              <a:spcBef>
                <a:spcPts val="0"/>
              </a:spcBef>
              <a:spcAft>
                <a:spcPts val="0"/>
              </a:spcAft>
              <a:buNone/>
            </a:pPr>
            <a:r>
              <a:t/>
            </a:r>
            <a:endParaRPr sz="1800">
              <a:solidFill>
                <a:srgbClr val="000000"/>
              </a:solidFill>
              <a:latin typeface="Calibri"/>
              <a:ea typeface="Calibri"/>
              <a:cs typeface="Calibri"/>
              <a:sym typeface="Calibri"/>
            </a:endParaRPr>
          </a:p>
          <a:p>
            <a:pPr indent="0" lvl="0" marL="0" marR="0" rtl="0" algn="l">
              <a:lnSpc>
                <a:spcPct val="98000"/>
              </a:lnSpc>
              <a:spcBef>
                <a:spcPts val="0"/>
              </a:spcBef>
              <a:spcAft>
                <a:spcPts val="0"/>
              </a:spcAft>
              <a:buNone/>
            </a:pPr>
            <a:r>
              <a:rPr b="1" lang="en-US" sz="2000">
                <a:solidFill>
                  <a:srgbClr val="0289AE"/>
                </a:solidFill>
                <a:latin typeface="Calibri"/>
                <a:ea typeface="Calibri"/>
                <a:cs typeface="Calibri"/>
                <a:sym typeface="Calibri"/>
              </a:rPr>
              <a:t>¿Qué ha funcionado bien?</a:t>
            </a:r>
            <a:br>
              <a:rPr lang="en-US" sz="1800">
                <a:solidFill>
                  <a:srgbClr val="000000"/>
                </a:solidFill>
                <a:latin typeface="Calibri"/>
                <a:ea typeface="Calibri"/>
                <a:cs typeface="Calibri"/>
                <a:sym typeface="Calibri"/>
              </a:rPr>
            </a:br>
            <a:r>
              <a:rPr lang="en-US" sz="1800">
                <a:solidFill>
                  <a:srgbClr val="000000"/>
                </a:solidFill>
                <a:latin typeface="Calibri"/>
                <a:ea typeface="Calibri"/>
                <a:cs typeface="Calibri"/>
                <a:sym typeface="Calibri"/>
              </a:rPr>
              <a:t>¿La rapidez? ¿La precisión? ¿La comodidad?</a:t>
            </a:r>
            <a:endParaRPr/>
          </a:p>
          <a:p>
            <a:pPr indent="0" lvl="0" marL="0" marR="0" rtl="0" algn="l">
              <a:lnSpc>
                <a:spcPct val="98000"/>
              </a:lnSpc>
              <a:spcBef>
                <a:spcPts val="0"/>
              </a:spcBef>
              <a:spcAft>
                <a:spcPts val="0"/>
              </a:spcAft>
              <a:buNone/>
            </a:pPr>
            <a:br>
              <a:rPr b="1" lang="en-US" sz="1800">
                <a:solidFill>
                  <a:srgbClr val="000000"/>
                </a:solidFill>
                <a:latin typeface="Calibri"/>
                <a:ea typeface="Calibri"/>
                <a:cs typeface="Calibri"/>
                <a:sym typeface="Calibri"/>
              </a:rPr>
            </a:br>
            <a:r>
              <a:rPr b="1" lang="en-US" sz="2000">
                <a:solidFill>
                  <a:srgbClr val="0289AE"/>
                </a:solidFill>
                <a:latin typeface="Calibri"/>
                <a:ea typeface="Calibri"/>
                <a:cs typeface="Calibri"/>
                <a:sym typeface="Calibri"/>
              </a:rPr>
              <a:t>¿Qué causó dificultades?</a:t>
            </a:r>
            <a:br>
              <a:rPr lang="en-US" sz="1800">
                <a:solidFill>
                  <a:srgbClr val="000000"/>
                </a:solidFill>
                <a:latin typeface="Calibri"/>
                <a:ea typeface="Calibri"/>
                <a:cs typeface="Calibri"/>
                <a:sym typeface="Calibri"/>
              </a:rPr>
            </a:br>
            <a:r>
              <a:rPr lang="en-US" sz="1800">
                <a:solidFill>
                  <a:srgbClr val="000000"/>
                </a:solidFill>
                <a:latin typeface="Calibri"/>
                <a:ea typeface="Calibri"/>
                <a:cs typeface="Calibri"/>
                <a:sym typeface="Calibri"/>
              </a:rPr>
              <a:t>¿Confusión? ¿Sensación de impersonalidad? ¿Problemas técnicos?</a:t>
            </a:r>
            <a:endParaRPr/>
          </a:p>
          <a:p>
            <a:pPr indent="0" lvl="0" marL="0" marR="0" rtl="0" algn="l">
              <a:lnSpc>
                <a:spcPct val="98000"/>
              </a:lnSpc>
              <a:spcBef>
                <a:spcPts val="0"/>
              </a:spcBef>
              <a:spcAft>
                <a:spcPts val="0"/>
              </a:spcAft>
              <a:buNone/>
            </a:pPr>
            <a:br>
              <a:rPr b="1" lang="en-US" sz="1800">
                <a:solidFill>
                  <a:srgbClr val="000000"/>
                </a:solidFill>
                <a:latin typeface="Calibri"/>
                <a:ea typeface="Calibri"/>
                <a:cs typeface="Calibri"/>
                <a:sym typeface="Calibri"/>
              </a:rPr>
            </a:br>
            <a:r>
              <a:rPr b="1" lang="en-US" sz="2000">
                <a:solidFill>
                  <a:srgbClr val="0289AE"/>
                </a:solidFill>
                <a:latin typeface="Calibri"/>
                <a:ea typeface="Calibri"/>
                <a:cs typeface="Calibri"/>
                <a:sym typeface="Calibri"/>
              </a:rPr>
              <a:t>¿Cómo podría ser más fluido?</a:t>
            </a:r>
            <a:br>
              <a:rPr lang="en-US" sz="1800">
                <a:solidFill>
                  <a:srgbClr val="000000"/>
                </a:solidFill>
                <a:latin typeface="Calibri"/>
                <a:ea typeface="Calibri"/>
                <a:cs typeface="Calibri"/>
                <a:sym typeface="Calibri"/>
              </a:rPr>
            </a:br>
            <a:r>
              <a:rPr lang="en-US" sz="1800">
                <a:solidFill>
                  <a:srgbClr val="000000"/>
                </a:solidFill>
                <a:latin typeface="Calibri"/>
                <a:ea typeface="Calibri"/>
                <a:cs typeface="Calibri"/>
                <a:sym typeface="Calibri"/>
              </a:rPr>
              <a:t>Tanto para los huéspedes como para el personal?</a:t>
            </a:r>
            <a:endParaRPr/>
          </a:p>
          <a:p>
            <a:pPr indent="0" lvl="0" marL="0" marR="0" rtl="0" algn="l">
              <a:lnSpc>
                <a:spcPct val="98000"/>
              </a:lnSpc>
              <a:spcBef>
                <a:spcPts val="0"/>
              </a:spcBef>
              <a:spcAft>
                <a:spcPts val="0"/>
              </a:spcAft>
              <a:buNone/>
            </a:pPr>
            <a:br>
              <a:rPr b="1" lang="en-US" sz="1800">
                <a:solidFill>
                  <a:srgbClr val="000000"/>
                </a:solidFill>
                <a:latin typeface="Calibri"/>
                <a:ea typeface="Calibri"/>
                <a:cs typeface="Calibri"/>
                <a:sym typeface="Calibri"/>
              </a:rPr>
            </a:br>
            <a:r>
              <a:rPr b="1" lang="en-US" sz="2000">
                <a:solidFill>
                  <a:srgbClr val="0289AE"/>
                </a:solidFill>
                <a:latin typeface="Calibri"/>
                <a:ea typeface="Calibri"/>
                <a:cs typeface="Calibri"/>
                <a:sym typeface="Calibri"/>
              </a:rPr>
              <a:t>Debate en pequeños grupos:</a:t>
            </a:r>
            <a:endParaRPr b="1" sz="2000">
              <a:solidFill>
                <a:srgbClr val="000000"/>
              </a:solidFill>
              <a:latin typeface="Calibri"/>
              <a:ea typeface="Calibri"/>
              <a:cs typeface="Calibri"/>
              <a:sym typeface="Calibri"/>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¿Qué procesos se benefician más de la automatización?</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¿En qué momentos es necesaria la presencia humana?</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Acordar </a:t>
            </a:r>
            <a:r>
              <a:rPr b="1" lang="en-US" sz="1800">
                <a:solidFill>
                  <a:srgbClr val="000000"/>
                </a:solidFill>
                <a:latin typeface="Calibri"/>
                <a:ea typeface="Calibri"/>
                <a:cs typeface="Calibri"/>
                <a:sym typeface="Calibri"/>
              </a:rPr>
              <a:t>tres principios </a:t>
            </a:r>
            <a:r>
              <a:rPr lang="en-US" sz="1800">
                <a:solidFill>
                  <a:srgbClr val="000000"/>
                </a:solidFill>
                <a:latin typeface="Calibri"/>
                <a:ea typeface="Calibri"/>
                <a:cs typeface="Calibri"/>
                <a:sym typeface="Calibri"/>
              </a:rPr>
              <a:t>para una automatización responsable</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1" name="Shape 761"/>
        <p:cNvGrpSpPr/>
        <p:nvPr/>
      </p:nvGrpSpPr>
      <p:grpSpPr>
        <a:xfrm>
          <a:off x="0" y="0"/>
          <a:ext cx="0" cy="0"/>
          <a:chOff x="0" y="0"/>
          <a:chExt cx="0" cy="0"/>
        </a:xfrm>
      </p:grpSpPr>
      <p:sp>
        <p:nvSpPr>
          <p:cNvPr id="762" name="Google Shape;762;p26"/>
          <p:cNvSpPr/>
          <p:nvPr/>
        </p:nvSpPr>
        <p:spPr>
          <a:xfrm flipH="1">
            <a:off x="274650" y="1028607"/>
            <a:ext cx="3955800" cy="1170000"/>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b="1" lang="en-US" sz="2000">
                <a:solidFill>
                  <a:srgbClr val="262626"/>
                </a:solidFill>
                <a:latin typeface="Calibri"/>
                <a:ea typeface="Calibri"/>
                <a:cs typeface="Calibri"/>
                <a:sym typeface="Calibri"/>
              </a:rPr>
              <a:t>La automatización es fundamental:</a:t>
            </a:r>
            <a:br>
              <a:rPr b="1" lang="en-US" sz="2000">
                <a:solidFill>
                  <a:srgbClr val="262626"/>
                </a:solidFill>
                <a:latin typeface="Calibri"/>
                <a:ea typeface="Calibri"/>
                <a:cs typeface="Calibri"/>
                <a:sym typeface="Calibri"/>
              </a:rPr>
            </a:br>
            <a:r>
              <a:rPr lang="en-US" sz="2000">
                <a:solidFill>
                  <a:srgbClr val="262626"/>
                </a:solidFill>
                <a:latin typeface="Calibri"/>
                <a:ea typeface="Calibri"/>
                <a:cs typeface="Calibri"/>
                <a:sym typeface="Calibri"/>
              </a:rPr>
              <a:t>m</a:t>
            </a:r>
            <a:r>
              <a:rPr lang="en-US" sz="2000">
                <a:solidFill>
                  <a:srgbClr val="262626"/>
                </a:solidFill>
                <a:latin typeface="Calibri"/>
                <a:ea typeface="Calibri"/>
                <a:cs typeface="Calibri"/>
                <a:sym typeface="Calibri"/>
              </a:rPr>
              <a:t>ejora la eficiencia, la precisión y la sostenibilidad en el sector hotelero europeo</a:t>
            </a:r>
            <a:endParaRPr/>
          </a:p>
        </p:txBody>
      </p:sp>
      <p:sp>
        <p:nvSpPr>
          <p:cNvPr id="763" name="Google Shape;763;p26"/>
          <p:cNvSpPr/>
          <p:nvPr/>
        </p:nvSpPr>
        <p:spPr>
          <a:xfrm flipH="1">
            <a:off x="218350" y="2961031"/>
            <a:ext cx="3955800" cy="1170000"/>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b="1" lang="en-US" sz="2000">
                <a:solidFill>
                  <a:srgbClr val="262626"/>
                </a:solidFill>
                <a:latin typeface="Calibri"/>
                <a:ea typeface="Calibri"/>
                <a:cs typeface="Calibri"/>
                <a:sym typeface="Calibri"/>
              </a:rPr>
              <a:t>Refuerza el papel de las personas: </a:t>
            </a:r>
            <a:r>
              <a:rPr lang="en-US" sz="2000">
                <a:solidFill>
                  <a:srgbClr val="262626"/>
                </a:solidFill>
                <a:latin typeface="Calibri"/>
                <a:ea typeface="Calibri"/>
                <a:cs typeface="Calibri"/>
                <a:sym typeface="Calibri"/>
              </a:rPr>
              <a:t>reduce el trabajo administrativo, lo que libera al personal para que pueda dedicarse a la creatividad y al servicio personalizado</a:t>
            </a:r>
            <a:endParaRPr/>
          </a:p>
        </p:txBody>
      </p:sp>
      <p:sp>
        <p:nvSpPr>
          <p:cNvPr id="764" name="Google Shape;764;p26"/>
          <p:cNvSpPr/>
          <p:nvPr/>
        </p:nvSpPr>
        <p:spPr>
          <a:xfrm flipH="1">
            <a:off x="274496" y="4953377"/>
            <a:ext cx="4091100" cy="1170000"/>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t/>
            </a:r>
            <a:endParaRPr b="1" sz="2000">
              <a:solidFill>
                <a:srgbClr val="262626"/>
              </a:solidFill>
              <a:latin typeface="Calibri"/>
              <a:ea typeface="Calibri"/>
              <a:cs typeface="Calibri"/>
              <a:sym typeface="Calibri"/>
            </a:endParaRPr>
          </a:p>
          <a:p>
            <a:pPr indent="0" lvl="0" marL="0" marR="0" rtl="0" algn="l">
              <a:lnSpc>
                <a:spcPct val="104999"/>
              </a:lnSpc>
              <a:spcBef>
                <a:spcPts val="0"/>
              </a:spcBef>
              <a:spcAft>
                <a:spcPts val="0"/>
              </a:spcAft>
              <a:buNone/>
            </a:pPr>
            <a:r>
              <a:rPr b="1" lang="en-US" sz="2000">
                <a:solidFill>
                  <a:srgbClr val="262626"/>
                </a:solidFill>
                <a:latin typeface="Calibri"/>
                <a:ea typeface="Calibri"/>
                <a:cs typeface="Calibri"/>
                <a:sym typeface="Calibri"/>
              </a:rPr>
              <a:t>Contribuye a los objetivos medioambientales: </a:t>
            </a:r>
            <a:r>
              <a:rPr lang="en-US" sz="2000">
                <a:solidFill>
                  <a:srgbClr val="262626"/>
                </a:solidFill>
                <a:latin typeface="Calibri"/>
                <a:ea typeface="Calibri"/>
                <a:cs typeface="Calibri"/>
                <a:sym typeface="Calibri"/>
              </a:rPr>
              <a:t>gestión inteligente de la energía y los recursos mediante sistemas digitales</a:t>
            </a:r>
            <a:endParaRPr/>
          </a:p>
        </p:txBody>
      </p:sp>
      <p:sp>
        <p:nvSpPr>
          <p:cNvPr id="765" name="Google Shape;765;p26"/>
          <p:cNvSpPr/>
          <p:nvPr/>
        </p:nvSpPr>
        <p:spPr>
          <a:xfrm>
            <a:off x="5311215" y="3801936"/>
            <a:ext cx="930604" cy="1363306"/>
          </a:xfrm>
          <a:custGeom>
            <a:rect b="b" l="l" r="r" t="t"/>
            <a:pathLst>
              <a:path extrusionOk="0" h="514" w="351">
                <a:moveTo>
                  <a:pt x="351" y="514"/>
                </a:moveTo>
                <a:cubicBezTo>
                  <a:pt x="351" y="316"/>
                  <a:pt x="351" y="316"/>
                  <a:pt x="351" y="316"/>
                </a:cubicBezTo>
                <a:cubicBezTo>
                  <a:pt x="351" y="283"/>
                  <a:pt x="322" y="257"/>
                  <a:pt x="286" y="257"/>
                </a:cubicBezTo>
                <a:cubicBezTo>
                  <a:pt x="66" y="257"/>
                  <a:pt x="66" y="257"/>
                  <a:pt x="66" y="257"/>
                </a:cubicBezTo>
                <a:cubicBezTo>
                  <a:pt x="30" y="257"/>
                  <a:pt x="0" y="231"/>
                  <a:pt x="0" y="199"/>
                </a:cubicBezTo>
                <a:cubicBezTo>
                  <a:pt x="0" y="0"/>
                  <a:pt x="0" y="0"/>
                  <a:pt x="0"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6" name="Google Shape;766;p26"/>
          <p:cNvSpPr/>
          <p:nvPr/>
        </p:nvSpPr>
        <p:spPr>
          <a:xfrm>
            <a:off x="6419642" y="3801937"/>
            <a:ext cx="930604" cy="1363306"/>
          </a:xfrm>
          <a:custGeom>
            <a:rect b="b" l="l" r="r" t="t"/>
            <a:pathLst>
              <a:path extrusionOk="0" h="514" w="351">
                <a:moveTo>
                  <a:pt x="0" y="514"/>
                </a:moveTo>
                <a:cubicBezTo>
                  <a:pt x="0" y="316"/>
                  <a:pt x="0" y="316"/>
                  <a:pt x="0" y="316"/>
                </a:cubicBezTo>
                <a:cubicBezTo>
                  <a:pt x="0" y="283"/>
                  <a:pt x="29" y="257"/>
                  <a:pt x="65" y="257"/>
                </a:cubicBezTo>
                <a:cubicBezTo>
                  <a:pt x="285" y="257"/>
                  <a:pt x="285" y="257"/>
                  <a:pt x="285" y="257"/>
                </a:cubicBezTo>
                <a:cubicBezTo>
                  <a:pt x="321" y="257"/>
                  <a:pt x="351" y="231"/>
                  <a:pt x="351" y="199"/>
                </a:cubicBezTo>
                <a:cubicBezTo>
                  <a:pt x="351" y="0"/>
                  <a:pt x="351" y="0"/>
                  <a:pt x="351"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7" name="Google Shape;767;p26"/>
          <p:cNvSpPr/>
          <p:nvPr/>
        </p:nvSpPr>
        <p:spPr>
          <a:xfrm>
            <a:off x="4026943" y="2405042"/>
            <a:ext cx="624355" cy="910845"/>
          </a:xfrm>
          <a:custGeom>
            <a:rect b="b" l="l" r="r" t="t"/>
            <a:pathLst>
              <a:path extrusionOk="0" h="344" w="235">
                <a:moveTo>
                  <a:pt x="235" y="344"/>
                </a:moveTo>
                <a:cubicBezTo>
                  <a:pt x="235" y="211"/>
                  <a:pt x="235" y="211"/>
                  <a:pt x="235" y="211"/>
                </a:cubicBezTo>
                <a:cubicBezTo>
                  <a:pt x="235" y="189"/>
                  <a:pt x="215" y="172"/>
                  <a:pt x="191" y="172"/>
                </a:cubicBezTo>
                <a:cubicBezTo>
                  <a:pt x="44" y="172"/>
                  <a:pt x="44" y="172"/>
                  <a:pt x="44" y="172"/>
                </a:cubicBezTo>
                <a:cubicBezTo>
                  <a:pt x="20" y="172"/>
                  <a:pt x="0" y="154"/>
                  <a:pt x="0" y="133"/>
                </a:cubicBezTo>
                <a:cubicBezTo>
                  <a:pt x="0" y="0"/>
                  <a:pt x="0" y="0"/>
                  <a:pt x="0"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8" name="Google Shape;768;p26"/>
          <p:cNvSpPr/>
          <p:nvPr/>
        </p:nvSpPr>
        <p:spPr>
          <a:xfrm>
            <a:off x="8166251" y="2974076"/>
            <a:ext cx="620403" cy="912823"/>
          </a:xfrm>
          <a:custGeom>
            <a:rect b="b" l="l" r="r" t="t"/>
            <a:pathLst>
              <a:path extrusionOk="0" h="344" w="234">
                <a:moveTo>
                  <a:pt x="0" y="344"/>
                </a:moveTo>
                <a:cubicBezTo>
                  <a:pt x="0" y="211"/>
                  <a:pt x="0" y="211"/>
                  <a:pt x="0" y="211"/>
                </a:cubicBezTo>
                <a:cubicBezTo>
                  <a:pt x="0" y="190"/>
                  <a:pt x="19" y="172"/>
                  <a:pt x="43" y="172"/>
                </a:cubicBezTo>
                <a:cubicBezTo>
                  <a:pt x="191" y="172"/>
                  <a:pt x="191" y="172"/>
                  <a:pt x="191" y="172"/>
                </a:cubicBezTo>
                <a:cubicBezTo>
                  <a:pt x="215" y="172"/>
                  <a:pt x="234" y="154"/>
                  <a:pt x="234" y="133"/>
                </a:cubicBezTo>
                <a:cubicBezTo>
                  <a:pt x="234" y="0"/>
                  <a:pt x="234" y="0"/>
                  <a:pt x="234"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69" name="Google Shape;769;p26"/>
          <p:cNvSpPr/>
          <p:nvPr/>
        </p:nvSpPr>
        <p:spPr>
          <a:xfrm>
            <a:off x="7022262" y="1128670"/>
            <a:ext cx="622377" cy="910845"/>
          </a:xfrm>
          <a:custGeom>
            <a:rect b="b" l="l" r="r" t="t"/>
            <a:pathLst>
              <a:path extrusionOk="0" h="343" w="235">
                <a:moveTo>
                  <a:pt x="0" y="343"/>
                </a:moveTo>
                <a:cubicBezTo>
                  <a:pt x="0" y="210"/>
                  <a:pt x="0" y="210"/>
                  <a:pt x="0" y="210"/>
                </a:cubicBezTo>
                <a:cubicBezTo>
                  <a:pt x="0" y="189"/>
                  <a:pt x="20" y="171"/>
                  <a:pt x="44" y="171"/>
                </a:cubicBezTo>
                <a:cubicBezTo>
                  <a:pt x="191" y="171"/>
                  <a:pt x="191" y="171"/>
                  <a:pt x="191" y="171"/>
                </a:cubicBezTo>
                <a:cubicBezTo>
                  <a:pt x="215" y="171"/>
                  <a:pt x="235" y="154"/>
                  <a:pt x="235" y="132"/>
                </a:cubicBezTo>
                <a:cubicBezTo>
                  <a:pt x="235" y="0"/>
                  <a:pt x="235" y="0"/>
                  <a:pt x="235"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770" name="Google Shape;770;p26"/>
          <p:cNvCxnSpPr/>
          <p:nvPr/>
        </p:nvCxnSpPr>
        <p:spPr>
          <a:xfrm>
            <a:off x="6332707" y="3517419"/>
            <a:ext cx="0" cy="2305765"/>
          </a:xfrm>
          <a:prstGeom prst="straightConnector1">
            <a:avLst/>
          </a:prstGeom>
          <a:noFill/>
          <a:ln cap="flat" cmpd="sng" w="41275">
            <a:solidFill>
              <a:srgbClr val="06677F"/>
            </a:solidFill>
            <a:prstDash val="solid"/>
            <a:miter lim="8000"/>
            <a:headEnd len="med" w="med" type="none"/>
            <a:tailEnd len="med" w="med" type="none"/>
          </a:ln>
        </p:spPr>
      </p:cxnSp>
      <p:sp>
        <p:nvSpPr>
          <p:cNvPr id="771" name="Google Shape;771;p26"/>
          <p:cNvSpPr/>
          <p:nvPr/>
        </p:nvSpPr>
        <p:spPr>
          <a:xfrm>
            <a:off x="5034603" y="1391452"/>
            <a:ext cx="2594231" cy="1641895"/>
          </a:xfrm>
          <a:custGeom>
            <a:rect b="b" l="l" r="r" t="t"/>
            <a:pathLst>
              <a:path extrusionOk="0" h="619" w="978">
                <a:moveTo>
                  <a:pt x="781" y="619"/>
                </a:moveTo>
                <a:cubicBezTo>
                  <a:pt x="890" y="619"/>
                  <a:pt x="978" y="531"/>
                  <a:pt x="978" y="422"/>
                </a:cubicBezTo>
                <a:cubicBezTo>
                  <a:pt x="978" y="313"/>
                  <a:pt x="890" y="225"/>
                  <a:pt x="781" y="225"/>
                </a:cubicBezTo>
                <a:cubicBezTo>
                  <a:pt x="775" y="225"/>
                  <a:pt x="770" y="226"/>
                  <a:pt x="764" y="226"/>
                </a:cubicBezTo>
                <a:cubicBezTo>
                  <a:pt x="743" y="98"/>
                  <a:pt x="632" y="0"/>
                  <a:pt x="498" y="0"/>
                </a:cubicBezTo>
                <a:cubicBezTo>
                  <a:pt x="363" y="0"/>
                  <a:pt x="251" y="99"/>
                  <a:pt x="231" y="228"/>
                </a:cubicBezTo>
                <a:cubicBezTo>
                  <a:pt x="220" y="226"/>
                  <a:pt x="208" y="225"/>
                  <a:pt x="197" y="225"/>
                </a:cubicBezTo>
                <a:cubicBezTo>
                  <a:pt x="88" y="225"/>
                  <a:pt x="0" y="313"/>
                  <a:pt x="0" y="422"/>
                </a:cubicBezTo>
                <a:cubicBezTo>
                  <a:pt x="0" y="531"/>
                  <a:pt x="88" y="619"/>
                  <a:pt x="197" y="619"/>
                </a:cubicBezTo>
                <a:lnTo>
                  <a:pt x="781" y="619"/>
                </a:ln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72" name="Google Shape;772;p26"/>
          <p:cNvSpPr/>
          <p:nvPr/>
        </p:nvSpPr>
        <p:spPr>
          <a:xfrm>
            <a:off x="5809120" y="2434677"/>
            <a:ext cx="2594231" cy="1639916"/>
          </a:xfrm>
          <a:custGeom>
            <a:rect b="b" l="l" r="r" t="t"/>
            <a:pathLst>
              <a:path extrusionOk="0" h="619" w="978">
                <a:moveTo>
                  <a:pt x="781" y="619"/>
                </a:moveTo>
                <a:cubicBezTo>
                  <a:pt x="890" y="619"/>
                  <a:pt x="978" y="531"/>
                  <a:pt x="978" y="423"/>
                </a:cubicBezTo>
                <a:cubicBezTo>
                  <a:pt x="978" y="314"/>
                  <a:pt x="890" y="226"/>
                  <a:pt x="781" y="226"/>
                </a:cubicBezTo>
                <a:cubicBezTo>
                  <a:pt x="776" y="226"/>
                  <a:pt x="770" y="226"/>
                  <a:pt x="764" y="227"/>
                </a:cubicBezTo>
                <a:cubicBezTo>
                  <a:pt x="743" y="98"/>
                  <a:pt x="632" y="0"/>
                  <a:pt x="498" y="0"/>
                </a:cubicBezTo>
                <a:cubicBezTo>
                  <a:pt x="363" y="0"/>
                  <a:pt x="251" y="99"/>
                  <a:pt x="231" y="229"/>
                </a:cubicBezTo>
                <a:cubicBezTo>
                  <a:pt x="220" y="227"/>
                  <a:pt x="209" y="226"/>
                  <a:pt x="197" y="226"/>
                </a:cubicBezTo>
                <a:cubicBezTo>
                  <a:pt x="88" y="226"/>
                  <a:pt x="0" y="314"/>
                  <a:pt x="0" y="423"/>
                </a:cubicBezTo>
                <a:cubicBezTo>
                  <a:pt x="0" y="531"/>
                  <a:pt x="88" y="619"/>
                  <a:pt x="197" y="619"/>
                </a:cubicBezTo>
                <a:lnTo>
                  <a:pt x="781" y="619"/>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73" name="Google Shape;773;p26"/>
          <p:cNvSpPr/>
          <p:nvPr/>
        </p:nvSpPr>
        <p:spPr>
          <a:xfrm>
            <a:off x="4260089" y="2434677"/>
            <a:ext cx="2594231" cy="1639916"/>
          </a:xfrm>
          <a:custGeom>
            <a:rect b="b" l="l" r="r" t="t"/>
            <a:pathLst>
              <a:path extrusionOk="0" h="619" w="978">
                <a:moveTo>
                  <a:pt x="781" y="619"/>
                </a:moveTo>
                <a:cubicBezTo>
                  <a:pt x="890" y="619"/>
                  <a:pt x="978" y="531"/>
                  <a:pt x="978" y="423"/>
                </a:cubicBezTo>
                <a:cubicBezTo>
                  <a:pt x="978" y="314"/>
                  <a:pt x="890" y="226"/>
                  <a:pt x="781" y="226"/>
                </a:cubicBezTo>
                <a:cubicBezTo>
                  <a:pt x="775" y="226"/>
                  <a:pt x="770" y="226"/>
                  <a:pt x="764" y="227"/>
                </a:cubicBezTo>
                <a:cubicBezTo>
                  <a:pt x="743" y="98"/>
                  <a:pt x="632" y="0"/>
                  <a:pt x="497" y="0"/>
                </a:cubicBezTo>
                <a:cubicBezTo>
                  <a:pt x="362" y="0"/>
                  <a:pt x="251" y="99"/>
                  <a:pt x="231" y="229"/>
                </a:cubicBezTo>
                <a:cubicBezTo>
                  <a:pt x="220" y="227"/>
                  <a:pt x="208" y="226"/>
                  <a:pt x="197" y="226"/>
                </a:cubicBezTo>
                <a:cubicBezTo>
                  <a:pt x="88" y="226"/>
                  <a:pt x="0" y="314"/>
                  <a:pt x="0" y="423"/>
                </a:cubicBezTo>
                <a:cubicBezTo>
                  <a:pt x="0" y="531"/>
                  <a:pt x="88" y="619"/>
                  <a:pt x="197" y="619"/>
                </a:cubicBezTo>
                <a:lnTo>
                  <a:pt x="781" y="619"/>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74" name="Google Shape;774;p26"/>
          <p:cNvSpPr/>
          <p:nvPr/>
        </p:nvSpPr>
        <p:spPr>
          <a:xfrm>
            <a:off x="5795287" y="3005686"/>
            <a:ext cx="1072862" cy="1068912"/>
          </a:xfrm>
          <a:prstGeom prst="ellipse">
            <a:avLst/>
          </a:prstGeom>
          <a:solidFill>
            <a:srgbClr val="0667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75" name="Google Shape;775;p26"/>
          <p:cNvSpPr/>
          <p:nvPr/>
        </p:nvSpPr>
        <p:spPr>
          <a:xfrm>
            <a:off x="8284795" y="2577788"/>
            <a:ext cx="1013589" cy="638184"/>
          </a:xfrm>
          <a:custGeom>
            <a:rect b="b" l="l" r="r" t="t"/>
            <a:pathLst>
              <a:path extrusionOk="0" h="241" w="382">
                <a:moveTo>
                  <a:pt x="305" y="241"/>
                </a:moveTo>
                <a:cubicBezTo>
                  <a:pt x="348" y="241"/>
                  <a:pt x="382" y="207"/>
                  <a:pt x="382" y="164"/>
                </a:cubicBezTo>
                <a:cubicBezTo>
                  <a:pt x="382" y="122"/>
                  <a:pt x="348" y="88"/>
                  <a:pt x="305" y="88"/>
                </a:cubicBezTo>
                <a:cubicBezTo>
                  <a:pt x="303" y="88"/>
                  <a:pt x="301" y="88"/>
                  <a:pt x="299" y="88"/>
                </a:cubicBezTo>
                <a:cubicBezTo>
                  <a:pt x="290" y="38"/>
                  <a:pt x="247" y="0"/>
                  <a:pt x="195" y="0"/>
                </a:cubicBezTo>
                <a:cubicBezTo>
                  <a:pt x="142" y="0"/>
                  <a:pt x="98" y="38"/>
                  <a:pt x="90" y="89"/>
                </a:cubicBezTo>
                <a:cubicBezTo>
                  <a:pt x="86" y="88"/>
                  <a:pt x="82" y="88"/>
                  <a:pt x="77" y="88"/>
                </a:cubicBezTo>
                <a:cubicBezTo>
                  <a:pt x="35" y="88"/>
                  <a:pt x="0" y="122"/>
                  <a:pt x="0" y="164"/>
                </a:cubicBezTo>
                <a:cubicBezTo>
                  <a:pt x="0" y="207"/>
                  <a:pt x="35" y="241"/>
                  <a:pt x="77" y="241"/>
                </a:cubicBezTo>
                <a:lnTo>
                  <a:pt x="305" y="241"/>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76" name="Google Shape;776;p26"/>
          <p:cNvSpPr/>
          <p:nvPr/>
        </p:nvSpPr>
        <p:spPr>
          <a:xfrm>
            <a:off x="3523111" y="1996050"/>
            <a:ext cx="1011613" cy="640161"/>
          </a:xfrm>
          <a:custGeom>
            <a:rect b="b" l="l" r="r" t="t"/>
            <a:pathLst>
              <a:path extrusionOk="0" h="241" w="381">
                <a:moveTo>
                  <a:pt x="304" y="241"/>
                </a:moveTo>
                <a:cubicBezTo>
                  <a:pt x="347" y="241"/>
                  <a:pt x="381" y="207"/>
                  <a:pt x="381" y="165"/>
                </a:cubicBezTo>
                <a:cubicBezTo>
                  <a:pt x="381" y="122"/>
                  <a:pt x="347" y="88"/>
                  <a:pt x="304" y="88"/>
                </a:cubicBezTo>
                <a:cubicBezTo>
                  <a:pt x="302" y="88"/>
                  <a:pt x="300" y="88"/>
                  <a:pt x="298" y="88"/>
                </a:cubicBezTo>
                <a:cubicBezTo>
                  <a:pt x="290" y="38"/>
                  <a:pt x="246" y="0"/>
                  <a:pt x="194" y="0"/>
                </a:cubicBezTo>
                <a:cubicBezTo>
                  <a:pt x="141" y="0"/>
                  <a:pt x="97" y="38"/>
                  <a:pt x="90" y="89"/>
                </a:cubicBezTo>
                <a:cubicBezTo>
                  <a:pt x="85" y="88"/>
                  <a:pt x="81" y="88"/>
                  <a:pt x="76" y="88"/>
                </a:cubicBezTo>
                <a:cubicBezTo>
                  <a:pt x="34" y="88"/>
                  <a:pt x="0" y="122"/>
                  <a:pt x="0" y="165"/>
                </a:cubicBezTo>
                <a:cubicBezTo>
                  <a:pt x="0" y="207"/>
                  <a:pt x="34" y="241"/>
                  <a:pt x="76" y="241"/>
                </a:cubicBezTo>
                <a:lnTo>
                  <a:pt x="304" y="241"/>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77" name="Google Shape;777;p26"/>
          <p:cNvSpPr/>
          <p:nvPr/>
        </p:nvSpPr>
        <p:spPr>
          <a:xfrm>
            <a:off x="7138837" y="739436"/>
            <a:ext cx="1011613" cy="642137"/>
          </a:xfrm>
          <a:custGeom>
            <a:rect b="b" l="l" r="r" t="t"/>
            <a:pathLst>
              <a:path extrusionOk="0" h="242" w="382">
                <a:moveTo>
                  <a:pt x="305" y="242"/>
                </a:moveTo>
                <a:cubicBezTo>
                  <a:pt x="347" y="242"/>
                  <a:pt x="382" y="207"/>
                  <a:pt x="382" y="165"/>
                </a:cubicBezTo>
                <a:cubicBezTo>
                  <a:pt x="382" y="122"/>
                  <a:pt x="347" y="88"/>
                  <a:pt x="305" y="88"/>
                </a:cubicBezTo>
                <a:cubicBezTo>
                  <a:pt x="303" y="88"/>
                  <a:pt x="300" y="88"/>
                  <a:pt x="298" y="88"/>
                </a:cubicBezTo>
                <a:cubicBezTo>
                  <a:pt x="290" y="38"/>
                  <a:pt x="247" y="0"/>
                  <a:pt x="194" y="0"/>
                </a:cubicBezTo>
                <a:cubicBezTo>
                  <a:pt x="142" y="0"/>
                  <a:pt x="98" y="39"/>
                  <a:pt x="90" y="89"/>
                </a:cubicBezTo>
                <a:cubicBezTo>
                  <a:pt x="86" y="88"/>
                  <a:pt x="81" y="88"/>
                  <a:pt x="77" y="88"/>
                </a:cubicBezTo>
                <a:cubicBezTo>
                  <a:pt x="34" y="88"/>
                  <a:pt x="0" y="122"/>
                  <a:pt x="0" y="165"/>
                </a:cubicBezTo>
                <a:cubicBezTo>
                  <a:pt x="0" y="207"/>
                  <a:pt x="34" y="242"/>
                  <a:pt x="77" y="242"/>
                </a:cubicBezTo>
                <a:lnTo>
                  <a:pt x="305" y="242"/>
                </a:ln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78" name="Google Shape;778;p26"/>
          <p:cNvSpPr/>
          <p:nvPr/>
        </p:nvSpPr>
        <p:spPr>
          <a:xfrm>
            <a:off x="4617710" y="1061493"/>
            <a:ext cx="507781" cy="507781"/>
          </a:xfrm>
          <a:prstGeom prst="ellipse">
            <a:avLst/>
          </a:pr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79" name="Google Shape;779;p26"/>
          <p:cNvSpPr/>
          <p:nvPr/>
        </p:nvSpPr>
        <p:spPr>
          <a:xfrm>
            <a:off x="5698475" y="707824"/>
            <a:ext cx="375403" cy="377379"/>
          </a:xfrm>
          <a:prstGeom prst="ellipse">
            <a:avLst/>
          </a:pr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80" name="Google Shape;780;p26"/>
          <p:cNvSpPr/>
          <p:nvPr/>
        </p:nvSpPr>
        <p:spPr>
          <a:xfrm>
            <a:off x="4256137" y="4444072"/>
            <a:ext cx="375403" cy="375403"/>
          </a:xfrm>
          <a:prstGeom prst="ellipse">
            <a:avLst/>
          </a:pr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81" name="Google Shape;781;p26"/>
          <p:cNvSpPr/>
          <p:nvPr/>
        </p:nvSpPr>
        <p:spPr>
          <a:xfrm>
            <a:off x="4779726" y="3064958"/>
            <a:ext cx="444557" cy="335888"/>
          </a:xfrm>
          <a:custGeom>
            <a:rect b="b" l="l" r="r" t="t"/>
            <a:pathLst>
              <a:path extrusionOk="0" h="127" w="167">
                <a:moveTo>
                  <a:pt x="151" y="22"/>
                </a:moveTo>
                <a:cubicBezTo>
                  <a:pt x="142" y="8"/>
                  <a:pt x="126" y="0"/>
                  <a:pt x="110" y="0"/>
                </a:cubicBezTo>
                <a:cubicBezTo>
                  <a:pt x="110" y="15"/>
                  <a:pt x="110" y="15"/>
                  <a:pt x="110" y="15"/>
                </a:cubicBezTo>
                <a:cubicBezTo>
                  <a:pt x="121" y="15"/>
                  <a:pt x="132" y="20"/>
                  <a:pt x="139" y="30"/>
                </a:cubicBezTo>
                <a:cubicBezTo>
                  <a:pt x="150" y="47"/>
                  <a:pt x="145" y="68"/>
                  <a:pt x="129" y="79"/>
                </a:cubicBezTo>
                <a:cubicBezTo>
                  <a:pt x="123" y="83"/>
                  <a:pt x="116" y="85"/>
                  <a:pt x="110" y="85"/>
                </a:cubicBezTo>
                <a:cubicBezTo>
                  <a:pt x="110" y="100"/>
                  <a:pt x="110" y="100"/>
                  <a:pt x="110" y="100"/>
                </a:cubicBezTo>
                <a:cubicBezTo>
                  <a:pt x="119" y="100"/>
                  <a:pt x="129" y="97"/>
                  <a:pt x="137" y="91"/>
                </a:cubicBezTo>
                <a:cubicBezTo>
                  <a:pt x="160" y="76"/>
                  <a:pt x="167" y="45"/>
                  <a:pt x="151" y="22"/>
                </a:cubicBezTo>
                <a:close/>
                <a:moveTo>
                  <a:pt x="110" y="0"/>
                </a:moveTo>
                <a:cubicBezTo>
                  <a:pt x="100" y="0"/>
                  <a:pt x="91" y="3"/>
                  <a:pt x="82" y="8"/>
                </a:cubicBezTo>
                <a:cubicBezTo>
                  <a:pt x="61" y="22"/>
                  <a:pt x="54" y="50"/>
                  <a:pt x="65" y="72"/>
                </a:cubicBezTo>
                <a:cubicBezTo>
                  <a:pt x="57" y="77"/>
                  <a:pt x="57" y="77"/>
                  <a:pt x="57" y="77"/>
                </a:cubicBezTo>
                <a:cubicBezTo>
                  <a:pt x="57" y="76"/>
                  <a:pt x="57" y="76"/>
                  <a:pt x="57" y="76"/>
                </a:cubicBezTo>
                <a:cubicBezTo>
                  <a:pt x="57" y="76"/>
                  <a:pt x="57" y="76"/>
                  <a:pt x="57" y="76"/>
                </a:cubicBezTo>
                <a:cubicBezTo>
                  <a:pt x="57" y="76"/>
                  <a:pt x="57" y="76"/>
                  <a:pt x="57" y="76"/>
                </a:cubicBezTo>
                <a:cubicBezTo>
                  <a:pt x="57" y="76"/>
                  <a:pt x="57" y="76"/>
                  <a:pt x="57" y="76"/>
                </a:cubicBezTo>
                <a:cubicBezTo>
                  <a:pt x="54" y="75"/>
                  <a:pt x="50" y="76"/>
                  <a:pt x="47" y="78"/>
                </a:cubicBezTo>
                <a:cubicBezTo>
                  <a:pt x="7" y="105"/>
                  <a:pt x="7" y="105"/>
                  <a:pt x="7" y="105"/>
                </a:cubicBezTo>
                <a:cubicBezTo>
                  <a:pt x="1" y="108"/>
                  <a:pt x="0" y="115"/>
                  <a:pt x="3" y="121"/>
                </a:cubicBezTo>
                <a:cubicBezTo>
                  <a:pt x="7" y="126"/>
                  <a:pt x="14" y="127"/>
                  <a:pt x="19" y="124"/>
                </a:cubicBezTo>
                <a:cubicBezTo>
                  <a:pt x="60" y="97"/>
                  <a:pt x="60" y="97"/>
                  <a:pt x="60" y="97"/>
                </a:cubicBezTo>
                <a:cubicBezTo>
                  <a:pt x="63" y="95"/>
                  <a:pt x="65" y="92"/>
                  <a:pt x="65" y="88"/>
                </a:cubicBezTo>
                <a:cubicBezTo>
                  <a:pt x="65" y="88"/>
                  <a:pt x="65" y="88"/>
                  <a:pt x="65" y="88"/>
                </a:cubicBezTo>
                <a:cubicBezTo>
                  <a:pt x="65" y="88"/>
                  <a:pt x="65" y="88"/>
                  <a:pt x="65" y="88"/>
                </a:cubicBezTo>
                <a:cubicBezTo>
                  <a:pt x="72" y="83"/>
                  <a:pt x="72" y="83"/>
                  <a:pt x="72" y="83"/>
                </a:cubicBezTo>
                <a:cubicBezTo>
                  <a:pt x="82" y="94"/>
                  <a:pt x="96" y="100"/>
                  <a:pt x="110" y="100"/>
                </a:cubicBezTo>
                <a:cubicBezTo>
                  <a:pt x="110" y="85"/>
                  <a:pt x="110" y="85"/>
                  <a:pt x="110" y="85"/>
                </a:cubicBezTo>
                <a:cubicBezTo>
                  <a:pt x="98" y="85"/>
                  <a:pt x="87" y="79"/>
                  <a:pt x="81" y="69"/>
                </a:cubicBezTo>
                <a:cubicBezTo>
                  <a:pt x="81" y="69"/>
                  <a:pt x="81" y="69"/>
                  <a:pt x="81" y="69"/>
                </a:cubicBezTo>
                <a:cubicBezTo>
                  <a:pt x="70" y="53"/>
                  <a:pt x="74" y="31"/>
                  <a:pt x="90" y="21"/>
                </a:cubicBezTo>
                <a:cubicBezTo>
                  <a:pt x="96" y="17"/>
                  <a:pt x="103" y="15"/>
                  <a:pt x="110" y="15"/>
                </a:cubicBezTo>
                <a:lnTo>
                  <a:pt x="110"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782" name="Google Shape;782;p26"/>
          <p:cNvGrpSpPr/>
          <p:nvPr/>
        </p:nvGrpSpPr>
        <p:grpSpPr>
          <a:xfrm>
            <a:off x="9830865" y="2809963"/>
            <a:ext cx="507781" cy="509758"/>
            <a:chOff x="8859766" y="3475927"/>
            <a:chExt cx="507781" cy="509758"/>
          </a:xfrm>
        </p:grpSpPr>
        <p:sp>
          <p:nvSpPr>
            <p:cNvPr id="783" name="Google Shape;783;p26"/>
            <p:cNvSpPr/>
            <p:nvPr/>
          </p:nvSpPr>
          <p:spPr>
            <a:xfrm>
              <a:off x="8859766" y="3475927"/>
              <a:ext cx="507781" cy="509758"/>
            </a:xfrm>
            <a:prstGeom prst="ellipse">
              <a:avLst/>
            </a:pr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84" name="Google Shape;784;p26"/>
            <p:cNvSpPr/>
            <p:nvPr/>
          </p:nvSpPr>
          <p:spPr>
            <a:xfrm>
              <a:off x="8972385" y="3738711"/>
              <a:ext cx="132379" cy="132379"/>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85" name="Google Shape;785;p26"/>
            <p:cNvSpPr/>
            <p:nvPr/>
          </p:nvSpPr>
          <p:spPr>
            <a:xfrm>
              <a:off x="9039562" y="3554960"/>
              <a:ext cx="248952" cy="248952"/>
            </a:xfrm>
            <a:custGeom>
              <a:rect b="b" l="l" r="r" t="t"/>
              <a:pathLst>
                <a:path extrusionOk="0" h="94" w="94">
                  <a:moveTo>
                    <a:pt x="30" y="64"/>
                  </a:moveTo>
                  <a:cubicBezTo>
                    <a:pt x="38" y="71"/>
                    <a:pt x="42" y="82"/>
                    <a:pt x="42" y="94"/>
                  </a:cubicBezTo>
                  <a:cubicBezTo>
                    <a:pt x="59" y="94"/>
                    <a:pt x="59" y="94"/>
                    <a:pt x="59" y="94"/>
                  </a:cubicBezTo>
                  <a:cubicBezTo>
                    <a:pt x="59" y="72"/>
                    <a:pt x="47" y="53"/>
                    <a:pt x="30" y="42"/>
                  </a:cubicBezTo>
                  <a:cubicBezTo>
                    <a:pt x="30" y="64"/>
                    <a:pt x="30" y="64"/>
                    <a:pt x="30" y="64"/>
                  </a:cubicBezTo>
                  <a:close/>
                  <a:moveTo>
                    <a:pt x="30" y="23"/>
                  </a:moveTo>
                  <a:cubicBezTo>
                    <a:pt x="30" y="5"/>
                    <a:pt x="30" y="5"/>
                    <a:pt x="30" y="5"/>
                  </a:cubicBezTo>
                  <a:cubicBezTo>
                    <a:pt x="67" y="18"/>
                    <a:pt x="94" y="53"/>
                    <a:pt x="94" y="94"/>
                  </a:cubicBezTo>
                  <a:cubicBezTo>
                    <a:pt x="77" y="94"/>
                    <a:pt x="77" y="94"/>
                    <a:pt x="77" y="94"/>
                  </a:cubicBezTo>
                  <a:cubicBezTo>
                    <a:pt x="77" y="62"/>
                    <a:pt x="57" y="34"/>
                    <a:pt x="30" y="23"/>
                  </a:cubicBezTo>
                  <a:close/>
                  <a:moveTo>
                    <a:pt x="0" y="51"/>
                  </a:moveTo>
                  <a:cubicBezTo>
                    <a:pt x="11" y="51"/>
                    <a:pt x="22" y="56"/>
                    <a:pt x="30" y="64"/>
                  </a:cubicBezTo>
                  <a:cubicBezTo>
                    <a:pt x="30" y="42"/>
                    <a:pt x="30" y="42"/>
                    <a:pt x="30" y="42"/>
                  </a:cubicBezTo>
                  <a:cubicBezTo>
                    <a:pt x="21" y="37"/>
                    <a:pt x="11" y="35"/>
                    <a:pt x="0" y="35"/>
                  </a:cubicBezTo>
                  <a:cubicBezTo>
                    <a:pt x="0" y="51"/>
                    <a:pt x="0" y="51"/>
                    <a:pt x="0" y="51"/>
                  </a:cubicBezTo>
                  <a:close/>
                  <a:moveTo>
                    <a:pt x="30" y="5"/>
                  </a:moveTo>
                  <a:cubicBezTo>
                    <a:pt x="30" y="23"/>
                    <a:pt x="30" y="23"/>
                    <a:pt x="30" y="23"/>
                  </a:cubicBezTo>
                  <a:cubicBezTo>
                    <a:pt x="20" y="19"/>
                    <a:pt x="10" y="17"/>
                    <a:pt x="0" y="17"/>
                  </a:cubicBezTo>
                  <a:cubicBezTo>
                    <a:pt x="0" y="0"/>
                    <a:pt x="0" y="0"/>
                    <a:pt x="0" y="0"/>
                  </a:cubicBezTo>
                  <a:cubicBezTo>
                    <a:pt x="10" y="0"/>
                    <a:pt x="20" y="2"/>
                    <a:pt x="30" y="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786" name="Google Shape;786;p26"/>
          <p:cNvSpPr/>
          <p:nvPr/>
        </p:nvSpPr>
        <p:spPr>
          <a:xfrm>
            <a:off x="5846661" y="1753025"/>
            <a:ext cx="367500" cy="367500"/>
          </a:xfrm>
          <a:custGeom>
            <a:rect b="b" l="l" r="r" t="t"/>
            <a:pathLst>
              <a:path extrusionOk="0" h="139" w="139">
                <a:moveTo>
                  <a:pt x="69" y="10"/>
                </a:moveTo>
                <a:cubicBezTo>
                  <a:pt x="71" y="10"/>
                  <a:pt x="74" y="10"/>
                  <a:pt x="76" y="10"/>
                </a:cubicBezTo>
                <a:cubicBezTo>
                  <a:pt x="79" y="0"/>
                  <a:pt x="79" y="0"/>
                  <a:pt x="79" y="0"/>
                </a:cubicBezTo>
                <a:cubicBezTo>
                  <a:pt x="100" y="6"/>
                  <a:pt x="100" y="6"/>
                  <a:pt x="100" y="6"/>
                </a:cubicBezTo>
                <a:cubicBezTo>
                  <a:pt x="97" y="16"/>
                  <a:pt x="97" y="16"/>
                  <a:pt x="97" y="16"/>
                </a:cubicBezTo>
                <a:cubicBezTo>
                  <a:pt x="105" y="20"/>
                  <a:pt x="111" y="26"/>
                  <a:pt x="116" y="32"/>
                </a:cubicBezTo>
                <a:cubicBezTo>
                  <a:pt x="125" y="27"/>
                  <a:pt x="125" y="27"/>
                  <a:pt x="125" y="27"/>
                </a:cubicBezTo>
                <a:cubicBezTo>
                  <a:pt x="136" y="47"/>
                  <a:pt x="136" y="47"/>
                  <a:pt x="136" y="47"/>
                </a:cubicBezTo>
                <a:cubicBezTo>
                  <a:pt x="127" y="52"/>
                  <a:pt x="127" y="52"/>
                  <a:pt x="127" y="52"/>
                </a:cubicBezTo>
                <a:cubicBezTo>
                  <a:pt x="129" y="59"/>
                  <a:pt x="130" y="68"/>
                  <a:pt x="129" y="76"/>
                </a:cubicBezTo>
                <a:cubicBezTo>
                  <a:pt x="139" y="79"/>
                  <a:pt x="139" y="79"/>
                  <a:pt x="139" y="79"/>
                </a:cubicBezTo>
                <a:cubicBezTo>
                  <a:pt x="133" y="100"/>
                  <a:pt x="133" y="100"/>
                  <a:pt x="133" y="100"/>
                </a:cubicBezTo>
                <a:cubicBezTo>
                  <a:pt x="123" y="97"/>
                  <a:pt x="123" y="97"/>
                  <a:pt x="123" y="97"/>
                </a:cubicBezTo>
                <a:cubicBezTo>
                  <a:pt x="119" y="105"/>
                  <a:pt x="113" y="112"/>
                  <a:pt x="107" y="117"/>
                </a:cubicBezTo>
                <a:cubicBezTo>
                  <a:pt x="112" y="126"/>
                  <a:pt x="112" y="126"/>
                  <a:pt x="112" y="126"/>
                </a:cubicBezTo>
                <a:cubicBezTo>
                  <a:pt x="92" y="136"/>
                  <a:pt x="92" y="136"/>
                  <a:pt x="92" y="136"/>
                </a:cubicBezTo>
                <a:cubicBezTo>
                  <a:pt x="87" y="127"/>
                  <a:pt x="87" y="127"/>
                  <a:pt x="87" y="127"/>
                </a:cubicBezTo>
                <a:cubicBezTo>
                  <a:pt x="82" y="129"/>
                  <a:pt x="76" y="130"/>
                  <a:pt x="69" y="130"/>
                </a:cubicBezTo>
                <a:cubicBezTo>
                  <a:pt x="69" y="110"/>
                  <a:pt x="69" y="110"/>
                  <a:pt x="69" y="110"/>
                </a:cubicBezTo>
                <a:cubicBezTo>
                  <a:pt x="87" y="110"/>
                  <a:pt x="103" y="99"/>
                  <a:pt x="108" y="81"/>
                </a:cubicBezTo>
                <a:cubicBezTo>
                  <a:pt x="114" y="60"/>
                  <a:pt x="102" y="38"/>
                  <a:pt x="81" y="31"/>
                </a:cubicBezTo>
                <a:cubicBezTo>
                  <a:pt x="77" y="30"/>
                  <a:pt x="73" y="29"/>
                  <a:pt x="69" y="29"/>
                </a:cubicBezTo>
                <a:lnTo>
                  <a:pt x="69" y="10"/>
                </a:lnTo>
                <a:close/>
                <a:moveTo>
                  <a:pt x="32" y="23"/>
                </a:moveTo>
                <a:cubicBezTo>
                  <a:pt x="27" y="14"/>
                  <a:pt x="27" y="14"/>
                  <a:pt x="27" y="14"/>
                </a:cubicBezTo>
                <a:cubicBezTo>
                  <a:pt x="46" y="3"/>
                  <a:pt x="46" y="3"/>
                  <a:pt x="46" y="3"/>
                </a:cubicBezTo>
                <a:cubicBezTo>
                  <a:pt x="51" y="12"/>
                  <a:pt x="51" y="12"/>
                  <a:pt x="51" y="12"/>
                </a:cubicBezTo>
                <a:cubicBezTo>
                  <a:pt x="57" y="11"/>
                  <a:pt x="63" y="10"/>
                  <a:pt x="69" y="10"/>
                </a:cubicBezTo>
                <a:cubicBezTo>
                  <a:pt x="69" y="29"/>
                  <a:pt x="69" y="29"/>
                  <a:pt x="69" y="29"/>
                </a:cubicBezTo>
                <a:cubicBezTo>
                  <a:pt x="52" y="29"/>
                  <a:pt x="36" y="41"/>
                  <a:pt x="31" y="58"/>
                </a:cubicBezTo>
                <a:cubicBezTo>
                  <a:pt x="24" y="79"/>
                  <a:pt x="36" y="102"/>
                  <a:pt x="58" y="108"/>
                </a:cubicBezTo>
                <a:cubicBezTo>
                  <a:pt x="58" y="108"/>
                  <a:pt x="58" y="108"/>
                  <a:pt x="58" y="108"/>
                </a:cubicBezTo>
                <a:cubicBezTo>
                  <a:pt x="61" y="109"/>
                  <a:pt x="65" y="110"/>
                  <a:pt x="69" y="110"/>
                </a:cubicBezTo>
                <a:cubicBezTo>
                  <a:pt x="69" y="130"/>
                  <a:pt x="69" y="130"/>
                  <a:pt x="69" y="130"/>
                </a:cubicBezTo>
                <a:cubicBezTo>
                  <a:pt x="67" y="130"/>
                  <a:pt x="65" y="130"/>
                  <a:pt x="63" y="129"/>
                </a:cubicBezTo>
                <a:cubicBezTo>
                  <a:pt x="60" y="139"/>
                  <a:pt x="60" y="139"/>
                  <a:pt x="60" y="139"/>
                </a:cubicBezTo>
                <a:cubicBezTo>
                  <a:pt x="39" y="133"/>
                  <a:pt x="39" y="133"/>
                  <a:pt x="39" y="133"/>
                </a:cubicBezTo>
                <a:cubicBezTo>
                  <a:pt x="42" y="123"/>
                  <a:pt x="42" y="123"/>
                  <a:pt x="42" y="123"/>
                </a:cubicBezTo>
                <a:cubicBezTo>
                  <a:pt x="34" y="119"/>
                  <a:pt x="27" y="114"/>
                  <a:pt x="22" y="107"/>
                </a:cubicBezTo>
                <a:cubicBezTo>
                  <a:pt x="13" y="112"/>
                  <a:pt x="13" y="112"/>
                  <a:pt x="13" y="112"/>
                </a:cubicBezTo>
                <a:cubicBezTo>
                  <a:pt x="3" y="93"/>
                  <a:pt x="3" y="93"/>
                  <a:pt x="3" y="93"/>
                </a:cubicBezTo>
                <a:cubicBezTo>
                  <a:pt x="12" y="88"/>
                  <a:pt x="12" y="88"/>
                  <a:pt x="12" y="88"/>
                </a:cubicBezTo>
                <a:cubicBezTo>
                  <a:pt x="10" y="80"/>
                  <a:pt x="9" y="72"/>
                  <a:pt x="10" y="63"/>
                </a:cubicBezTo>
                <a:cubicBezTo>
                  <a:pt x="0" y="60"/>
                  <a:pt x="0" y="60"/>
                  <a:pt x="0" y="60"/>
                </a:cubicBezTo>
                <a:cubicBezTo>
                  <a:pt x="6" y="39"/>
                  <a:pt x="6" y="39"/>
                  <a:pt x="6" y="39"/>
                </a:cubicBezTo>
                <a:cubicBezTo>
                  <a:pt x="16" y="42"/>
                  <a:pt x="16" y="42"/>
                  <a:pt x="16" y="42"/>
                </a:cubicBezTo>
                <a:cubicBezTo>
                  <a:pt x="20" y="34"/>
                  <a:pt x="25" y="28"/>
                  <a:pt x="32" y="23"/>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87" name="Google Shape;787;p26"/>
          <p:cNvSpPr/>
          <p:nvPr/>
        </p:nvSpPr>
        <p:spPr>
          <a:xfrm>
            <a:off x="6109443" y="2260805"/>
            <a:ext cx="389234" cy="375403"/>
          </a:xfrm>
          <a:custGeom>
            <a:rect b="b" l="l" r="r" t="t"/>
            <a:pathLst>
              <a:path extrusionOk="0" h="141" w="147">
                <a:moveTo>
                  <a:pt x="74" y="0"/>
                </a:moveTo>
                <a:cubicBezTo>
                  <a:pt x="114" y="0"/>
                  <a:pt x="147" y="28"/>
                  <a:pt x="147" y="63"/>
                </a:cubicBezTo>
                <a:cubicBezTo>
                  <a:pt x="147" y="84"/>
                  <a:pt x="135" y="103"/>
                  <a:pt x="117" y="115"/>
                </a:cubicBezTo>
                <a:cubicBezTo>
                  <a:pt x="128" y="141"/>
                  <a:pt x="128" y="141"/>
                  <a:pt x="128" y="141"/>
                </a:cubicBezTo>
                <a:cubicBezTo>
                  <a:pt x="102" y="122"/>
                  <a:pt x="102" y="122"/>
                  <a:pt x="102" y="122"/>
                </a:cubicBezTo>
                <a:cubicBezTo>
                  <a:pt x="93" y="125"/>
                  <a:pt x="84" y="127"/>
                  <a:pt x="74" y="127"/>
                </a:cubicBezTo>
                <a:cubicBezTo>
                  <a:pt x="33" y="127"/>
                  <a:pt x="0" y="98"/>
                  <a:pt x="0" y="63"/>
                </a:cubicBezTo>
                <a:cubicBezTo>
                  <a:pt x="0" y="28"/>
                  <a:pt x="33" y="0"/>
                  <a:pt x="74"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88" name="Google Shape;788;p26"/>
          <p:cNvSpPr/>
          <p:nvPr/>
        </p:nvSpPr>
        <p:spPr>
          <a:xfrm>
            <a:off x="6364322" y="2407017"/>
            <a:ext cx="51371" cy="5137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89" name="Google Shape;789;p26"/>
          <p:cNvSpPr/>
          <p:nvPr/>
        </p:nvSpPr>
        <p:spPr>
          <a:xfrm>
            <a:off x="6279362" y="2407017"/>
            <a:ext cx="53346" cy="5137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90" name="Google Shape;790;p26"/>
          <p:cNvSpPr/>
          <p:nvPr/>
        </p:nvSpPr>
        <p:spPr>
          <a:xfrm>
            <a:off x="6190452" y="2407017"/>
            <a:ext cx="53346" cy="5137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91" name="Google Shape;791;p26"/>
          <p:cNvSpPr/>
          <p:nvPr/>
        </p:nvSpPr>
        <p:spPr>
          <a:xfrm>
            <a:off x="4799483" y="1185969"/>
            <a:ext cx="217338" cy="258831"/>
          </a:xfrm>
          <a:custGeom>
            <a:rect b="b" l="l" r="r" t="t"/>
            <a:pathLst>
              <a:path extrusionOk="0" h="131" w="110">
                <a:moveTo>
                  <a:pt x="0" y="0"/>
                </a:moveTo>
                <a:lnTo>
                  <a:pt x="110" y="65"/>
                </a:lnTo>
                <a:lnTo>
                  <a:pt x="0" y="131"/>
                </a:lnTo>
                <a:lnTo>
                  <a:pt x="0"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92" name="Google Shape;792;p26"/>
          <p:cNvSpPr/>
          <p:nvPr/>
        </p:nvSpPr>
        <p:spPr>
          <a:xfrm>
            <a:off x="6158837" y="3547057"/>
            <a:ext cx="177823" cy="146209"/>
          </a:xfrm>
          <a:custGeom>
            <a:rect b="b" l="l" r="r" t="t"/>
            <a:pathLst>
              <a:path extrusionOk="0" h="74" w="90">
                <a:moveTo>
                  <a:pt x="0" y="66"/>
                </a:moveTo>
                <a:lnTo>
                  <a:pt x="84" y="0"/>
                </a:lnTo>
                <a:lnTo>
                  <a:pt x="90" y="8"/>
                </a:lnTo>
                <a:lnTo>
                  <a:pt x="7" y="74"/>
                </a:lnTo>
                <a:lnTo>
                  <a:pt x="0" y="6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93" name="Google Shape;793;p26"/>
          <p:cNvSpPr/>
          <p:nvPr/>
        </p:nvSpPr>
        <p:spPr>
          <a:xfrm>
            <a:off x="6324805" y="3547057"/>
            <a:ext cx="179798" cy="146209"/>
          </a:xfrm>
          <a:custGeom>
            <a:rect b="b" l="l" r="r" t="t"/>
            <a:pathLst>
              <a:path extrusionOk="0" h="74" w="91">
                <a:moveTo>
                  <a:pt x="84" y="74"/>
                </a:moveTo>
                <a:lnTo>
                  <a:pt x="0" y="8"/>
                </a:lnTo>
                <a:lnTo>
                  <a:pt x="6" y="0"/>
                </a:lnTo>
                <a:lnTo>
                  <a:pt x="91" y="66"/>
                </a:lnTo>
                <a:lnTo>
                  <a:pt x="84" y="7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94" name="Google Shape;794;p26"/>
          <p:cNvSpPr/>
          <p:nvPr/>
        </p:nvSpPr>
        <p:spPr>
          <a:xfrm>
            <a:off x="6320854" y="3343548"/>
            <a:ext cx="21734" cy="211411"/>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95" name="Google Shape;795;p26"/>
          <p:cNvSpPr/>
          <p:nvPr/>
        </p:nvSpPr>
        <p:spPr>
          <a:xfrm>
            <a:off x="6243798" y="3256613"/>
            <a:ext cx="175846" cy="173871"/>
          </a:xfrm>
          <a:custGeom>
            <a:rect b="b" l="l" r="r" t="t"/>
            <a:pathLst>
              <a:path extrusionOk="0" h="66" w="66">
                <a:moveTo>
                  <a:pt x="45" y="44"/>
                </a:moveTo>
                <a:cubicBezTo>
                  <a:pt x="55" y="48"/>
                  <a:pt x="63" y="56"/>
                  <a:pt x="66" y="66"/>
                </a:cubicBezTo>
                <a:cubicBezTo>
                  <a:pt x="0" y="66"/>
                  <a:pt x="0" y="66"/>
                  <a:pt x="0" y="66"/>
                </a:cubicBezTo>
                <a:cubicBezTo>
                  <a:pt x="3" y="56"/>
                  <a:pt x="11" y="48"/>
                  <a:pt x="21" y="44"/>
                </a:cubicBezTo>
                <a:cubicBezTo>
                  <a:pt x="16" y="40"/>
                  <a:pt x="13" y="33"/>
                  <a:pt x="13" y="24"/>
                </a:cubicBezTo>
                <a:cubicBezTo>
                  <a:pt x="13" y="11"/>
                  <a:pt x="22" y="0"/>
                  <a:pt x="33" y="0"/>
                </a:cubicBezTo>
                <a:cubicBezTo>
                  <a:pt x="44" y="0"/>
                  <a:pt x="53" y="11"/>
                  <a:pt x="53" y="24"/>
                </a:cubicBezTo>
                <a:cubicBezTo>
                  <a:pt x="53" y="33"/>
                  <a:pt x="50" y="40"/>
                  <a:pt x="45" y="4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96" name="Google Shape;796;p26"/>
          <p:cNvSpPr/>
          <p:nvPr/>
        </p:nvSpPr>
        <p:spPr>
          <a:xfrm>
            <a:off x="6077830" y="3562860"/>
            <a:ext cx="173871" cy="175846"/>
          </a:xfrm>
          <a:custGeom>
            <a:rect b="b" l="l" r="r" t="t"/>
            <a:pathLst>
              <a:path extrusionOk="0" h="66" w="66">
                <a:moveTo>
                  <a:pt x="44" y="44"/>
                </a:moveTo>
                <a:cubicBezTo>
                  <a:pt x="55" y="48"/>
                  <a:pt x="63" y="56"/>
                  <a:pt x="66" y="66"/>
                </a:cubicBezTo>
                <a:cubicBezTo>
                  <a:pt x="0" y="66"/>
                  <a:pt x="0" y="66"/>
                  <a:pt x="0" y="66"/>
                </a:cubicBezTo>
                <a:cubicBezTo>
                  <a:pt x="2" y="56"/>
                  <a:pt x="10" y="48"/>
                  <a:pt x="21" y="44"/>
                </a:cubicBezTo>
                <a:cubicBezTo>
                  <a:pt x="16" y="40"/>
                  <a:pt x="13" y="32"/>
                  <a:pt x="13" y="24"/>
                </a:cubicBezTo>
                <a:cubicBezTo>
                  <a:pt x="13" y="11"/>
                  <a:pt x="22" y="0"/>
                  <a:pt x="33" y="0"/>
                </a:cubicBezTo>
                <a:cubicBezTo>
                  <a:pt x="44" y="0"/>
                  <a:pt x="53" y="11"/>
                  <a:pt x="53" y="24"/>
                </a:cubicBezTo>
                <a:cubicBezTo>
                  <a:pt x="53" y="32"/>
                  <a:pt x="49" y="40"/>
                  <a:pt x="44" y="4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97" name="Google Shape;797;p26"/>
          <p:cNvSpPr/>
          <p:nvPr/>
        </p:nvSpPr>
        <p:spPr>
          <a:xfrm>
            <a:off x="6411741" y="3562860"/>
            <a:ext cx="173871" cy="175846"/>
          </a:xfrm>
          <a:custGeom>
            <a:rect b="b" l="l" r="r" t="t"/>
            <a:pathLst>
              <a:path extrusionOk="0" h="66" w="66">
                <a:moveTo>
                  <a:pt x="45" y="44"/>
                </a:moveTo>
                <a:cubicBezTo>
                  <a:pt x="56" y="48"/>
                  <a:pt x="64" y="56"/>
                  <a:pt x="66" y="66"/>
                </a:cubicBezTo>
                <a:cubicBezTo>
                  <a:pt x="0" y="66"/>
                  <a:pt x="0" y="66"/>
                  <a:pt x="0" y="66"/>
                </a:cubicBezTo>
                <a:cubicBezTo>
                  <a:pt x="3" y="56"/>
                  <a:pt x="11" y="48"/>
                  <a:pt x="22" y="44"/>
                </a:cubicBezTo>
                <a:cubicBezTo>
                  <a:pt x="17" y="40"/>
                  <a:pt x="13" y="32"/>
                  <a:pt x="13" y="24"/>
                </a:cubicBezTo>
                <a:cubicBezTo>
                  <a:pt x="13" y="11"/>
                  <a:pt x="22" y="0"/>
                  <a:pt x="33" y="0"/>
                </a:cubicBezTo>
                <a:cubicBezTo>
                  <a:pt x="44" y="0"/>
                  <a:pt x="53" y="11"/>
                  <a:pt x="53" y="24"/>
                </a:cubicBezTo>
                <a:cubicBezTo>
                  <a:pt x="53" y="32"/>
                  <a:pt x="50" y="40"/>
                  <a:pt x="45" y="4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98" name="Google Shape;798;p26"/>
          <p:cNvSpPr/>
          <p:nvPr/>
        </p:nvSpPr>
        <p:spPr>
          <a:xfrm>
            <a:off x="6279362" y="3499637"/>
            <a:ext cx="104718" cy="108669"/>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99" name="Google Shape;799;p26"/>
          <p:cNvSpPr/>
          <p:nvPr/>
        </p:nvSpPr>
        <p:spPr>
          <a:xfrm>
            <a:off x="7559683" y="3215122"/>
            <a:ext cx="217338" cy="252903"/>
          </a:xfrm>
          <a:custGeom>
            <a:rect b="b" l="l" r="r" t="t"/>
            <a:pathLst>
              <a:path extrusionOk="0" h="128" w="110">
                <a:moveTo>
                  <a:pt x="0" y="21"/>
                </a:moveTo>
                <a:lnTo>
                  <a:pt x="24" y="0"/>
                </a:lnTo>
                <a:lnTo>
                  <a:pt x="110" y="108"/>
                </a:lnTo>
                <a:lnTo>
                  <a:pt x="86" y="128"/>
                </a:lnTo>
                <a:lnTo>
                  <a:pt x="0" y="2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00" name="Google Shape;800;p26"/>
          <p:cNvSpPr/>
          <p:nvPr/>
        </p:nvSpPr>
        <p:spPr>
          <a:xfrm>
            <a:off x="7575491" y="3234879"/>
            <a:ext cx="185726" cy="215363"/>
          </a:xfrm>
          <a:custGeom>
            <a:rect b="b" l="l" r="r" t="t"/>
            <a:pathLst>
              <a:path extrusionOk="0" h="109" w="94">
                <a:moveTo>
                  <a:pt x="0" y="12"/>
                </a:moveTo>
                <a:lnTo>
                  <a:pt x="79" y="109"/>
                </a:lnTo>
                <a:lnTo>
                  <a:pt x="94" y="96"/>
                </a:lnTo>
                <a:lnTo>
                  <a:pt x="16" y="0"/>
                </a:lnTo>
                <a:lnTo>
                  <a:pt x="0" y="1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01" name="Google Shape;801;p26"/>
          <p:cNvSpPr/>
          <p:nvPr/>
        </p:nvSpPr>
        <p:spPr>
          <a:xfrm>
            <a:off x="7490529" y="3140042"/>
            <a:ext cx="163992" cy="163992"/>
          </a:xfrm>
          <a:custGeom>
            <a:rect b="b" l="l" r="r" t="t"/>
            <a:pathLst>
              <a:path extrusionOk="0" h="62" w="62">
                <a:moveTo>
                  <a:pt x="26" y="1"/>
                </a:moveTo>
                <a:cubicBezTo>
                  <a:pt x="35" y="0"/>
                  <a:pt x="45" y="4"/>
                  <a:pt x="52" y="12"/>
                </a:cubicBezTo>
                <a:cubicBezTo>
                  <a:pt x="62" y="24"/>
                  <a:pt x="60" y="42"/>
                  <a:pt x="47" y="52"/>
                </a:cubicBezTo>
                <a:cubicBezTo>
                  <a:pt x="35" y="62"/>
                  <a:pt x="17" y="60"/>
                  <a:pt x="7" y="47"/>
                </a:cubicBezTo>
                <a:cubicBezTo>
                  <a:pt x="1" y="39"/>
                  <a:pt x="0" y="29"/>
                  <a:pt x="3" y="20"/>
                </a:cubicBezTo>
                <a:cubicBezTo>
                  <a:pt x="13" y="33"/>
                  <a:pt x="13" y="33"/>
                  <a:pt x="13" y="33"/>
                </a:cubicBezTo>
                <a:cubicBezTo>
                  <a:pt x="18" y="39"/>
                  <a:pt x="18" y="39"/>
                  <a:pt x="18" y="39"/>
                </a:cubicBezTo>
                <a:cubicBezTo>
                  <a:pt x="27" y="38"/>
                  <a:pt x="27" y="38"/>
                  <a:pt x="27" y="38"/>
                </a:cubicBezTo>
                <a:cubicBezTo>
                  <a:pt x="35" y="37"/>
                  <a:pt x="35" y="37"/>
                  <a:pt x="35" y="37"/>
                </a:cubicBezTo>
                <a:cubicBezTo>
                  <a:pt x="38" y="29"/>
                  <a:pt x="38" y="29"/>
                  <a:pt x="38" y="29"/>
                </a:cubicBezTo>
                <a:cubicBezTo>
                  <a:pt x="41" y="21"/>
                  <a:pt x="41" y="21"/>
                  <a:pt x="41" y="21"/>
                </a:cubicBezTo>
                <a:cubicBezTo>
                  <a:pt x="36" y="14"/>
                  <a:pt x="36" y="14"/>
                  <a:pt x="36" y="14"/>
                </a:cubicBezTo>
                <a:lnTo>
                  <a:pt x="26" y="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02" name="Google Shape;802;p26"/>
          <p:cNvSpPr/>
          <p:nvPr/>
        </p:nvSpPr>
        <p:spPr>
          <a:xfrm>
            <a:off x="7684160" y="3381089"/>
            <a:ext cx="163992" cy="163992"/>
          </a:xfrm>
          <a:custGeom>
            <a:rect b="b" l="l" r="r" t="t"/>
            <a:pathLst>
              <a:path extrusionOk="0" h="62" w="62">
                <a:moveTo>
                  <a:pt x="59" y="42"/>
                </a:moveTo>
                <a:cubicBezTo>
                  <a:pt x="62" y="33"/>
                  <a:pt x="60" y="23"/>
                  <a:pt x="54" y="15"/>
                </a:cubicBezTo>
                <a:cubicBezTo>
                  <a:pt x="44" y="2"/>
                  <a:pt x="26" y="0"/>
                  <a:pt x="14" y="10"/>
                </a:cubicBezTo>
                <a:cubicBezTo>
                  <a:pt x="2" y="20"/>
                  <a:pt x="0" y="38"/>
                  <a:pt x="10" y="50"/>
                </a:cubicBezTo>
                <a:cubicBezTo>
                  <a:pt x="16" y="58"/>
                  <a:pt x="26" y="62"/>
                  <a:pt x="35" y="61"/>
                </a:cubicBezTo>
                <a:cubicBezTo>
                  <a:pt x="25" y="48"/>
                  <a:pt x="25" y="48"/>
                  <a:pt x="25" y="48"/>
                </a:cubicBezTo>
                <a:cubicBezTo>
                  <a:pt x="20" y="41"/>
                  <a:pt x="20" y="41"/>
                  <a:pt x="20" y="41"/>
                </a:cubicBezTo>
                <a:cubicBezTo>
                  <a:pt x="23" y="33"/>
                  <a:pt x="23" y="33"/>
                  <a:pt x="23" y="33"/>
                </a:cubicBezTo>
                <a:cubicBezTo>
                  <a:pt x="26" y="25"/>
                  <a:pt x="26" y="25"/>
                  <a:pt x="26" y="25"/>
                </a:cubicBezTo>
                <a:cubicBezTo>
                  <a:pt x="35" y="24"/>
                  <a:pt x="35" y="24"/>
                  <a:pt x="35" y="24"/>
                </a:cubicBezTo>
                <a:cubicBezTo>
                  <a:pt x="43" y="23"/>
                  <a:pt x="43" y="23"/>
                  <a:pt x="43" y="23"/>
                </a:cubicBezTo>
                <a:cubicBezTo>
                  <a:pt x="48" y="29"/>
                  <a:pt x="48" y="29"/>
                  <a:pt x="48" y="29"/>
                </a:cubicBezTo>
                <a:lnTo>
                  <a:pt x="59" y="4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03" name="Google Shape;803;p26"/>
          <p:cNvSpPr/>
          <p:nvPr/>
        </p:nvSpPr>
        <p:spPr>
          <a:xfrm>
            <a:off x="7697991" y="3392943"/>
            <a:ext cx="134355" cy="132379"/>
          </a:xfrm>
          <a:custGeom>
            <a:rect b="b" l="l" r="r" t="t"/>
            <a:pathLst>
              <a:path extrusionOk="0" h="50" w="51">
                <a:moveTo>
                  <a:pt x="51" y="26"/>
                </a:moveTo>
                <a:cubicBezTo>
                  <a:pt x="50" y="21"/>
                  <a:pt x="49" y="16"/>
                  <a:pt x="45" y="12"/>
                </a:cubicBezTo>
                <a:cubicBezTo>
                  <a:pt x="37" y="2"/>
                  <a:pt x="22" y="0"/>
                  <a:pt x="12" y="9"/>
                </a:cubicBezTo>
                <a:cubicBezTo>
                  <a:pt x="2" y="17"/>
                  <a:pt x="0" y="32"/>
                  <a:pt x="8" y="42"/>
                </a:cubicBezTo>
                <a:cubicBezTo>
                  <a:pt x="11" y="46"/>
                  <a:pt x="16" y="49"/>
                  <a:pt x="20" y="50"/>
                </a:cubicBezTo>
                <a:cubicBezTo>
                  <a:pt x="10" y="37"/>
                  <a:pt x="10" y="37"/>
                  <a:pt x="10" y="37"/>
                </a:cubicBezTo>
                <a:cubicBezTo>
                  <a:pt x="18" y="16"/>
                  <a:pt x="18" y="16"/>
                  <a:pt x="18" y="16"/>
                </a:cubicBezTo>
                <a:cubicBezTo>
                  <a:pt x="40" y="13"/>
                  <a:pt x="40" y="13"/>
                  <a:pt x="40" y="13"/>
                </a:cubicBezTo>
                <a:lnTo>
                  <a:pt x="51" y="2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04" name="Google Shape;804;p26"/>
          <p:cNvSpPr/>
          <p:nvPr/>
        </p:nvSpPr>
        <p:spPr>
          <a:xfrm>
            <a:off x="7506337" y="3155847"/>
            <a:ext cx="132379" cy="132379"/>
          </a:xfrm>
          <a:custGeom>
            <a:rect b="b" l="l" r="r" t="t"/>
            <a:pathLst>
              <a:path extrusionOk="0" h="50" w="50">
                <a:moveTo>
                  <a:pt x="0" y="25"/>
                </a:moveTo>
                <a:cubicBezTo>
                  <a:pt x="0" y="30"/>
                  <a:pt x="2" y="34"/>
                  <a:pt x="5" y="38"/>
                </a:cubicBezTo>
                <a:cubicBezTo>
                  <a:pt x="13" y="49"/>
                  <a:pt x="28" y="50"/>
                  <a:pt x="38" y="42"/>
                </a:cubicBezTo>
                <a:cubicBezTo>
                  <a:pt x="49" y="34"/>
                  <a:pt x="50" y="19"/>
                  <a:pt x="42" y="9"/>
                </a:cubicBezTo>
                <a:cubicBezTo>
                  <a:pt x="39" y="5"/>
                  <a:pt x="35" y="2"/>
                  <a:pt x="30" y="0"/>
                </a:cubicBezTo>
                <a:cubicBezTo>
                  <a:pt x="40" y="14"/>
                  <a:pt x="40" y="14"/>
                  <a:pt x="40" y="14"/>
                </a:cubicBezTo>
                <a:cubicBezTo>
                  <a:pt x="32" y="35"/>
                  <a:pt x="32" y="35"/>
                  <a:pt x="32" y="35"/>
                </a:cubicBezTo>
                <a:cubicBezTo>
                  <a:pt x="10" y="38"/>
                  <a:pt x="10" y="38"/>
                  <a:pt x="10" y="38"/>
                </a:cubicBezTo>
                <a:lnTo>
                  <a:pt x="0" y="25"/>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805" name="Google Shape;805;p26"/>
          <p:cNvGrpSpPr/>
          <p:nvPr/>
        </p:nvGrpSpPr>
        <p:grpSpPr>
          <a:xfrm>
            <a:off x="8721459" y="612987"/>
            <a:ext cx="509758" cy="507781"/>
            <a:chOff x="8760971" y="1116818"/>
            <a:chExt cx="509758" cy="507781"/>
          </a:xfrm>
        </p:grpSpPr>
        <p:sp>
          <p:nvSpPr>
            <p:cNvPr id="806" name="Google Shape;806;p26"/>
            <p:cNvSpPr/>
            <p:nvPr/>
          </p:nvSpPr>
          <p:spPr>
            <a:xfrm>
              <a:off x="8760971" y="1116818"/>
              <a:ext cx="509758" cy="507781"/>
            </a:xfrm>
            <a:prstGeom prst="ellipse">
              <a:avLst/>
            </a:pr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07" name="Google Shape;807;p26"/>
            <p:cNvSpPr/>
            <p:nvPr/>
          </p:nvSpPr>
          <p:spPr>
            <a:xfrm>
              <a:off x="8893352" y="1257097"/>
              <a:ext cx="245000" cy="227217"/>
            </a:xfrm>
            <a:custGeom>
              <a:rect b="b" l="l" r="r" t="t"/>
              <a:pathLst>
                <a:path extrusionOk="0" h="86" w="92">
                  <a:moveTo>
                    <a:pt x="16" y="86"/>
                  </a:moveTo>
                  <a:cubicBezTo>
                    <a:pt x="24" y="86"/>
                    <a:pt x="31" y="79"/>
                    <a:pt x="31" y="71"/>
                  </a:cubicBezTo>
                  <a:cubicBezTo>
                    <a:pt x="31" y="71"/>
                    <a:pt x="31" y="71"/>
                    <a:pt x="31" y="71"/>
                  </a:cubicBezTo>
                  <a:cubicBezTo>
                    <a:pt x="31" y="20"/>
                    <a:pt x="31" y="20"/>
                    <a:pt x="31" y="20"/>
                  </a:cubicBezTo>
                  <a:cubicBezTo>
                    <a:pt x="82" y="20"/>
                    <a:pt x="82" y="20"/>
                    <a:pt x="82" y="20"/>
                  </a:cubicBezTo>
                  <a:cubicBezTo>
                    <a:pt x="82" y="56"/>
                    <a:pt x="82" y="56"/>
                    <a:pt x="82" y="56"/>
                  </a:cubicBezTo>
                  <a:cubicBezTo>
                    <a:pt x="80" y="55"/>
                    <a:pt x="78" y="55"/>
                    <a:pt x="76" y="55"/>
                  </a:cubicBezTo>
                  <a:cubicBezTo>
                    <a:pt x="67" y="55"/>
                    <a:pt x="60" y="62"/>
                    <a:pt x="60" y="71"/>
                  </a:cubicBezTo>
                  <a:cubicBezTo>
                    <a:pt x="60" y="79"/>
                    <a:pt x="67" y="86"/>
                    <a:pt x="76" y="86"/>
                  </a:cubicBezTo>
                  <a:cubicBezTo>
                    <a:pt x="85" y="86"/>
                    <a:pt x="92" y="79"/>
                    <a:pt x="92" y="71"/>
                  </a:cubicBezTo>
                  <a:cubicBezTo>
                    <a:pt x="92" y="71"/>
                    <a:pt x="92" y="71"/>
                    <a:pt x="92" y="71"/>
                  </a:cubicBezTo>
                  <a:cubicBezTo>
                    <a:pt x="92" y="71"/>
                    <a:pt x="92" y="71"/>
                    <a:pt x="92" y="71"/>
                  </a:cubicBezTo>
                  <a:cubicBezTo>
                    <a:pt x="92" y="20"/>
                    <a:pt x="92" y="20"/>
                    <a:pt x="92" y="20"/>
                  </a:cubicBezTo>
                  <a:cubicBezTo>
                    <a:pt x="92" y="0"/>
                    <a:pt x="92" y="0"/>
                    <a:pt x="92" y="0"/>
                  </a:cubicBezTo>
                  <a:cubicBezTo>
                    <a:pt x="82" y="0"/>
                    <a:pt x="82" y="0"/>
                    <a:pt x="82" y="0"/>
                  </a:cubicBezTo>
                  <a:cubicBezTo>
                    <a:pt x="31" y="0"/>
                    <a:pt x="31" y="0"/>
                    <a:pt x="31" y="0"/>
                  </a:cubicBezTo>
                  <a:cubicBezTo>
                    <a:pt x="21" y="0"/>
                    <a:pt x="21" y="0"/>
                    <a:pt x="21" y="0"/>
                  </a:cubicBezTo>
                  <a:cubicBezTo>
                    <a:pt x="21" y="20"/>
                    <a:pt x="21" y="20"/>
                    <a:pt x="21" y="20"/>
                  </a:cubicBezTo>
                  <a:cubicBezTo>
                    <a:pt x="21" y="56"/>
                    <a:pt x="21" y="56"/>
                    <a:pt x="21" y="56"/>
                  </a:cubicBezTo>
                  <a:cubicBezTo>
                    <a:pt x="20" y="55"/>
                    <a:pt x="18" y="55"/>
                    <a:pt x="16" y="55"/>
                  </a:cubicBezTo>
                  <a:cubicBezTo>
                    <a:pt x="7" y="55"/>
                    <a:pt x="0" y="62"/>
                    <a:pt x="0" y="71"/>
                  </a:cubicBezTo>
                  <a:cubicBezTo>
                    <a:pt x="0" y="79"/>
                    <a:pt x="7" y="86"/>
                    <a:pt x="16" y="8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808" name="Google Shape;808;p26"/>
          <p:cNvGrpSpPr/>
          <p:nvPr/>
        </p:nvGrpSpPr>
        <p:grpSpPr>
          <a:xfrm>
            <a:off x="3898517" y="510601"/>
            <a:ext cx="377378" cy="375403"/>
            <a:chOff x="3554727" y="1101010"/>
            <a:chExt cx="377378" cy="375403"/>
          </a:xfrm>
        </p:grpSpPr>
        <p:sp>
          <p:nvSpPr>
            <p:cNvPr id="809" name="Google Shape;809;p26"/>
            <p:cNvSpPr/>
            <p:nvPr/>
          </p:nvSpPr>
          <p:spPr>
            <a:xfrm>
              <a:off x="3554727" y="1101010"/>
              <a:ext cx="377378" cy="375403"/>
            </a:xfrm>
            <a:prstGeom prst="ellipse">
              <a:avLst/>
            </a:pr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0" name="Google Shape;810;p26"/>
            <p:cNvSpPr/>
            <p:nvPr/>
          </p:nvSpPr>
          <p:spPr>
            <a:xfrm>
              <a:off x="3625856" y="1185969"/>
              <a:ext cx="231169" cy="171894"/>
            </a:xfrm>
            <a:custGeom>
              <a:rect b="b" l="l" r="r" t="t"/>
              <a:pathLst>
                <a:path extrusionOk="0" h="65" w="87">
                  <a:moveTo>
                    <a:pt x="44" y="0"/>
                  </a:moveTo>
                  <a:cubicBezTo>
                    <a:pt x="20" y="0"/>
                    <a:pt x="0" y="19"/>
                    <a:pt x="0" y="43"/>
                  </a:cubicBezTo>
                  <a:cubicBezTo>
                    <a:pt x="0" y="51"/>
                    <a:pt x="2" y="58"/>
                    <a:pt x="5" y="64"/>
                  </a:cubicBezTo>
                  <a:cubicBezTo>
                    <a:pt x="5" y="53"/>
                    <a:pt x="5" y="53"/>
                    <a:pt x="5" y="53"/>
                  </a:cubicBezTo>
                  <a:cubicBezTo>
                    <a:pt x="5" y="51"/>
                    <a:pt x="6" y="49"/>
                    <a:pt x="7" y="47"/>
                  </a:cubicBezTo>
                  <a:cubicBezTo>
                    <a:pt x="7" y="46"/>
                    <a:pt x="7" y="45"/>
                    <a:pt x="7" y="43"/>
                  </a:cubicBezTo>
                  <a:cubicBezTo>
                    <a:pt x="7" y="23"/>
                    <a:pt x="24" y="7"/>
                    <a:pt x="44" y="7"/>
                  </a:cubicBezTo>
                  <a:cubicBezTo>
                    <a:pt x="64" y="7"/>
                    <a:pt x="80" y="23"/>
                    <a:pt x="80" y="43"/>
                  </a:cubicBezTo>
                  <a:cubicBezTo>
                    <a:pt x="80" y="45"/>
                    <a:pt x="80" y="46"/>
                    <a:pt x="80" y="47"/>
                  </a:cubicBezTo>
                  <a:cubicBezTo>
                    <a:pt x="81" y="49"/>
                    <a:pt x="82" y="51"/>
                    <a:pt x="82" y="53"/>
                  </a:cubicBezTo>
                  <a:cubicBezTo>
                    <a:pt x="82" y="65"/>
                    <a:pt x="82" y="65"/>
                    <a:pt x="82" y="65"/>
                  </a:cubicBezTo>
                  <a:cubicBezTo>
                    <a:pt x="85" y="58"/>
                    <a:pt x="87" y="51"/>
                    <a:pt x="87" y="43"/>
                  </a:cubicBezTo>
                  <a:cubicBezTo>
                    <a:pt x="87" y="19"/>
                    <a:pt x="68" y="0"/>
                    <a:pt x="44"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1" name="Google Shape;811;p26"/>
            <p:cNvSpPr/>
            <p:nvPr/>
          </p:nvSpPr>
          <p:spPr>
            <a:xfrm>
              <a:off x="3647590" y="1302541"/>
              <a:ext cx="51371" cy="88911"/>
            </a:xfrm>
            <a:custGeom>
              <a:rect b="b" l="l" r="r" t="t"/>
              <a:pathLst>
                <a:path extrusionOk="0" h="34" w="19">
                  <a:moveTo>
                    <a:pt x="0" y="7"/>
                  </a:moveTo>
                  <a:cubicBezTo>
                    <a:pt x="0" y="7"/>
                    <a:pt x="0" y="8"/>
                    <a:pt x="0" y="9"/>
                  </a:cubicBezTo>
                  <a:cubicBezTo>
                    <a:pt x="0" y="20"/>
                    <a:pt x="0" y="20"/>
                    <a:pt x="0" y="20"/>
                  </a:cubicBezTo>
                  <a:cubicBezTo>
                    <a:pt x="0" y="25"/>
                    <a:pt x="0" y="25"/>
                    <a:pt x="0" y="25"/>
                  </a:cubicBezTo>
                  <a:cubicBezTo>
                    <a:pt x="0" y="30"/>
                    <a:pt x="6" y="34"/>
                    <a:pt x="13" y="34"/>
                  </a:cubicBezTo>
                  <a:cubicBezTo>
                    <a:pt x="19" y="34"/>
                    <a:pt x="19" y="34"/>
                    <a:pt x="19" y="34"/>
                  </a:cubicBezTo>
                  <a:cubicBezTo>
                    <a:pt x="19" y="0"/>
                    <a:pt x="19" y="0"/>
                    <a:pt x="19" y="0"/>
                  </a:cubicBezTo>
                  <a:cubicBezTo>
                    <a:pt x="13" y="0"/>
                    <a:pt x="13" y="0"/>
                    <a:pt x="13" y="0"/>
                  </a:cubicBezTo>
                  <a:cubicBezTo>
                    <a:pt x="7" y="0"/>
                    <a:pt x="1" y="3"/>
                    <a:pt x="0" y="7"/>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2" name="Google Shape;812;p26"/>
            <p:cNvSpPr/>
            <p:nvPr/>
          </p:nvSpPr>
          <p:spPr>
            <a:xfrm>
              <a:off x="3785895" y="1302541"/>
              <a:ext cx="51371" cy="88911"/>
            </a:xfrm>
            <a:custGeom>
              <a:rect b="b" l="l" r="r" t="t"/>
              <a:pathLst>
                <a:path extrusionOk="0" h="34" w="19">
                  <a:moveTo>
                    <a:pt x="19" y="25"/>
                  </a:moveTo>
                  <a:cubicBezTo>
                    <a:pt x="19" y="20"/>
                    <a:pt x="19" y="20"/>
                    <a:pt x="19" y="20"/>
                  </a:cubicBezTo>
                  <a:cubicBezTo>
                    <a:pt x="19" y="9"/>
                    <a:pt x="19" y="9"/>
                    <a:pt x="19" y="9"/>
                  </a:cubicBezTo>
                  <a:cubicBezTo>
                    <a:pt x="19" y="8"/>
                    <a:pt x="19" y="8"/>
                    <a:pt x="19" y="8"/>
                  </a:cubicBezTo>
                  <a:cubicBezTo>
                    <a:pt x="18" y="3"/>
                    <a:pt x="13" y="0"/>
                    <a:pt x="6" y="0"/>
                  </a:cubicBezTo>
                  <a:cubicBezTo>
                    <a:pt x="0" y="0"/>
                    <a:pt x="0" y="0"/>
                    <a:pt x="0" y="0"/>
                  </a:cubicBezTo>
                  <a:cubicBezTo>
                    <a:pt x="0" y="34"/>
                    <a:pt x="0" y="34"/>
                    <a:pt x="0" y="34"/>
                  </a:cubicBezTo>
                  <a:cubicBezTo>
                    <a:pt x="6" y="34"/>
                    <a:pt x="6" y="34"/>
                    <a:pt x="6" y="34"/>
                  </a:cubicBezTo>
                  <a:cubicBezTo>
                    <a:pt x="13" y="34"/>
                    <a:pt x="19" y="30"/>
                    <a:pt x="19" y="2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813" name="Google Shape;813;p26"/>
          <p:cNvGrpSpPr/>
          <p:nvPr/>
        </p:nvGrpSpPr>
        <p:grpSpPr>
          <a:xfrm>
            <a:off x="3209717" y="4719230"/>
            <a:ext cx="509758" cy="507781"/>
            <a:chOff x="3368999" y="3590525"/>
            <a:chExt cx="509758" cy="507781"/>
          </a:xfrm>
        </p:grpSpPr>
        <p:sp>
          <p:nvSpPr>
            <p:cNvPr id="814" name="Google Shape;814;p26"/>
            <p:cNvSpPr/>
            <p:nvPr/>
          </p:nvSpPr>
          <p:spPr>
            <a:xfrm>
              <a:off x="3368999" y="3590525"/>
              <a:ext cx="509758" cy="507781"/>
            </a:xfrm>
            <a:prstGeom prst="ellipse">
              <a:avLst/>
            </a:pr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5" name="Google Shape;815;p26"/>
            <p:cNvSpPr/>
            <p:nvPr/>
          </p:nvSpPr>
          <p:spPr>
            <a:xfrm>
              <a:off x="3493478" y="3703144"/>
              <a:ext cx="260806" cy="260806"/>
            </a:xfrm>
            <a:custGeom>
              <a:rect b="b" l="l" r="r" t="t"/>
              <a:pathLst>
                <a:path extrusionOk="0" h="132" w="132">
                  <a:moveTo>
                    <a:pt x="72" y="51"/>
                  </a:moveTo>
                  <a:lnTo>
                    <a:pt x="72" y="41"/>
                  </a:lnTo>
                  <a:lnTo>
                    <a:pt x="97" y="41"/>
                  </a:lnTo>
                  <a:lnTo>
                    <a:pt x="97" y="0"/>
                  </a:lnTo>
                  <a:lnTo>
                    <a:pt x="35" y="0"/>
                  </a:lnTo>
                  <a:lnTo>
                    <a:pt x="35" y="41"/>
                  </a:lnTo>
                  <a:lnTo>
                    <a:pt x="61" y="41"/>
                  </a:lnTo>
                  <a:lnTo>
                    <a:pt x="61" y="51"/>
                  </a:lnTo>
                  <a:lnTo>
                    <a:pt x="26" y="51"/>
                  </a:lnTo>
                  <a:lnTo>
                    <a:pt x="26" y="46"/>
                  </a:lnTo>
                  <a:lnTo>
                    <a:pt x="11" y="46"/>
                  </a:lnTo>
                  <a:lnTo>
                    <a:pt x="11" y="51"/>
                  </a:lnTo>
                  <a:lnTo>
                    <a:pt x="0" y="51"/>
                  </a:lnTo>
                  <a:lnTo>
                    <a:pt x="0" y="132"/>
                  </a:lnTo>
                  <a:lnTo>
                    <a:pt x="132" y="132"/>
                  </a:lnTo>
                  <a:lnTo>
                    <a:pt x="132" y="51"/>
                  </a:lnTo>
                  <a:lnTo>
                    <a:pt x="72" y="5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6" name="Google Shape;816;p26"/>
            <p:cNvSpPr/>
            <p:nvPr/>
          </p:nvSpPr>
          <p:spPr>
            <a:xfrm>
              <a:off x="3702912" y="3823669"/>
              <a:ext cx="29637" cy="9879"/>
            </a:xfrm>
            <a:custGeom>
              <a:rect b="b" l="l" r="r" t="t"/>
              <a:pathLst>
                <a:path extrusionOk="0" h="5" w="15">
                  <a:moveTo>
                    <a:pt x="15" y="5"/>
                  </a:moveTo>
                  <a:lnTo>
                    <a:pt x="15" y="5"/>
                  </a:lnTo>
                  <a:lnTo>
                    <a:pt x="0" y="5"/>
                  </a:lnTo>
                  <a:lnTo>
                    <a:pt x="0" y="0"/>
                  </a:lnTo>
                  <a:lnTo>
                    <a:pt x="15" y="0"/>
                  </a:lnTo>
                  <a:lnTo>
                    <a:pt x="15" y="5"/>
                  </a:lnTo>
                  <a:close/>
                </a:path>
              </a:pathLst>
            </a:custGeom>
            <a:solidFill>
              <a:srgbClr val="DA89DA"/>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7" name="Google Shape;817;p26"/>
            <p:cNvSpPr/>
            <p:nvPr/>
          </p:nvSpPr>
          <p:spPr>
            <a:xfrm>
              <a:off x="3574484" y="3833546"/>
              <a:ext cx="100766" cy="100766"/>
            </a:xfrm>
            <a:custGeom>
              <a:rect b="b" l="l" r="r" t="t"/>
              <a:pathLst>
                <a:path extrusionOk="0" h="38" w="38">
                  <a:moveTo>
                    <a:pt x="19" y="38"/>
                  </a:moveTo>
                  <a:cubicBezTo>
                    <a:pt x="19" y="38"/>
                    <a:pt x="19" y="38"/>
                    <a:pt x="19" y="38"/>
                  </a:cubicBezTo>
                  <a:cubicBezTo>
                    <a:pt x="9" y="38"/>
                    <a:pt x="0" y="29"/>
                    <a:pt x="0" y="19"/>
                  </a:cubicBezTo>
                  <a:cubicBezTo>
                    <a:pt x="0" y="9"/>
                    <a:pt x="9" y="0"/>
                    <a:pt x="19" y="0"/>
                  </a:cubicBezTo>
                  <a:cubicBezTo>
                    <a:pt x="29" y="0"/>
                    <a:pt x="38" y="9"/>
                    <a:pt x="38" y="19"/>
                  </a:cubicBezTo>
                  <a:cubicBezTo>
                    <a:pt x="38" y="29"/>
                    <a:pt x="29" y="38"/>
                    <a:pt x="19" y="38"/>
                  </a:cubicBezTo>
                  <a:close/>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8" name="Google Shape;818;p26"/>
            <p:cNvSpPr/>
            <p:nvPr/>
          </p:nvSpPr>
          <p:spPr>
            <a:xfrm>
              <a:off x="3578436" y="3716975"/>
              <a:ext cx="90888" cy="55323"/>
            </a:xfrm>
            <a:custGeom>
              <a:rect b="b" l="l" r="r" t="t"/>
              <a:pathLst>
                <a:path extrusionOk="0" h="28" w="46">
                  <a:moveTo>
                    <a:pt x="0" y="28"/>
                  </a:moveTo>
                  <a:lnTo>
                    <a:pt x="0" y="28"/>
                  </a:lnTo>
                  <a:lnTo>
                    <a:pt x="0" y="0"/>
                  </a:lnTo>
                  <a:lnTo>
                    <a:pt x="46" y="0"/>
                  </a:lnTo>
                  <a:lnTo>
                    <a:pt x="46" y="28"/>
                  </a:lnTo>
                  <a:lnTo>
                    <a:pt x="0" y="28"/>
                  </a:lnTo>
                  <a:close/>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819" name="Google Shape;819;p26"/>
          <p:cNvSpPr/>
          <p:nvPr/>
        </p:nvSpPr>
        <p:spPr>
          <a:xfrm>
            <a:off x="7318636" y="3624111"/>
            <a:ext cx="333911" cy="163992"/>
          </a:xfrm>
          <a:custGeom>
            <a:rect b="b" l="l" r="r" t="t"/>
            <a:pathLst>
              <a:path extrusionOk="0" h="62" w="126">
                <a:moveTo>
                  <a:pt x="108" y="44"/>
                </a:moveTo>
                <a:cubicBezTo>
                  <a:pt x="118" y="42"/>
                  <a:pt x="126" y="33"/>
                  <a:pt x="126" y="22"/>
                </a:cubicBezTo>
                <a:cubicBezTo>
                  <a:pt x="126" y="11"/>
                  <a:pt x="118" y="2"/>
                  <a:pt x="108" y="0"/>
                </a:cubicBezTo>
                <a:cubicBezTo>
                  <a:pt x="108" y="10"/>
                  <a:pt x="108" y="10"/>
                  <a:pt x="108" y="10"/>
                </a:cubicBezTo>
                <a:cubicBezTo>
                  <a:pt x="113" y="12"/>
                  <a:pt x="116" y="17"/>
                  <a:pt x="116" y="22"/>
                </a:cubicBezTo>
                <a:cubicBezTo>
                  <a:pt x="116" y="27"/>
                  <a:pt x="113" y="32"/>
                  <a:pt x="108" y="34"/>
                </a:cubicBezTo>
                <a:lnTo>
                  <a:pt x="108" y="44"/>
                </a:lnTo>
                <a:close/>
                <a:moveTo>
                  <a:pt x="53" y="62"/>
                </a:moveTo>
                <a:cubicBezTo>
                  <a:pt x="70" y="62"/>
                  <a:pt x="85" y="54"/>
                  <a:pt x="94" y="42"/>
                </a:cubicBezTo>
                <a:cubicBezTo>
                  <a:pt x="97" y="44"/>
                  <a:pt x="100" y="44"/>
                  <a:pt x="104" y="44"/>
                </a:cubicBezTo>
                <a:cubicBezTo>
                  <a:pt x="105" y="44"/>
                  <a:pt x="107" y="44"/>
                  <a:pt x="108" y="44"/>
                </a:cubicBezTo>
                <a:cubicBezTo>
                  <a:pt x="108" y="34"/>
                  <a:pt x="108" y="34"/>
                  <a:pt x="108" y="34"/>
                </a:cubicBezTo>
                <a:cubicBezTo>
                  <a:pt x="107" y="34"/>
                  <a:pt x="105" y="35"/>
                  <a:pt x="104" y="35"/>
                </a:cubicBezTo>
                <a:cubicBezTo>
                  <a:pt x="102" y="35"/>
                  <a:pt x="101" y="34"/>
                  <a:pt x="100" y="34"/>
                </a:cubicBezTo>
                <a:cubicBezTo>
                  <a:pt x="103" y="27"/>
                  <a:pt x="106" y="18"/>
                  <a:pt x="106" y="10"/>
                </a:cubicBezTo>
                <a:cubicBezTo>
                  <a:pt x="106" y="10"/>
                  <a:pt x="106" y="10"/>
                  <a:pt x="106" y="10"/>
                </a:cubicBezTo>
                <a:cubicBezTo>
                  <a:pt x="106" y="10"/>
                  <a:pt x="106" y="10"/>
                  <a:pt x="106" y="10"/>
                </a:cubicBezTo>
                <a:cubicBezTo>
                  <a:pt x="106" y="10"/>
                  <a:pt x="107" y="10"/>
                  <a:pt x="108" y="10"/>
                </a:cubicBezTo>
                <a:cubicBezTo>
                  <a:pt x="108" y="0"/>
                  <a:pt x="108" y="0"/>
                  <a:pt x="108" y="0"/>
                </a:cubicBezTo>
                <a:cubicBezTo>
                  <a:pt x="107" y="0"/>
                  <a:pt x="106" y="0"/>
                  <a:pt x="105" y="0"/>
                </a:cubicBezTo>
                <a:cubicBezTo>
                  <a:pt x="105" y="0"/>
                  <a:pt x="105" y="0"/>
                  <a:pt x="105" y="0"/>
                </a:cubicBezTo>
                <a:cubicBezTo>
                  <a:pt x="1" y="0"/>
                  <a:pt x="1" y="0"/>
                  <a:pt x="1" y="0"/>
                </a:cubicBezTo>
                <a:cubicBezTo>
                  <a:pt x="1" y="3"/>
                  <a:pt x="0" y="6"/>
                  <a:pt x="0" y="10"/>
                </a:cubicBezTo>
                <a:cubicBezTo>
                  <a:pt x="0" y="39"/>
                  <a:pt x="24" y="62"/>
                  <a:pt x="53" y="62"/>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0" name="Google Shape;820;p26"/>
          <p:cNvSpPr/>
          <p:nvPr/>
        </p:nvSpPr>
        <p:spPr>
          <a:xfrm>
            <a:off x="7318636" y="3803912"/>
            <a:ext cx="302298" cy="23709"/>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1" name="Google Shape;821;p26"/>
          <p:cNvSpPr/>
          <p:nvPr/>
        </p:nvSpPr>
        <p:spPr>
          <a:xfrm>
            <a:off x="7387789" y="3475927"/>
            <a:ext cx="55323" cy="138308"/>
          </a:xfrm>
          <a:custGeom>
            <a:rect b="b" l="l" r="r" t="t"/>
            <a:pathLst>
              <a:path extrusionOk="0" h="52" w="21">
                <a:moveTo>
                  <a:pt x="7" y="40"/>
                </a:moveTo>
                <a:cubicBezTo>
                  <a:pt x="1" y="42"/>
                  <a:pt x="4" y="52"/>
                  <a:pt x="10" y="50"/>
                </a:cubicBezTo>
                <a:cubicBezTo>
                  <a:pt x="18" y="47"/>
                  <a:pt x="21" y="40"/>
                  <a:pt x="19" y="32"/>
                </a:cubicBezTo>
                <a:cubicBezTo>
                  <a:pt x="18" y="28"/>
                  <a:pt x="16" y="25"/>
                  <a:pt x="14" y="21"/>
                </a:cubicBezTo>
                <a:cubicBezTo>
                  <a:pt x="13" y="19"/>
                  <a:pt x="11" y="15"/>
                  <a:pt x="13" y="13"/>
                </a:cubicBezTo>
                <a:cubicBezTo>
                  <a:pt x="19" y="10"/>
                  <a:pt x="14" y="0"/>
                  <a:pt x="8" y="4"/>
                </a:cubicBezTo>
                <a:cubicBezTo>
                  <a:pt x="2" y="8"/>
                  <a:pt x="0" y="16"/>
                  <a:pt x="3" y="22"/>
                </a:cubicBezTo>
                <a:cubicBezTo>
                  <a:pt x="3" y="25"/>
                  <a:pt x="12" y="38"/>
                  <a:pt x="7" y="4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2" name="Google Shape;822;p26"/>
          <p:cNvSpPr/>
          <p:nvPr/>
        </p:nvSpPr>
        <p:spPr>
          <a:xfrm>
            <a:off x="7466820" y="3475927"/>
            <a:ext cx="53346" cy="138308"/>
          </a:xfrm>
          <a:custGeom>
            <a:rect b="b" l="l" r="r" t="t"/>
            <a:pathLst>
              <a:path extrusionOk="0" h="52" w="20">
                <a:moveTo>
                  <a:pt x="7" y="40"/>
                </a:moveTo>
                <a:cubicBezTo>
                  <a:pt x="0" y="42"/>
                  <a:pt x="3" y="52"/>
                  <a:pt x="10" y="50"/>
                </a:cubicBezTo>
                <a:cubicBezTo>
                  <a:pt x="18" y="47"/>
                  <a:pt x="20" y="40"/>
                  <a:pt x="18" y="32"/>
                </a:cubicBezTo>
                <a:cubicBezTo>
                  <a:pt x="17" y="28"/>
                  <a:pt x="15" y="25"/>
                  <a:pt x="13" y="21"/>
                </a:cubicBezTo>
                <a:cubicBezTo>
                  <a:pt x="12" y="19"/>
                  <a:pt x="10" y="15"/>
                  <a:pt x="13" y="13"/>
                </a:cubicBezTo>
                <a:cubicBezTo>
                  <a:pt x="19" y="10"/>
                  <a:pt x="14" y="0"/>
                  <a:pt x="8" y="4"/>
                </a:cubicBezTo>
                <a:cubicBezTo>
                  <a:pt x="1" y="8"/>
                  <a:pt x="0" y="16"/>
                  <a:pt x="2" y="22"/>
                </a:cubicBezTo>
                <a:cubicBezTo>
                  <a:pt x="3" y="25"/>
                  <a:pt x="12" y="38"/>
                  <a:pt x="7" y="4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3" name="Google Shape;823;p26"/>
          <p:cNvSpPr/>
          <p:nvPr/>
        </p:nvSpPr>
        <p:spPr>
          <a:xfrm>
            <a:off x="7709846" y="919235"/>
            <a:ext cx="136331" cy="138308"/>
          </a:xfrm>
          <a:custGeom>
            <a:rect b="b" l="l" r="r" t="t"/>
            <a:pathLst>
              <a:path extrusionOk="0" h="52" w="51">
                <a:moveTo>
                  <a:pt x="11" y="48"/>
                </a:moveTo>
                <a:cubicBezTo>
                  <a:pt x="15" y="50"/>
                  <a:pt x="20" y="52"/>
                  <a:pt x="25" y="52"/>
                </a:cubicBezTo>
                <a:cubicBezTo>
                  <a:pt x="39" y="52"/>
                  <a:pt x="51" y="40"/>
                  <a:pt x="51" y="26"/>
                </a:cubicBezTo>
                <a:cubicBezTo>
                  <a:pt x="51" y="12"/>
                  <a:pt x="39" y="0"/>
                  <a:pt x="25" y="0"/>
                </a:cubicBezTo>
                <a:cubicBezTo>
                  <a:pt x="12" y="0"/>
                  <a:pt x="2" y="10"/>
                  <a:pt x="0" y="22"/>
                </a:cubicBezTo>
                <a:cubicBezTo>
                  <a:pt x="25" y="22"/>
                  <a:pt x="25" y="22"/>
                  <a:pt x="25" y="22"/>
                </a:cubicBezTo>
                <a:cubicBezTo>
                  <a:pt x="34" y="22"/>
                  <a:pt x="34" y="22"/>
                  <a:pt x="34" y="22"/>
                </a:cubicBezTo>
                <a:cubicBezTo>
                  <a:pt x="28" y="29"/>
                  <a:pt x="28" y="29"/>
                  <a:pt x="28" y="29"/>
                </a:cubicBezTo>
                <a:lnTo>
                  <a:pt x="11" y="4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4" name="Google Shape;824;p26"/>
          <p:cNvSpPr/>
          <p:nvPr/>
        </p:nvSpPr>
        <p:spPr>
          <a:xfrm>
            <a:off x="7496458" y="988389"/>
            <a:ext cx="280565" cy="264758"/>
          </a:xfrm>
          <a:custGeom>
            <a:rect b="b" l="l" r="r" t="t"/>
            <a:pathLst>
              <a:path extrusionOk="0" h="100" w="106">
                <a:moveTo>
                  <a:pt x="47" y="54"/>
                </a:moveTo>
                <a:cubicBezTo>
                  <a:pt x="47" y="56"/>
                  <a:pt x="47" y="56"/>
                  <a:pt x="47" y="56"/>
                </a:cubicBezTo>
                <a:cubicBezTo>
                  <a:pt x="47" y="59"/>
                  <a:pt x="47" y="59"/>
                  <a:pt x="47" y="59"/>
                </a:cubicBezTo>
                <a:cubicBezTo>
                  <a:pt x="47" y="91"/>
                  <a:pt x="47" y="91"/>
                  <a:pt x="47" y="91"/>
                </a:cubicBezTo>
                <a:cubicBezTo>
                  <a:pt x="40" y="92"/>
                  <a:pt x="35" y="96"/>
                  <a:pt x="35" y="100"/>
                </a:cubicBezTo>
                <a:cubicBezTo>
                  <a:pt x="70" y="100"/>
                  <a:pt x="70" y="100"/>
                  <a:pt x="70" y="100"/>
                </a:cubicBezTo>
                <a:cubicBezTo>
                  <a:pt x="70" y="96"/>
                  <a:pt x="65" y="93"/>
                  <a:pt x="59" y="91"/>
                </a:cubicBezTo>
                <a:cubicBezTo>
                  <a:pt x="59" y="59"/>
                  <a:pt x="59" y="59"/>
                  <a:pt x="59" y="59"/>
                </a:cubicBezTo>
                <a:cubicBezTo>
                  <a:pt x="59" y="56"/>
                  <a:pt x="59" y="56"/>
                  <a:pt x="59" y="56"/>
                </a:cubicBezTo>
                <a:cubicBezTo>
                  <a:pt x="59" y="54"/>
                  <a:pt x="59" y="54"/>
                  <a:pt x="59" y="54"/>
                </a:cubicBezTo>
                <a:cubicBezTo>
                  <a:pt x="89" y="19"/>
                  <a:pt x="89" y="19"/>
                  <a:pt x="89" y="19"/>
                </a:cubicBezTo>
                <a:cubicBezTo>
                  <a:pt x="106" y="0"/>
                  <a:pt x="106" y="0"/>
                  <a:pt x="106" y="0"/>
                </a:cubicBezTo>
                <a:cubicBezTo>
                  <a:pt x="80" y="0"/>
                  <a:pt x="80" y="0"/>
                  <a:pt x="80" y="0"/>
                </a:cubicBezTo>
                <a:cubicBezTo>
                  <a:pt x="0" y="0"/>
                  <a:pt x="0" y="0"/>
                  <a:pt x="0" y="0"/>
                </a:cubicBezTo>
                <a:lnTo>
                  <a:pt x="47" y="5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5" name="Google Shape;825;p26"/>
          <p:cNvSpPr/>
          <p:nvPr/>
        </p:nvSpPr>
        <p:spPr>
          <a:xfrm>
            <a:off x="3760211" y="2284517"/>
            <a:ext cx="515684" cy="53346"/>
          </a:xfrm>
          <a:custGeom>
            <a:rect b="b" l="l" r="r" t="t"/>
            <a:pathLst>
              <a:path extrusionOk="0" h="20" w="195">
                <a:moveTo>
                  <a:pt x="171" y="20"/>
                </a:moveTo>
                <a:cubicBezTo>
                  <a:pt x="177" y="20"/>
                  <a:pt x="177" y="20"/>
                  <a:pt x="177" y="20"/>
                </a:cubicBezTo>
                <a:cubicBezTo>
                  <a:pt x="194" y="20"/>
                  <a:pt x="195" y="0"/>
                  <a:pt x="177" y="0"/>
                </a:cubicBezTo>
                <a:cubicBezTo>
                  <a:pt x="171" y="0"/>
                  <a:pt x="171" y="0"/>
                  <a:pt x="171" y="0"/>
                </a:cubicBezTo>
                <a:cubicBezTo>
                  <a:pt x="171" y="2"/>
                  <a:pt x="171" y="2"/>
                  <a:pt x="171" y="2"/>
                </a:cubicBezTo>
                <a:cubicBezTo>
                  <a:pt x="175" y="2"/>
                  <a:pt x="179" y="5"/>
                  <a:pt x="179" y="10"/>
                </a:cubicBezTo>
                <a:cubicBezTo>
                  <a:pt x="179" y="15"/>
                  <a:pt x="175" y="18"/>
                  <a:pt x="171" y="18"/>
                </a:cubicBezTo>
                <a:lnTo>
                  <a:pt x="171" y="20"/>
                </a:lnTo>
                <a:close/>
                <a:moveTo>
                  <a:pt x="25" y="20"/>
                </a:moveTo>
                <a:cubicBezTo>
                  <a:pt x="171" y="20"/>
                  <a:pt x="171" y="20"/>
                  <a:pt x="171" y="20"/>
                </a:cubicBezTo>
                <a:cubicBezTo>
                  <a:pt x="171" y="18"/>
                  <a:pt x="171" y="18"/>
                  <a:pt x="171" y="18"/>
                </a:cubicBezTo>
                <a:cubicBezTo>
                  <a:pt x="166" y="18"/>
                  <a:pt x="162" y="15"/>
                  <a:pt x="162" y="10"/>
                </a:cubicBezTo>
                <a:cubicBezTo>
                  <a:pt x="162" y="5"/>
                  <a:pt x="166" y="2"/>
                  <a:pt x="171" y="2"/>
                </a:cubicBezTo>
                <a:cubicBezTo>
                  <a:pt x="171" y="0"/>
                  <a:pt x="171" y="0"/>
                  <a:pt x="171" y="0"/>
                </a:cubicBezTo>
                <a:cubicBezTo>
                  <a:pt x="122" y="0"/>
                  <a:pt x="73" y="0"/>
                  <a:pt x="25" y="0"/>
                </a:cubicBezTo>
                <a:cubicBezTo>
                  <a:pt x="25" y="2"/>
                  <a:pt x="25" y="2"/>
                  <a:pt x="25" y="2"/>
                </a:cubicBezTo>
                <a:cubicBezTo>
                  <a:pt x="29" y="2"/>
                  <a:pt x="33" y="5"/>
                  <a:pt x="33" y="10"/>
                </a:cubicBezTo>
                <a:cubicBezTo>
                  <a:pt x="33" y="15"/>
                  <a:pt x="29" y="18"/>
                  <a:pt x="25" y="18"/>
                </a:cubicBezTo>
                <a:lnTo>
                  <a:pt x="25" y="20"/>
                </a:lnTo>
                <a:close/>
                <a:moveTo>
                  <a:pt x="19" y="20"/>
                </a:moveTo>
                <a:cubicBezTo>
                  <a:pt x="25" y="20"/>
                  <a:pt x="25" y="20"/>
                  <a:pt x="25" y="20"/>
                </a:cubicBezTo>
                <a:cubicBezTo>
                  <a:pt x="25" y="18"/>
                  <a:pt x="25" y="18"/>
                  <a:pt x="25" y="18"/>
                </a:cubicBezTo>
                <a:cubicBezTo>
                  <a:pt x="20" y="18"/>
                  <a:pt x="16" y="15"/>
                  <a:pt x="16" y="10"/>
                </a:cubicBezTo>
                <a:cubicBezTo>
                  <a:pt x="16" y="5"/>
                  <a:pt x="20" y="2"/>
                  <a:pt x="25" y="2"/>
                </a:cubicBezTo>
                <a:cubicBezTo>
                  <a:pt x="25" y="0"/>
                  <a:pt x="25" y="0"/>
                  <a:pt x="25" y="0"/>
                </a:cubicBezTo>
                <a:cubicBezTo>
                  <a:pt x="19" y="0"/>
                  <a:pt x="19" y="0"/>
                  <a:pt x="19" y="0"/>
                </a:cubicBezTo>
                <a:cubicBezTo>
                  <a:pt x="0" y="0"/>
                  <a:pt x="1" y="20"/>
                  <a:pt x="19" y="2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6" name="Google Shape;826;p26"/>
          <p:cNvSpPr/>
          <p:nvPr/>
        </p:nvSpPr>
        <p:spPr>
          <a:xfrm>
            <a:off x="4024968" y="2102742"/>
            <a:ext cx="45443" cy="45443"/>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7" name="Google Shape;827;p26"/>
          <p:cNvSpPr/>
          <p:nvPr/>
        </p:nvSpPr>
        <p:spPr>
          <a:xfrm>
            <a:off x="4050655" y="2132379"/>
            <a:ext cx="171894" cy="189677"/>
          </a:xfrm>
          <a:custGeom>
            <a:rect b="b" l="l" r="r" t="t"/>
            <a:pathLst>
              <a:path extrusionOk="0" h="72" w="65">
                <a:moveTo>
                  <a:pt x="64" y="66"/>
                </a:moveTo>
                <a:cubicBezTo>
                  <a:pt x="6" y="2"/>
                  <a:pt x="6" y="2"/>
                  <a:pt x="6" y="2"/>
                </a:cubicBezTo>
                <a:cubicBezTo>
                  <a:pt x="5" y="0"/>
                  <a:pt x="3" y="0"/>
                  <a:pt x="1" y="1"/>
                </a:cubicBezTo>
                <a:cubicBezTo>
                  <a:pt x="1" y="1"/>
                  <a:pt x="1" y="1"/>
                  <a:pt x="1" y="1"/>
                </a:cubicBezTo>
                <a:cubicBezTo>
                  <a:pt x="0" y="3"/>
                  <a:pt x="0" y="5"/>
                  <a:pt x="1" y="6"/>
                </a:cubicBezTo>
                <a:cubicBezTo>
                  <a:pt x="58" y="71"/>
                  <a:pt x="58" y="71"/>
                  <a:pt x="58" y="71"/>
                </a:cubicBezTo>
                <a:cubicBezTo>
                  <a:pt x="60" y="72"/>
                  <a:pt x="62" y="72"/>
                  <a:pt x="64" y="71"/>
                </a:cubicBezTo>
                <a:cubicBezTo>
                  <a:pt x="64" y="71"/>
                  <a:pt x="64" y="71"/>
                  <a:pt x="64" y="71"/>
                </a:cubicBezTo>
                <a:cubicBezTo>
                  <a:pt x="65" y="70"/>
                  <a:pt x="65" y="67"/>
                  <a:pt x="64" y="6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8" name="Google Shape;828;p26"/>
          <p:cNvSpPr/>
          <p:nvPr/>
        </p:nvSpPr>
        <p:spPr>
          <a:xfrm>
            <a:off x="3965694" y="2102742"/>
            <a:ext cx="45443" cy="45443"/>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9" name="Google Shape;829;p26"/>
          <p:cNvSpPr/>
          <p:nvPr/>
        </p:nvSpPr>
        <p:spPr>
          <a:xfrm>
            <a:off x="3811581" y="2116573"/>
            <a:ext cx="189677" cy="205483"/>
          </a:xfrm>
          <a:custGeom>
            <a:rect b="b" l="l" r="r" t="t"/>
            <a:pathLst>
              <a:path extrusionOk="0" h="78" w="71">
                <a:moveTo>
                  <a:pt x="1" y="72"/>
                </a:moveTo>
                <a:cubicBezTo>
                  <a:pt x="64" y="2"/>
                  <a:pt x="64" y="2"/>
                  <a:pt x="64" y="2"/>
                </a:cubicBezTo>
                <a:cubicBezTo>
                  <a:pt x="65" y="0"/>
                  <a:pt x="68" y="0"/>
                  <a:pt x="69" y="1"/>
                </a:cubicBezTo>
                <a:cubicBezTo>
                  <a:pt x="69" y="1"/>
                  <a:pt x="69" y="1"/>
                  <a:pt x="69" y="1"/>
                </a:cubicBezTo>
                <a:cubicBezTo>
                  <a:pt x="71" y="3"/>
                  <a:pt x="71" y="5"/>
                  <a:pt x="69" y="7"/>
                </a:cubicBezTo>
                <a:cubicBezTo>
                  <a:pt x="7" y="77"/>
                  <a:pt x="7" y="77"/>
                  <a:pt x="7" y="77"/>
                </a:cubicBezTo>
                <a:cubicBezTo>
                  <a:pt x="5" y="78"/>
                  <a:pt x="3" y="78"/>
                  <a:pt x="2" y="77"/>
                </a:cubicBezTo>
                <a:cubicBezTo>
                  <a:pt x="2" y="77"/>
                  <a:pt x="2" y="77"/>
                  <a:pt x="2" y="77"/>
                </a:cubicBezTo>
                <a:cubicBezTo>
                  <a:pt x="0" y="76"/>
                  <a:pt x="0" y="73"/>
                  <a:pt x="1" y="72"/>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0" name="Google Shape;830;p26"/>
          <p:cNvSpPr/>
          <p:nvPr/>
        </p:nvSpPr>
        <p:spPr>
          <a:xfrm>
            <a:off x="3811581" y="2353669"/>
            <a:ext cx="414920" cy="162015"/>
          </a:xfrm>
          <a:custGeom>
            <a:rect b="b" l="l" r="r" t="t"/>
            <a:pathLst>
              <a:path extrusionOk="0" h="61" w="156">
                <a:moveTo>
                  <a:pt x="126" y="0"/>
                </a:moveTo>
                <a:cubicBezTo>
                  <a:pt x="156" y="0"/>
                  <a:pt x="156" y="0"/>
                  <a:pt x="156" y="0"/>
                </a:cubicBezTo>
                <a:cubicBezTo>
                  <a:pt x="148" y="44"/>
                  <a:pt x="148" y="44"/>
                  <a:pt x="148" y="44"/>
                </a:cubicBezTo>
                <a:cubicBezTo>
                  <a:pt x="146" y="54"/>
                  <a:pt x="142" y="61"/>
                  <a:pt x="127" y="61"/>
                </a:cubicBezTo>
                <a:cubicBezTo>
                  <a:pt x="126" y="61"/>
                  <a:pt x="126" y="61"/>
                  <a:pt x="126" y="61"/>
                </a:cubicBezTo>
                <a:cubicBezTo>
                  <a:pt x="126" y="48"/>
                  <a:pt x="126" y="48"/>
                  <a:pt x="126" y="48"/>
                </a:cubicBezTo>
                <a:cubicBezTo>
                  <a:pt x="128" y="47"/>
                  <a:pt x="130" y="45"/>
                  <a:pt x="130" y="42"/>
                </a:cubicBezTo>
                <a:cubicBezTo>
                  <a:pt x="131" y="37"/>
                  <a:pt x="132" y="32"/>
                  <a:pt x="132" y="27"/>
                </a:cubicBezTo>
                <a:cubicBezTo>
                  <a:pt x="133" y="22"/>
                  <a:pt x="134" y="17"/>
                  <a:pt x="134" y="12"/>
                </a:cubicBezTo>
                <a:cubicBezTo>
                  <a:pt x="135" y="9"/>
                  <a:pt x="132" y="6"/>
                  <a:pt x="129" y="6"/>
                </a:cubicBezTo>
                <a:cubicBezTo>
                  <a:pt x="129" y="6"/>
                  <a:pt x="129" y="6"/>
                  <a:pt x="129" y="6"/>
                </a:cubicBezTo>
                <a:cubicBezTo>
                  <a:pt x="128" y="6"/>
                  <a:pt x="127" y="6"/>
                  <a:pt x="126" y="6"/>
                </a:cubicBezTo>
                <a:lnTo>
                  <a:pt x="126" y="0"/>
                </a:lnTo>
                <a:close/>
                <a:moveTo>
                  <a:pt x="102" y="0"/>
                </a:moveTo>
                <a:cubicBezTo>
                  <a:pt x="126" y="0"/>
                  <a:pt x="126" y="0"/>
                  <a:pt x="126" y="0"/>
                </a:cubicBezTo>
                <a:cubicBezTo>
                  <a:pt x="126" y="6"/>
                  <a:pt x="126" y="6"/>
                  <a:pt x="126" y="6"/>
                </a:cubicBezTo>
                <a:cubicBezTo>
                  <a:pt x="124" y="7"/>
                  <a:pt x="121" y="9"/>
                  <a:pt x="121" y="12"/>
                </a:cubicBezTo>
                <a:cubicBezTo>
                  <a:pt x="121" y="17"/>
                  <a:pt x="120" y="22"/>
                  <a:pt x="120" y="27"/>
                </a:cubicBezTo>
                <a:cubicBezTo>
                  <a:pt x="119" y="32"/>
                  <a:pt x="119" y="37"/>
                  <a:pt x="118" y="42"/>
                </a:cubicBezTo>
                <a:cubicBezTo>
                  <a:pt x="118" y="46"/>
                  <a:pt x="120" y="48"/>
                  <a:pt x="123" y="48"/>
                </a:cubicBezTo>
                <a:cubicBezTo>
                  <a:pt x="123" y="48"/>
                  <a:pt x="123" y="48"/>
                  <a:pt x="123" y="48"/>
                </a:cubicBezTo>
                <a:cubicBezTo>
                  <a:pt x="124" y="48"/>
                  <a:pt x="125" y="48"/>
                  <a:pt x="126" y="48"/>
                </a:cubicBezTo>
                <a:cubicBezTo>
                  <a:pt x="126" y="61"/>
                  <a:pt x="126" y="61"/>
                  <a:pt x="126" y="61"/>
                </a:cubicBezTo>
                <a:cubicBezTo>
                  <a:pt x="102" y="61"/>
                  <a:pt x="102" y="61"/>
                  <a:pt x="102" y="61"/>
                </a:cubicBezTo>
                <a:cubicBezTo>
                  <a:pt x="102" y="48"/>
                  <a:pt x="102" y="48"/>
                  <a:pt x="102" y="48"/>
                </a:cubicBezTo>
                <a:cubicBezTo>
                  <a:pt x="105" y="48"/>
                  <a:pt x="107" y="45"/>
                  <a:pt x="107" y="42"/>
                </a:cubicBezTo>
                <a:cubicBezTo>
                  <a:pt x="107" y="37"/>
                  <a:pt x="108" y="32"/>
                  <a:pt x="108" y="27"/>
                </a:cubicBezTo>
                <a:cubicBezTo>
                  <a:pt x="109" y="22"/>
                  <a:pt x="109" y="17"/>
                  <a:pt x="109" y="12"/>
                </a:cubicBezTo>
                <a:cubicBezTo>
                  <a:pt x="110" y="9"/>
                  <a:pt x="107" y="6"/>
                  <a:pt x="103" y="6"/>
                </a:cubicBezTo>
                <a:cubicBezTo>
                  <a:pt x="103" y="6"/>
                  <a:pt x="103" y="6"/>
                  <a:pt x="103" y="6"/>
                </a:cubicBezTo>
                <a:cubicBezTo>
                  <a:pt x="103" y="6"/>
                  <a:pt x="102" y="6"/>
                  <a:pt x="102" y="6"/>
                </a:cubicBezTo>
                <a:lnTo>
                  <a:pt x="102" y="0"/>
                </a:lnTo>
                <a:close/>
                <a:moveTo>
                  <a:pt x="78" y="0"/>
                </a:moveTo>
                <a:cubicBezTo>
                  <a:pt x="102" y="0"/>
                  <a:pt x="102" y="0"/>
                  <a:pt x="102" y="0"/>
                </a:cubicBezTo>
                <a:cubicBezTo>
                  <a:pt x="102" y="6"/>
                  <a:pt x="102" y="6"/>
                  <a:pt x="102" y="6"/>
                </a:cubicBezTo>
                <a:cubicBezTo>
                  <a:pt x="99" y="6"/>
                  <a:pt x="96" y="9"/>
                  <a:pt x="96" y="12"/>
                </a:cubicBezTo>
                <a:cubicBezTo>
                  <a:pt x="96" y="17"/>
                  <a:pt x="96" y="22"/>
                  <a:pt x="95" y="27"/>
                </a:cubicBezTo>
                <a:cubicBezTo>
                  <a:pt x="95" y="32"/>
                  <a:pt x="95" y="37"/>
                  <a:pt x="95" y="42"/>
                </a:cubicBezTo>
                <a:cubicBezTo>
                  <a:pt x="95" y="46"/>
                  <a:pt x="97" y="48"/>
                  <a:pt x="100" y="48"/>
                </a:cubicBezTo>
                <a:cubicBezTo>
                  <a:pt x="100" y="48"/>
                  <a:pt x="100" y="48"/>
                  <a:pt x="100" y="48"/>
                </a:cubicBezTo>
                <a:cubicBezTo>
                  <a:pt x="101" y="48"/>
                  <a:pt x="102" y="48"/>
                  <a:pt x="102" y="48"/>
                </a:cubicBezTo>
                <a:cubicBezTo>
                  <a:pt x="102" y="61"/>
                  <a:pt x="102" y="61"/>
                  <a:pt x="102" y="61"/>
                </a:cubicBezTo>
                <a:cubicBezTo>
                  <a:pt x="78" y="61"/>
                  <a:pt x="78" y="61"/>
                  <a:pt x="78" y="61"/>
                </a:cubicBezTo>
                <a:cubicBezTo>
                  <a:pt x="78" y="48"/>
                  <a:pt x="78" y="48"/>
                  <a:pt x="78" y="48"/>
                </a:cubicBezTo>
                <a:cubicBezTo>
                  <a:pt x="81" y="48"/>
                  <a:pt x="84" y="46"/>
                  <a:pt x="84" y="42"/>
                </a:cubicBezTo>
                <a:cubicBezTo>
                  <a:pt x="84" y="37"/>
                  <a:pt x="84" y="32"/>
                  <a:pt x="84" y="27"/>
                </a:cubicBezTo>
                <a:cubicBezTo>
                  <a:pt x="84" y="22"/>
                  <a:pt x="84" y="17"/>
                  <a:pt x="84" y="12"/>
                </a:cubicBezTo>
                <a:cubicBezTo>
                  <a:pt x="84" y="9"/>
                  <a:pt x="81" y="6"/>
                  <a:pt x="78" y="6"/>
                </a:cubicBezTo>
                <a:cubicBezTo>
                  <a:pt x="78" y="6"/>
                  <a:pt x="78" y="6"/>
                  <a:pt x="78" y="6"/>
                </a:cubicBezTo>
                <a:cubicBezTo>
                  <a:pt x="78" y="6"/>
                  <a:pt x="78" y="6"/>
                  <a:pt x="78" y="6"/>
                </a:cubicBezTo>
                <a:lnTo>
                  <a:pt x="78" y="0"/>
                </a:lnTo>
                <a:close/>
                <a:moveTo>
                  <a:pt x="53" y="0"/>
                </a:moveTo>
                <a:cubicBezTo>
                  <a:pt x="78" y="0"/>
                  <a:pt x="78" y="0"/>
                  <a:pt x="78" y="0"/>
                </a:cubicBezTo>
                <a:cubicBezTo>
                  <a:pt x="78" y="6"/>
                  <a:pt x="78" y="6"/>
                  <a:pt x="78" y="6"/>
                </a:cubicBezTo>
                <a:cubicBezTo>
                  <a:pt x="74" y="6"/>
                  <a:pt x="71" y="9"/>
                  <a:pt x="71" y="12"/>
                </a:cubicBezTo>
                <a:cubicBezTo>
                  <a:pt x="71" y="17"/>
                  <a:pt x="71" y="22"/>
                  <a:pt x="71" y="27"/>
                </a:cubicBezTo>
                <a:cubicBezTo>
                  <a:pt x="71" y="32"/>
                  <a:pt x="71" y="37"/>
                  <a:pt x="71" y="42"/>
                </a:cubicBezTo>
                <a:cubicBezTo>
                  <a:pt x="72" y="46"/>
                  <a:pt x="74" y="48"/>
                  <a:pt x="78" y="48"/>
                </a:cubicBezTo>
                <a:cubicBezTo>
                  <a:pt x="78" y="48"/>
                  <a:pt x="78" y="48"/>
                  <a:pt x="78" y="48"/>
                </a:cubicBezTo>
                <a:cubicBezTo>
                  <a:pt x="78" y="48"/>
                  <a:pt x="78" y="48"/>
                  <a:pt x="78" y="48"/>
                </a:cubicBezTo>
                <a:cubicBezTo>
                  <a:pt x="78" y="61"/>
                  <a:pt x="78" y="61"/>
                  <a:pt x="78" y="61"/>
                </a:cubicBezTo>
                <a:cubicBezTo>
                  <a:pt x="53" y="61"/>
                  <a:pt x="53" y="61"/>
                  <a:pt x="53" y="61"/>
                </a:cubicBezTo>
                <a:cubicBezTo>
                  <a:pt x="53" y="48"/>
                  <a:pt x="53" y="48"/>
                  <a:pt x="53" y="48"/>
                </a:cubicBezTo>
                <a:cubicBezTo>
                  <a:pt x="54" y="48"/>
                  <a:pt x="54" y="48"/>
                  <a:pt x="55" y="48"/>
                </a:cubicBezTo>
                <a:cubicBezTo>
                  <a:pt x="55" y="48"/>
                  <a:pt x="55" y="48"/>
                  <a:pt x="55" y="48"/>
                </a:cubicBezTo>
                <a:cubicBezTo>
                  <a:pt x="58" y="48"/>
                  <a:pt x="61" y="46"/>
                  <a:pt x="60" y="42"/>
                </a:cubicBezTo>
                <a:cubicBezTo>
                  <a:pt x="60" y="37"/>
                  <a:pt x="60" y="32"/>
                  <a:pt x="60" y="27"/>
                </a:cubicBezTo>
                <a:cubicBezTo>
                  <a:pt x="60" y="22"/>
                  <a:pt x="59" y="17"/>
                  <a:pt x="59" y="12"/>
                </a:cubicBezTo>
                <a:cubicBezTo>
                  <a:pt x="59" y="9"/>
                  <a:pt x="56" y="6"/>
                  <a:pt x="53" y="6"/>
                </a:cubicBezTo>
                <a:lnTo>
                  <a:pt x="53" y="0"/>
                </a:lnTo>
                <a:close/>
                <a:moveTo>
                  <a:pt x="29" y="0"/>
                </a:moveTo>
                <a:cubicBezTo>
                  <a:pt x="53" y="0"/>
                  <a:pt x="53" y="0"/>
                  <a:pt x="53" y="0"/>
                </a:cubicBezTo>
                <a:cubicBezTo>
                  <a:pt x="53" y="6"/>
                  <a:pt x="53" y="6"/>
                  <a:pt x="53" y="6"/>
                </a:cubicBezTo>
                <a:cubicBezTo>
                  <a:pt x="53" y="6"/>
                  <a:pt x="52" y="6"/>
                  <a:pt x="52" y="6"/>
                </a:cubicBezTo>
                <a:cubicBezTo>
                  <a:pt x="52" y="6"/>
                  <a:pt x="52" y="6"/>
                  <a:pt x="52" y="6"/>
                </a:cubicBezTo>
                <a:cubicBezTo>
                  <a:pt x="48" y="6"/>
                  <a:pt x="46" y="9"/>
                  <a:pt x="46" y="12"/>
                </a:cubicBezTo>
                <a:cubicBezTo>
                  <a:pt x="46" y="17"/>
                  <a:pt x="47" y="22"/>
                  <a:pt x="47" y="27"/>
                </a:cubicBezTo>
                <a:cubicBezTo>
                  <a:pt x="47" y="32"/>
                  <a:pt x="48" y="37"/>
                  <a:pt x="48" y="42"/>
                </a:cubicBezTo>
                <a:cubicBezTo>
                  <a:pt x="48" y="45"/>
                  <a:pt x="50" y="48"/>
                  <a:pt x="53" y="48"/>
                </a:cubicBezTo>
                <a:cubicBezTo>
                  <a:pt x="53" y="61"/>
                  <a:pt x="53" y="61"/>
                  <a:pt x="53" y="61"/>
                </a:cubicBezTo>
                <a:cubicBezTo>
                  <a:pt x="29" y="61"/>
                  <a:pt x="29" y="61"/>
                  <a:pt x="29" y="61"/>
                </a:cubicBezTo>
                <a:cubicBezTo>
                  <a:pt x="29" y="48"/>
                  <a:pt x="29" y="48"/>
                  <a:pt x="29" y="48"/>
                </a:cubicBezTo>
                <a:cubicBezTo>
                  <a:pt x="30" y="48"/>
                  <a:pt x="31" y="48"/>
                  <a:pt x="32" y="48"/>
                </a:cubicBezTo>
                <a:cubicBezTo>
                  <a:pt x="32" y="48"/>
                  <a:pt x="32" y="48"/>
                  <a:pt x="32" y="48"/>
                </a:cubicBezTo>
                <a:cubicBezTo>
                  <a:pt x="35" y="48"/>
                  <a:pt x="38" y="46"/>
                  <a:pt x="37" y="42"/>
                </a:cubicBezTo>
                <a:cubicBezTo>
                  <a:pt x="37" y="37"/>
                  <a:pt x="36" y="32"/>
                  <a:pt x="36" y="27"/>
                </a:cubicBezTo>
                <a:cubicBezTo>
                  <a:pt x="35" y="22"/>
                  <a:pt x="34" y="17"/>
                  <a:pt x="34" y="12"/>
                </a:cubicBezTo>
                <a:cubicBezTo>
                  <a:pt x="34" y="9"/>
                  <a:pt x="32" y="7"/>
                  <a:pt x="29" y="6"/>
                </a:cubicBezTo>
                <a:lnTo>
                  <a:pt x="29" y="0"/>
                </a:lnTo>
                <a:close/>
                <a:moveTo>
                  <a:pt x="28" y="61"/>
                </a:moveTo>
                <a:cubicBezTo>
                  <a:pt x="14" y="61"/>
                  <a:pt x="9" y="54"/>
                  <a:pt x="7" y="44"/>
                </a:cubicBezTo>
                <a:cubicBezTo>
                  <a:pt x="0" y="0"/>
                  <a:pt x="0" y="0"/>
                  <a:pt x="0" y="0"/>
                </a:cubicBezTo>
                <a:cubicBezTo>
                  <a:pt x="29" y="0"/>
                  <a:pt x="29" y="0"/>
                  <a:pt x="29" y="0"/>
                </a:cubicBezTo>
                <a:cubicBezTo>
                  <a:pt x="29" y="6"/>
                  <a:pt x="29" y="6"/>
                  <a:pt x="29" y="6"/>
                </a:cubicBezTo>
                <a:cubicBezTo>
                  <a:pt x="28" y="6"/>
                  <a:pt x="27" y="6"/>
                  <a:pt x="27" y="6"/>
                </a:cubicBezTo>
                <a:cubicBezTo>
                  <a:pt x="27" y="6"/>
                  <a:pt x="27" y="6"/>
                  <a:pt x="27" y="6"/>
                </a:cubicBezTo>
                <a:cubicBezTo>
                  <a:pt x="23" y="6"/>
                  <a:pt x="20" y="9"/>
                  <a:pt x="21" y="12"/>
                </a:cubicBezTo>
                <a:cubicBezTo>
                  <a:pt x="21" y="17"/>
                  <a:pt x="22" y="22"/>
                  <a:pt x="23" y="27"/>
                </a:cubicBezTo>
                <a:cubicBezTo>
                  <a:pt x="24" y="32"/>
                  <a:pt x="24" y="37"/>
                  <a:pt x="25" y="42"/>
                </a:cubicBezTo>
                <a:cubicBezTo>
                  <a:pt x="25" y="45"/>
                  <a:pt x="27" y="47"/>
                  <a:pt x="29" y="48"/>
                </a:cubicBezTo>
                <a:cubicBezTo>
                  <a:pt x="29" y="61"/>
                  <a:pt x="29" y="61"/>
                  <a:pt x="29" y="61"/>
                </a:cubicBezTo>
                <a:lnTo>
                  <a:pt x="28" y="6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1" name="Google Shape;831;p26"/>
          <p:cNvSpPr/>
          <p:nvPr/>
        </p:nvSpPr>
        <p:spPr>
          <a:xfrm>
            <a:off x="6992627" y="3207217"/>
            <a:ext cx="239072" cy="359597"/>
          </a:xfrm>
          <a:custGeom>
            <a:rect b="b" l="l" r="r" t="t"/>
            <a:pathLst>
              <a:path extrusionOk="0" h="135" w="90">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2" name="Google Shape;832;p26"/>
          <p:cNvSpPr/>
          <p:nvPr/>
        </p:nvSpPr>
        <p:spPr>
          <a:xfrm>
            <a:off x="7026216" y="3242782"/>
            <a:ext cx="169920" cy="169920"/>
          </a:xfrm>
          <a:prstGeom prst="ellipse">
            <a:avLst/>
          </a:pr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3" name="Google Shape;833;p26"/>
          <p:cNvSpPr/>
          <p:nvPr/>
        </p:nvSpPr>
        <p:spPr>
          <a:xfrm>
            <a:off x="5445572" y="2776489"/>
            <a:ext cx="333911" cy="84959"/>
          </a:xfrm>
          <a:custGeom>
            <a:rect b="b" l="l" r="r" t="t"/>
            <a:pathLst>
              <a:path extrusionOk="0" h="43" w="169">
                <a:moveTo>
                  <a:pt x="110" y="23"/>
                </a:moveTo>
                <a:lnTo>
                  <a:pt x="59" y="23"/>
                </a:lnTo>
                <a:lnTo>
                  <a:pt x="59" y="0"/>
                </a:lnTo>
                <a:lnTo>
                  <a:pt x="0" y="0"/>
                </a:lnTo>
                <a:lnTo>
                  <a:pt x="0" y="43"/>
                </a:lnTo>
                <a:lnTo>
                  <a:pt x="169" y="43"/>
                </a:lnTo>
                <a:lnTo>
                  <a:pt x="169" y="0"/>
                </a:lnTo>
                <a:lnTo>
                  <a:pt x="110" y="0"/>
                </a:lnTo>
                <a:lnTo>
                  <a:pt x="110" y="23"/>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4" name="Google Shape;834;p26"/>
          <p:cNvSpPr/>
          <p:nvPr/>
        </p:nvSpPr>
        <p:spPr>
          <a:xfrm>
            <a:off x="5581902" y="2776489"/>
            <a:ext cx="63225" cy="23709"/>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5" name="Google Shape;835;p26"/>
          <p:cNvSpPr/>
          <p:nvPr/>
        </p:nvSpPr>
        <p:spPr>
          <a:xfrm>
            <a:off x="5445572" y="2582864"/>
            <a:ext cx="333911" cy="173871"/>
          </a:xfrm>
          <a:custGeom>
            <a:rect b="b" l="l" r="r" t="t"/>
            <a:pathLst>
              <a:path extrusionOk="0" h="88" w="169">
                <a:moveTo>
                  <a:pt x="126" y="0"/>
                </a:moveTo>
                <a:lnTo>
                  <a:pt x="85" y="0"/>
                </a:lnTo>
                <a:lnTo>
                  <a:pt x="85" y="15"/>
                </a:lnTo>
                <a:lnTo>
                  <a:pt x="112" y="15"/>
                </a:lnTo>
                <a:lnTo>
                  <a:pt x="112" y="32"/>
                </a:lnTo>
                <a:lnTo>
                  <a:pt x="85" y="32"/>
                </a:lnTo>
                <a:lnTo>
                  <a:pt x="85" y="88"/>
                </a:lnTo>
                <a:lnTo>
                  <a:pt x="110" y="88"/>
                </a:lnTo>
                <a:lnTo>
                  <a:pt x="169" y="88"/>
                </a:lnTo>
                <a:lnTo>
                  <a:pt x="169" y="32"/>
                </a:lnTo>
                <a:lnTo>
                  <a:pt x="126" y="32"/>
                </a:lnTo>
                <a:lnTo>
                  <a:pt x="126" y="0"/>
                </a:lnTo>
                <a:close/>
                <a:moveTo>
                  <a:pt x="85" y="0"/>
                </a:moveTo>
                <a:lnTo>
                  <a:pt x="43" y="0"/>
                </a:lnTo>
                <a:lnTo>
                  <a:pt x="43" y="32"/>
                </a:lnTo>
                <a:lnTo>
                  <a:pt x="0" y="32"/>
                </a:lnTo>
                <a:lnTo>
                  <a:pt x="0" y="88"/>
                </a:lnTo>
                <a:lnTo>
                  <a:pt x="59" y="88"/>
                </a:lnTo>
                <a:lnTo>
                  <a:pt x="85" y="88"/>
                </a:lnTo>
                <a:lnTo>
                  <a:pt x="85" y="32"/>
                </a:lnTo>
                <a:lnTo>
                  <a:pt x="58" y="32"/>
                </a:lnTo>
                <a:lnTo>
                  <a:pt x="58" y="32"/>
                </a:lnTo>
                <a:lnTo>
                  <a:pt x="58" y="15"/>
                </a:lnTo>
                <a:lnTo>
                  <a:pt x="85" y="15"/>
                </a:lnTo>
                <a:lnTo>
                  <a:pt x="85"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6" name="Google Shape;836;p26"/>
          <p:cNvSpPr/>
          <p:nvPr/>
        </p:nvSpPr>
        <p:spPr>
          <a:xfrm>
            <a:off x="6846417" y="2667823"/>
            <a:ext cx="339838" cy="35565"/>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7" name="Google Shape;837;p26"/>
          <p:cNvSpPr/>
          <p:nvPr/>
        </p:nvSpPr>
        <p:spPr>
          <a:xfrm>
            <a:off x="6846417" y="2746856"/>
            <a:ext cx="339838" cy="138308"/>
          </a:xfrm>
          <a:custGeom>
            <a:rect b="b" l="l" r="r" t="t"/>
            <a:pathLst>
              <a:path extrusionOk="0" h="70" w="172">
                <a:moveTo>
                  <a:pt x="146" y="70"/>
                </a:moveTo>
                <a:lnTo>
                  <a:pt x="172" y="70"/>
                </a:lnTo>
                <a:lnTo>
                  <a:pt x="172" y="0"/>
                </a:lnTo>
                <a:lnTo>
                  <a:pt x="146" y="0"/>
                </a:lnTo>
                <a:lnTo>
                  <a:pt x="146" y="33"/>
                </a:lnTo>
                <a:lnTo>
                  <a:pt x="146" y="33"/>
                </a:lnTo>
                <a:lnTo>
                  <a:pt x="160" y="47"/>
                </a:lnTo>
                <a:lnTo>
                  <a:pt x="146" y="59"/>
                </a:lnTo>
                <a:lnTo>
                  <a:pt x="146" y="70"/>
                </a:lnTo>
                <a:close/>
                <a:moveTo>
                  <a:pt x="0" y="70"/>
                </a:moveTo>
                <a:lnTo>
                  <a:pt x="146" y="70"/>
                </a:lnTo>
                <a:lnTo>
                  <a:pt x="146" y="59"/>
                </a:lnTo>
                <a:lnTo>
                  <a:pt x="134" y="47"/>
                </a:lnTo>
                <a:lnTo>
                  <a:pt x="146" y="33"/>
                </a:lnTo>
                <a:lnTo>
                  <a:pt x="146" y="0"/>
                </a:lnTo>
                <a:lnTo>
                  <a:pt x="0" y="0"/>
                </a:lnTo>
                <a:lnTo>
                  <a:pt x="0" y="70"/>
                </a:lnTo>
                <a:lnTo>
                  <a:pt x="0" y="70"/>
                </a:lnTo>
                <a:close/>
                <a:moveTo>
                  <a:pt x="146" y="33"/>
                </a:moveTo>
                <a:lnTo>
                  <a:pt x="146" y="33"/>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8" name="Google Shape;838;p26"/>
          <p:cNvSpPr/>
          <p:nvPr/>
        </p:nvSpPr>
        <p:spPr>
          <a:xfrm>
            <a:off x="6846417" y="2746856"/>
            <a:ext cx="339838" cy="138308"/>
          </a:xfrm>
          <a:custGeom>
            <a:rect b="b" l="l" r="r" t="t"/>
            <a:pathLst>
              <a:path extrusionOk="0" h="70" w="172">
                <a:moveTo>
                  <a:pt x="146" y="70"/>
                </a:moveTo>
                <a:lnTo>
                  <a:pt x="172" y="70"/>
                </a:lnTo>
                <a:lnTo>
                  <a:pt x="172" y="0"/>
                </a:lnTo>
                <a:lnTo>
                  <a:pt x="146" y="0"/>
                </a:lnTo>
                <a:lnTo>
                  <a:pt x="146" y="33"/>
                </a:lnTo>
                <a:lnTo>
                  <a:pt x="146" y="33"/>
                </a:lnTo>
                <a:lnTo>
                  <a:pt x="160" y="47"/>
                </a:lnTo>
                <a:lnTo>
                  <a:pt x="146" y="59"/>
                </a:lnTo>
                <a:lnTo>
                  <a:pt x="146" y="70"/>
                </a:lnTo>
                <a:moveTo>
                  <a:pt x="0" y="70"/>
                </a:moveTo>
                <a:lnTo>
                  <a:pt x="146" y="70"/>
                </a:lnTo>
                <a:lnTo>
                  <a:pt x="146" y="59"/>
                </a:lnTo>
                <a:lnTo>
                  <a:pt x="134" y="47"/>
                </a:lnTo>
                <a:lnTo>
                  <a:pt x="146" y="33"/>
                </a:lnTo>
                <a:lnTo>
                  <a:pt x="146" y="0"/>
                </a:lnTo>
                <a:lnTo>
                  <a:pt x="0" y="0"/>
                </a:lnTo>
                <a:lnTo>
                  <a:pt x="0" y="70"/>
                </a:lnTo>
                <a:lnTo>
                  <a:pt x="0" y="70"/>
                </a:lnTo>
                <a:moveTo>
                  <a:pt x="146" y="33"/>
                </a:moveTo>
                <a:lnTo>
                  <a:pt x="146" y="33"/>
                </a:lnTo>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9" name="Google Shape;839;p26"/>
          <p:cNvSpPr/>
          <p:nvPr/>
        </p:nvSpPr>
        <p:spPr>
          <a:xfrm>
            <a:off x="8587096" y="2733874"/>
            <a:ext cx="448509" cy="403065"/>
          </a:xfrm>
          <a:custGeom>
            <a:rect b="b" l="l" r="r" t="t"/>
            <a:pathLst>
              <a:path extrusionOk="0" h="152" w="169">
                <a:moveTo>
                  <a:pt x="166" y="43"/>
                </a:moveTo>
                <a:cubicBezTo>
                  <a:pt x="162" y="34"/>
                  <a:pt x="136" y="36"/>
                  <a:pt x="127" y="39"/>
                </a:cubicBezTo>
                <a:cubicBezTo>
                  <a:pt x="104" y="48"/>
                  <a:pt x="104" y="48"/>
                  <a:pt x="104" y="48"/>
                </a:cubicBezTo>
                <a:cubicBezTo>
                  <a:pt x="58" y="0"/>
                  <a:pt x="58" y="0"/>
                  <a:pt x="58" y="0"/>
                </a:cubicBezTo>
                <a:cubicBezTo>
                  <a:pt x="42" y="6"/>
                  <a:pt x="42" y="6"/>
                  <a:pt x="42" y="6"/>
                </a:cubicBezTo>
                <a:cubicBezTo>
                  <a:pt x="75" y="59"/>
                  <a:pt x="75" y="59"/>
                  <a:pt x="75" y="59"/>
                </a:cubicBezTo>
                <a:cubicBezTo>
                  <a:pt x="43" y="71"/>
                  <a:pt x="43" y="71"/>
                  <a:pt x="43" y="71"/>
                </a:cubicBezTo>
                <a:cubicBezTo>
                  <a:pt x="16" y="54"/>
                  <a:pt x="16" y="54"/>
                  <a:pt x="16" y="54"/>
                </a:cubicBezTo>
                <a:cubicBezTo>
                  <a:pt x="0" y="60"/>
                  <a:pt x="0" y="60"/>
                  <a:pt x="0" y="60"/>
                </a:cubicBezTo>
                <a:cubicBezTo>
                  <a:pt x="30" y="95"/>
                  <a:pt x="30" y="95"/>
                  <a:pt x="30" y="95"/>
                </a:cubicBezTo>
                <a:cubicBezTo>
                  <a:pt x="31" y="140"/>
                  <a:pt x="31" y="140"/>
                  <a:pt x="31" y="140"/>
                </a:cubicBezTo>
                <a:cubicBezTo>
                  <a:pt x="47" y="134"/>
                  <a:pt x="47" y="134"/>
                  <a:pt x="47" y="134"/>
                </a:cubicBezTo>
                <a:cubicBezTo>
                  <a:pt x="55" y="104"/>
                  <a:pt x="55" y="104"/>
                  <a:pt x="55" y="104"/>
                </a:cubicBezTo>
                <a:cubicBezTo>
                  <a:pt x="87" y="92"/>
                  <a:pt x="87" y="92"/>
                  <a:pt x="87" y="92"/>
                </a:cubicBezTo>
                <a:cubicBezTo>
                  <a:pt x="98" y="152"/>
                  <a:pt x="98" y="152"/>
                  <a:pt x="98" y="152"/>
                </a:cubicBezTo>
                <a:cubicBezTo>
                  <a:pt x="114" y="146"/>
                  <a:pt x="114" y="146"/>
                  <a:pt x="114" y="146"/>
                </a:cubicBezTo>
                <a:cubicBezTo>
                  <a:pt x="117" y="81"/>
                  <a:pt x="117" y="81"/>
                  <a:pt x="117" y="81"/>
                </a:cubicBezTo>
                <a:cubicBezTo>
                  <a:pt x="139" y="72"/>
                  <a:pt x="139" y="72"/>
                  <a:pt x="139" y="72"/>
                </a:cubicBezTo>
                <a:cubicBezTo>
                  <a:pt x="148" y="68"/>
                  <a:pt x="169" y="52"/>
                  <a:pt x="166" y="43"/>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40" name="Google Shape;840;p26"/>
          <p:cNvSpPr/>
          <p:nvPr/>
        </p:nvSpPr>
        <p:spPr>
          <a:xfrm>
            <a:off x="6484845" y="1689799"/>
            <a:ext cx="235121" cy="466291"/>
          </a:xfrm>
          <a:custGeom>
            <a:rect b="b" l="l" r="r" t="t"/>
            <a:pathLst>
              <a:path extrusionOk="0" h="176" w="88">
                <a:moveTo>
                  <a:pt x="18" y="0"/>
                </a:moveTo>
                <a:cubicBezTo>
                  <a:pt x="70" y="0"/>
                  <a:pt x="70" y="0"/>
                  <a:pt x="70" y="0"/>
                </a:cubicBezTo>
                <a:cubicBezTo>
                  <a:pt x="80" y="0"/>
                  <a:pt x="88" y="8"/>
                  <a:pt x="88" y="18"/>
                </a:cubicBezTo>
                <a:cubicBezTo>
                  <a:pt x="88" y="158"/>
                  <a:pt x="88" y="158"/>
                  <a:pt x="88" y="158"/>
                </a:cubicBezTo>
                <a:cubicBezTo>
                  <a:pt x="88" y="168"/>
                  <a:pt x="80" y="176"/>
                  <a:pt x="70" y="176"/>
                </a:cubicBezTo>
                <a:cubicBezTo>
                  <a:pt x="18" y="176"/>
                  <a:pt x="18" y="176"/>
                  <a:pt x="18" y="176"/>
                </a:cubicBezTo>
                <a:cubicBezTo>
                  <a:pt x="8" y="176"/>
                  <a:pt x="0" y="168"/>
                  <a:pt x="0" y="158"/>
                </a:cubicBezTo>
                <a:cubicBezTo>
                  <a:pt x="0" y="18"/>
                  <a:pt x="0" y="18"/>
                  <a:pt x="0" y="18"/>
                </a:cubicBezTo>
                <a:cubicBezTo>
                  <a:pt x="0" y="8"/>
                  <a:pt x="8" y="0"/>
                  <a:pt x="18"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41" name="Google Shape;841;p26"/>
          <p:cNvSpPr/>
          <p:nvPr/>
        </p:nvSpPr>
        <p:spPr>
          <a:xfrm>
            <a:off x="6512506" y="1739195"/>
            <a:ext cx="181775" cy="349717"/>
          </a:xfrm>
          <a:prstGeom prst="rect">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42" name="Google Shape;842;p26"/>
          <p:cNvSpPr/>
          <p:nvPr/>
        </p:nvSpPr>
        <p:spPr>
          <a:xfrm>
            <a:off x="6553999" y="1707582"/>
            <a:ext cx="98790" cy="7903"/>
          </a:xfrm>
          <a:custGeom>
            <a:rect b="b" l="l" r="r" t="t"/>
            <a:pathLst>
              <a:path extrusionOk="0" h="3" w="37">
                <a:moveTo>
                  <a:pt x="1" y="3"/>
                </a:moveTo>
                <a:cubicBezTo>
                  <a:pt x="35" y="3"/>
                  <a:pt x="35" y="3"/>
                  <a:pt x="35" y="3"/>
                </a:cubicBezTo>
                <a:cubicBezTo>
                  <a:pt x="36" y="3"/>
                  <a:pt x="37" y="2"/>
                  <a:pt x="37" y="1"/>
                </a:cubicBezTo>
                <a:cubicBezTo>
                  <a:pt x="37" y="1"/>
                  <a:pt x="37" y="1"/>
                  <a:pt x="37" y="1"/>
                </a:cubicBezTo>
                <a:cubicBezTo>
                  <a:pt x="37" y="0"/>
                  <a:pt x="36" y="0"/>
                  <a:pt x="35" y="0"/>
                </a:cubicBezTo>
                <a:cubicBezTo>
                  <a:pt x="1" y="0"/>
                  <a:pt x="1" y="0"/>
                  <a:pt x="1" y="0"/>
                </a:cubicBezTo>
                <a:cubicBezTo>
                  <a:pt x="0" y="0"/>
                  <a:pt x="0" y="0"/>
                  <a:pt x="0" y="1"/>
                </a:cubicBezTo>
                <a:cubicBezTo>
                  <a:pt x="0" y="1"/>
                  <a:pt x="0" y="1"/>
                  <a:pt x="0" y="1"/>
                </a:cubicBezTo>
                <a:cubicBezTo>
                  <a:pt x="0" y="2"/>
                  <a:pt x="0" y="3"/>
                  <a:pt x="1" y="3"/>
                </a:cubicBezTo>
                <a:close/>
              </a:path>
            </a:pathLst>
          </a:custGeom>
          <a:solidFill>
            <a:srgbClr val="E5615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43" name="Google Shape;843;p26"/>
          <p:cNvSpPr/>
          <p:nvPr/>
        </p:nvSpPr>
        <p:spPr>
          <a:xfrm>
            <a:off x="6520410" y="2116573"/>
            <a:ext cx="163992" cy="11855"/>
          </a:xfrm>
          <a:custGeom>
            <a:rect b="b" l="l" r="r" t="t"/>
            <a:pathLst>
              <a:path extrusionOk="0" h="5" w="62">
                <a:moveTo>
                  <a:pt x="3" y="5"/>
                </a:moveTo>
                <a:cubicBezTo>
                  <a:pt x="60" y="5"/>
                  <a:pt x="60" y="5"/>
                  <a:pt x="60" y="5"/>
                </a:cubicBezTo>
                <a:cubicBezTo>
                  <a:pt x="61" y="5"/>
                  <a:pt x="62" y="4"/>
                  <a:pt x="62" y="3"/>
                </a:cubicBezTo>
                <a:cubicBezTo>
                  <a:pt x="62" y="3"/>
                  <a:pt x="62" y="3"/>
                  <a:pt x="62" y="3"/>
                </a:cubicBezTo>
                <a:cubicBezTo>
                  <a:pt x="62" y="1"/>
                  <a:pt x="61" y="0"/>
                  <a:pt x="60" y="0"/>
                </a:cubicBezTo>
                <a:cubicBezTo>
                  <a:pt x="3" y="0"/>
                  <a:pt x="3" y="0"/>
                  <a:pt x="3" y="0"/>
                </a:cubicBezTo>
                <a:cubicBezTo>
                  <a:pt x="1" y="0"/>
                  <a:pt x="0" y="1"/>
                  <a:pt x="0" y="3"/>
                </a:cubicBezTo>
                <a:cubicBezTo>
                  <a:pt x="0" y="3"/>
                  <a:pt x="0" y="3"/>
                  <a:pt x="0" y="3"/>
                </a:cubicBezTo>
                <a:cubicBezTo>
                  <a:pt x="0" y="4"/>
                  <a:pt x="1" y="5"/>
                  <a:pt x="3" y="5"/>
                </a:cubicBezTo>
                <a:close/>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44" name="Google Shape;844;p26"/>
          <p:cNvSpPr/>
          <p:nvPr/>
        </p:nvSpPr>
        <p:spPr>
          <a:xfrm>
            <a:off x="6575733" y="2096816"/>
            <a:ext cx="53346" cy="53346"/>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45" name="Google Shape;845;p26"/>
          <p:cNvSpPr/>
          <p:nvPr/>
        </p:nvSpPr>
        <p:spPr>
          <a:xfrm>
            <a:off x="6583636" y="2104719"/>
            <a:ext cx="37541" cy="3754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46" name="Google Shape;846;p26"/>
          <p:cNvSpPr/>
          <p:nvPr/>
        </p:nvSpPr>
        <p:spPr>
          <a:xfrm>
            <a:off x="5779484" y="834276"/>
            <a:ext cx="61249" cy="122500"/>
          </a:xfrm>
          <a:custGeom>
            <a:rect b="b" l="l" r="r" t="t"/>
            <a:pathLst>
              <a:path extrusionOk="0" h="62" w="31">
                <a:moveTo>
                  <a:pt x="0" y="62"/>
                </a:moveTo>
                <a:lnTo>
                  <a:pt x="31" y="25"/>
                </a:lnTo>
                <a:lnTo>
                  <a:pt x="0" y="0"/>
                </a:lnTo>
                <a:lnTo>
                  <a:pt x="0" y="6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47" name="Google Shape;847;p26"/>
          <p:cNvSpPr/>
          <p:nvPr/>
        </p:nvSpPr>
        <p:spPr>
          <a:xfrm>
            <a:off x="5929644" y="834276"/>
            <a:ext cx="59275" cy="122500"/>
          </a:xfrm>
          <a:custGeom>
            <a:rect b="b" l="l" r="r" t="t"/>
            <a:pathLst>
              <a:path extrusionOk="0" h="62" w="30">
                <a:moveTo>
                  <a:pt x="30" y="62"/>
                </a:moveTo>
                <a:lnTo>
                  <a:pt x="30" y="0"/>
                </a:lnTo>
                <a:lnTo>
                  <a:pt x="0" y="25"/>
                </a:lnTo>
                <a:lnTo>
                  <a:pt x="30" y="6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48" name="Google Shape;848;p26"/>
          <p:cNvSpPr/>
          <p:nvPr/>
        </p:nvSpPr>
        <p:spPr>
          <a:xfrm>
            <a:off x="5988919" y="962703"/>
            <a:ext cx="1976" cy="1976"/>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49" name="Google Shape;849;p26"/>
          <p:cNvSpPr/>
          <p:nvPr/>
        </p:nvSpPr>
        <p:spPr>
          <a:xfrm>
            <a:off x="5779484" y="962703"/>
            <a:ext cx="1976" cy="1976"/>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50" name="Google Shape;850;p26"/>
          <p:cNvSpPr/>
          <p:nvPr/>
        </p:nvSpPr>
        <p:spPr>
          <a:xfrm>
            <a:off x="5783435" y="887623"/>
            <a:ext cx="203509" cy="75080"/>
          </a:xfrm>
          <a:custGeom>
            <a:rect b="b" l="l" r="r" t="t"/>
            <a:pathLst>
              <a:path extrusionOk="0" h="38" w="103">
                <a:moveTo>
                  <a:pt x="103" y="38"/>
                </a:moveTo>
                <a:lnTo>
                  <a:pt x="103" y="38"/>
                </a:lnTo>
                <a:lnTo>
                  <a:pt x="71" y="0"/>
                </a:lnTo>
                <a:lnTo>
                  <a:pt x="52" y="15"/>
                </a:lnTo>
                <a:lnTo>
                  <a:pt x="32" y="0"/>
                </a:lnTo>
                <a:lnTo>
                  <a:pt x="1" y="38"/>
                </a:lnTo>
                <a:lnTo>
                  <a:pt x="0" y="38"/>
                </a:lnTo>
                <a:lnTo>
                  <a:pt x="103" y="3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51" name="Google Shape;851;p26"/>
          <p:cNvSpPr/>
          <p:nvPr/>
        </p:nvSpPr>
        <p:spPr>
          <a:xfrm>
            <a:off x="5785410" y="830324"/>
            <a:ext cx="199557" cy="79032"/>
          </a:xfrm>
          <a:custGeom>
            <a:rect b="b" l="l" r="r" t="t"/>
            <a:pathLst>
              <a:path extrusionOk="0" h="40" w="101">
                <a:moveTo>
                  <a:pt x="31" y="24"/>
                </a:moveTo>
                <a:lnTo>
                  <a:pt x="32" y="25"/>
                </a:lnTo>
                <a:lnTo>
                  <a:pt x="34" y="27"/>
                </a:lnTo>
                <a:lnTo>
                  <a:pt x="51" y="40"/>
                </a:lnTo>
                <a:lnTo>
                  <a:pt x="69" y="27"/>
                </a:lnTo>
                <a:lnTo>
                  <a:pt x="70" y="25"/>
                </a:lnTo>
                <a:lnTo>
                  <a:pt x="71" y="24"/>
                </a:lnTo>
                <a:lnTo>
                  <a:pt x="101" y="0"/>
                </a:lnTo>
                <a:lnTo>
                  <a:pt x="0" y="0"/>
                </a:lnTo>
                <a:lnTo>
                  <a:pt x="31" y="2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852" name="Google Shape;852;p26"/>
          <p:cNvGrpSpPr/>
          <p:nvPr/>
        </p:nvGrpSpPr>
        <p:grpSpPr>
          <a:xfrm>
            <a:off x="7697991" y="4667336"/>
            <a:ext cx="377378" cy="375403"/>
            <a:chOff x="7956820" y="4444072"/>
            <a:chExt cx="377378" cy="375403"/>
          </a:xfrm>
        </p:grpSpPr>
        <p:sp>
          <p:nvSpPr>
            <p:cNvPr id="853" name="Google Shape;853;p26"/>
            <p:cNvSpPr/>
            <p:nvPr/>
          </p:nvSpPr>
          <p:spPr>
            <a:xfrm>
              <a:off x="7956820" y="4444072"/>
              <a:ext cx="377378" cy="375403"/>
            </a:xfrm>
            <a:prstGeom prst="ellipse">
              <a:avLst/>
            </a:pr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54" name="Google Shape;854;p26"/>
            <p:cNvSpPr/>
            <p:nvPr/>
          </p:nvSpPr>
          <p:spPr>
            <a:xfrm>
              <a:off x="8041781" y="4509274"/>
              <a:ext cx="88911" cy="248952"/>
            </a:xfrm>
            <a:custGeom>
              <a:rect b="b" l="l" r="r" t="t"/>
              <a:pathLst>
                <a:path extrusionOk="0" h="94" w="33">
                  <a:moveTo>
                    <a:pt x="4" y="11"/>
                  </a:moveTo>
                  <a:cubicBezTo>
                    <a:pt x="3" y="15"/>
                    <a:pt x="1" y="18"/>
                    <a:pt x="1" y="23"/>
                  </a:cubicBezTo>
                  <a:cubicBezTo>
                    <a:pt x="0" y="26"/>
                    <a:pt x="1" y="29"/>
                    <a:pt x="3" y="32"/>
                  </a:cubicBezTo>
                  <a:cubicBezTo>
                    <a:pt x="5" y="36"/>
                    <a:pt x="8" y="40"/>
                    <a:pt x="12" y="43"/>
                  </a:cubicBezTo>
                  <a:cubicBezTo>
                    <a:pt x="12" y="94"/>
                    <a:pt x="12" y="94"/>
                    <a:pt x="12" y="94"/>
                  </a:cubicBezTo>
                  <a:cubicBezTo>
                    <a:pt x="21" y="94"/>
                    <a:pt x="21" y="94"/>
                    <a:pt x="21" y="94"/>
                  </a:cubicBezTo>
                  <a:cubicBezTo>
                    <a:pt x="21" y="43"/>
                    <a:pt x="21" y="43"/>
                    <a:pt x="21" y="43"/>
                  </a:cubicBezTo>
                  <a:cubicBezTo>
                    <a:pt x="25" y="41"/>
                    <a:pt x="29" y="36"/>
                    <a:pt x="30" y="32"/>
                  </a:cubicBezTo>
                  <a:cubicBezTo>
                    <a:pt x="32" y="29"/>
                    <a:pt x="33" y="26"/>
                    <a:pt x="33" y="23"/>
                  </a:cubicBezTo>
                  <a:cubicBezTo>
                    <a:pt x="32" y="18"/>
                    <a:pt x="31" y="15"/>
                    <a:pt x="29" y="11"/>
                  </a:cubicBezTo>
                  <a:cubicBezTo>
                    <a:pt x="28" y="8"/>
                    <a:pt x="26" y="0"/>
                    <a:pt x="22" y="0"/>
                  </a:cubicBezTo>
                  <a:cubicBezTo>
                    <a:pt x="25" y="22"/>
                    <a:pt x="25" y="22"/>
                    <a:pt x="25" y="22"/>
                  </a:cubicBezTo>
                  <a:cubicBezTo>
                    <a:pt x="22" y="22"/>
                    <a:pt x="22" y="22"/>
                    <a:pt x="22" y="22"/>
                  </a:cubicBezTo>
                  <a:cubicBezTo>
                    <a:pt x="19" y="0"/>
                    <a:pt x="19" y="0"/>
                    <a:pt x="19" y="0"/>
                  </a:cubicBezTo>
                  <a:cubicBezTo>
                    <a:pt x="17" y="0"/>
                    <a:pt x="17" y="0"/>
                    <a:pt x="17" y="0"/>
                  </a:cubicBezTo>
                  <a:cubicBezTo>
                    <a:pt x="15" y="0"/>
                    <a:pt x="15" y="0"/>
                    <a:pt x="15" y="0"/>
                  </a:cubicBezTo>
                  <a:cubicBezTo>
                    <a:pt x="12" y="22"/>
                    <a:pt x="12" y="22"/>
                    <a:pt x="12" y="22"/>
                  </a:cubicBezTo>
                  <a:cubicBezTo>
                    <a:pt x="9" y="22"/>
                    <a:pt x="9" y="22"/>
                    <a:pt x="9" y="22"/>
                  </a:cubicBezTo>
                  <a:cubicBezTo>
                    <a:pt x="12" y="0"/>
                    <a:pt x="12" y="0"/>
                    <a:pt x="12" y="0"/>
                  </a:cubicBezTo>
                  <a:cubicBezTo>
                    <a:pt x="8" y="0"/>
                    <a:pt x="5" y="8"/>
                    <a:pt x="4" y="11"/>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55" name="Google Shape;855;p26"/>
            <p:cNvSpPr/>
            <p:nvPr/>
          </p:nvSpPr>
          <p:spPr>
            <a:xfrm>
              <a:off x="8156376" y="4505321"/>
              <a:ext cx="92863" cy="252903"/>
            </a:xfrm>
            <a:custGeom>
              <a:rect b="b" l="l" r="r" t="t"/>
              <a:pathLst>
                <a:path extrusionOk="0" h="96" w="35">
                  <a:moveTo>
                    <a:pt x="22" y="96"/>
                  </a:moveTo>
                  <a:cubicBezTo>
                    <a:pt x="22" y="46"/>
                    <a:pt x="22" y="46"/>
                    <a:pt x="22" y="46"/>
                  </a:cubicBezTo>
                  <a:cubicBezTo>
                    <a:pt x="29" y="43"/>
                    <a:pt x="35" y="35"/>
                    <a:pt x="35" y="25"/>
                  </a:cubicBezTo>
                  <a:cubicBezTo>
                    <a:pt x="35" y="14"/>
                    <a:pt x="27" y="0"/>
                    <a:pt x="18" y="0"/>
                  </a:cubicBezTo>
                  <a:cubicBezTo>
                    <a:pt x="8" y="0"/>
                    <a:pt x="0" y="14"/>
                    <a:pt x="0" y="25"/>
                  </a:cubicBezTo>
                  <a:cubicBezTo>
                    <a:pt x="0" y="35"/>
                    <a:pt x="6" y="43"/>
                    <a:pt x="13" y="45"/>
                  </a:cubicBezTo>
                  <a:cubicBezTo>
                    <a:pt x="13" y="96"/>
                    <a:pt x="13" y="96"/>
                    <a:pt x="13" y="96"/>
                  </a:cubicBezTo>
                  <a:lnTo>
                    <a:pt x="22" y="9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856" name="Google Shape;856;p26"/>
          <p:cNvSpPr/>
          <p:nvPr/>
        </p:nvSpPr>
        <p:spPr>
          <a:xfrm>
            <a:off x="4848880" y="3485806"/>
            <a:ext cx="175846" cy="369477"/>
          </a:xfrm>
          <a:custGeom>
            <a:rect b="b" l="l" r="r" t="t"/>
            <a:pathLst>
              <a:path extrusionOk="0" h="139" w="66">
                <a:moveTo>
                  <a:pt x="33" y="119"/>
                </a:moveTo>
                <a:cubicBezTo>
                  <a:pt x="49" y="119"/>
                  <a:pt x="61" y="123"/>
                  <a:pt x="65" y="135"/>
                </a:cubicBez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6" y="63"/>
                  <a:pt x="56" y="64"/>
                  <a:pt x="55" y="64"/>
                </a:cubicBezTo>
                <a:cubicBezTo>
                  <a:pt x="55" y="64"/>
                  <a:pt x="54" y="64"/>
                  <a:pt x="54" y="63"/>
                </a:cubicBezTo>
                <a:cubicBezTo>
                  <a:pt x="53" y="63"/>
                  <a:pt x="51" y="62"/>
                  <a:pt x="50" y="62"/>
                </a:cubicBezTo>
                <a:cubicBezTo>
                  <a:pt x="45" y="60"/>
                  <a:pt x="40" y="60"/>
                  <a:pt x="33" y="60"/>
                </a:cubicBezTo>
                <a:lnTo>
                  <a:pt x="33" y="119"/>
                </a:lnTo>
                <a:close/>
                <a:moveTo>
                  <a:pt x="1" y="135"/>
                </a:moveTo>
                <a:cubicBezTo>
                  <a:pt x="5" y="123"/>
                  <a:pt x="18" y="119"/>
                  <a:pt x="33" y="119"/>
                </a:cubicBezTo>
                <a:cubicBezTo>
                  <a:pt x="33" y="60"/>
                  <a:pt x="33" y="60"/>
                  <a:pt x="33" y="60"/>
                </a:cubicBezTo>
                <a:cubicBezTo>
                  <a:pt x="27" y="60"/>
                  <a:pt x="21" y="60"/>
                  <a:pt x="17" y="62"/>
                </a:cubicBezTo>
                <a:cubicBezTo>
                  <a:pt x="15" y="62"/>
                  <a:pt x="14" y="63"/>
                  <a:pt x="12" y="63"/>
                </a:cubicBezTo>
                <a:cubicBezTo>
                  <a:pt x="11" y="64"/>
                  <a:pt x="10" y="63"/>
                  <a:pt x="10" y="62"/>
                </a:cubicBezTo>
                <a:cubicBezTo>
                  <a:pt x="9" y="62"/>
                  <a:pt x="10" y="60"/>
                  <a:pt x="11" y="60"/>
                </a:cubicBezTo>
                <a:cubicBezTo>
                  <a:pt x="11" y="60"/>
                  <a:pt x="11" y="60"/>
                  <a:pt x="11" y="60"/>
                </a:cubicBezTo>
                <a:cubicBezTo>
                  <a:pt x="16" y="57"/>
                  <a:pt x="24" y="56"/>
                  <a:pt x="33" y="56"/>
                </a:cubicBezTo>
                <a:cubicBezTo>
                  <a:pt x="33" y="41"/>
                  <a:pt x="33" y="41"/>
                  <a:pt x="33" y="41"/>
                </a:cubicBezTo>
                <a:cubicBezTo>
                  <a:pt x="27" y="41"/>
                  <a:pt x="21" y="42"/>
                  <a:pt x="17" y="43"/>
                </a:cubicBezTo>
                <a:cubicBezTo>
                  <a:pt x="15" y="43"/>
                  <a:pt x="14" y="44"/>
                  <a:pt x="12" y="45"/>
                </a:cubicBezTo>
                <a:cubicBezTo>
                  <a:pt x="11" y="45"/>
                  <a:pt x="10" y="45"/>
                  <a:pt x="10" y="44"/>
                </a:cubicBezTo>
                <a:cubicBezTo>
                  <a:pt x="9" y="43"/>
                  <a:pt x="10" y="42"/>
                  <a:pt x="11" y="41"/>
                </a:cubicBezTo>
                <a:cubicBezTo>
                  <a:pt x="11" y="41"/>
                  <a:pt x="11" y="41"/>
                  <a:pt x="11" y="41"/>
                </a:cubicBezTo>
                <a:cubicBezTo>
                  <a:pt x="16" y="38"/>
                  <a:pt x="24" y="37"/>
                  <a:pt x="33" y="37"/>
                </a:cubicBezTo>
                <a:cubicBezTo>
                  <a:pt x="33" y="22"/>
                  <a:pt x="33" y="22"/>
                  <a:pt x="33" y="22"/>
                </a:cubicBezTo>
                <a:cubicBezTo>
                  <a:pt x="27" y="22"/>
                  <a:pt x="21" y="23"/>
                  <a:pt x="17" y="24"/>
                </a:cubicBezTo>
                <a:cubicBezTo>
                  <a:pt x="15" y="25"/>
                  <a:pt x="14" y="25"/>
                  <a:pt x="12" y="26"/>
                </a:cubicBezTo>
                <a:cubicBezTo>
                  <a:pt x="11" y="26"/>
                  <a:pt x="10" y="26"/>
                  <a:pt x="10" y="25"/>
                </a:cubicBezTo>
                <a:cubicBezTo>
                  <a:pt x="9" y="24"/>
                  <a:pt x="10" y="23"/>
                  <a:pt x="11" y="23"/>
                </a:cubicBezTo>
                <a:cubicBezTo>
                  <a:pt x="11" y="23"/>
                  <a:pt x="11" y="23"/>
                  <a:pt x="11" y="23"/>
                </a:cubicBezTo>
                <a:cubicBezTo>
                  <a:pt x="16" y="20"/>
                  <a:pt x="24" y="18"/>
                  <a:pt x="33" y="18"/>
                </a:cubicBezTo>
                <a:cubicBezTo>
                  <a:pt x="33" y="0"/>
                  <a:pt x="33" y="0"/>
                  <a:pt x="33" y="0"/>
                </a:cubicBezTo>
                <a:cubicBezTo>
                  <a:pt x="18" y="0"/>
                  <a:pt x="6" y="3"/>
                  <a:pt x="2" y="14"/>
                </a:cubicBezTo>
                <a:cubicBezTo>
                  <a:pt x="0" y="18"/>
                  <a:pt x="0" y="25"/>
                  <a:pt x="0" y="30"/>
                </a:cubicBezTo>
                <a:cubicBezTo>
                  <a:pt x="0" y="51"/>
                  <a:pt x="0" y="113"/>
                  <a:pt x="0" y="134"/>
                </a:cubicBezTo>
                <a:cubicBezTo>
                  <a:pt x="0" y="139"/>
                  <a:pt x="0" y="139"/>
                  <a:pt x="1" y="13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57" name="Google Shape;857;p26"/>
          <p:cNvSpPr/>
          <p:nvPr/>
        </p:nvSpPr>
        <p:spPr>
          <a:xfrm>
            <a:off x="5040532" y="3485806"/>
            <a:ext cx="173871" cy="369477"/>
          </a:xfrm>
          <a:custGeom>
            <a:rect b="b" l="l" r="r" t="t"/>
            <a:pathLst>
              <a:path extrusionOk="0" h="139" w="66">
                <a:moveTo>
                  <a:pt x="65" y="135"/>
                </a:move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7" y="25"/>
                  <a:pt x="57" y="25"/>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7" y="44"/>
                  <a:pt x="57" y="44"/>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7" y="62"/>
                  <a:pt x="57" y="62"/>
                  <a:pt x="57" y="62"/>
                </a:cubicBezTo>
                <a:cubicBezTo>
                  <a:pt x="56" y="63"/>
                  <a:pt x="56" y="64"/>
                  <a:pt x="55" y="64"/>
                </a:cubicBezTo>
                <a:cubicBezTo>
                  <a:pt x="55" y="64"/>
                  <a:pt x="54" y="64"/>
                  <a:pt x="54" y="63"/>
                </a:cubicBezTo>
                <a:cubicBezTo>
                  <a:pt x="53" y="63"/>
                  <a:pt x="51" y="62"/>
                  <a:pt x="50" y="62"/>
                </a:cubicBezTo>
                <a:cubicBezTo>
                  <a:pt x="45" y="60"/>
                  <a:pt x="40" y="60"/>
                  <a:pt x="33" y="60"/>
                </a:cubicBezTo>
                <a:cubicBezTo>
                  <a:pt x="33" y="119"/>
                  <a:pt x="33" y="119"/>
                  <a:pt x="33" y="119"/>
                </a:cubicBezTo>
                <a:cubicBezTo>
                  <a:pt x="33" y="119"/>
                  <a:pt x="33" y="119"/>
                  <a:pt x="33" y="119"/>
                </a:cubicBezTo>
                <a:cubicBezTo>
                  <a:pt x="48" y="119"/>
                  <a:pt x="61" y="123"/>
                  <a:pt x="65" y="135"/>
                </a:cubicBezTo>
                <a:close/>
                <a:moveTo>
                  <a:pt x="33" y="0"/>
                </a:moveTo>
                <a:cubicBezTo>
                  <a:pt x="33" y="0"/>
                  <a:pt x="33" y="0"/>
                  <a:pt x="33" y="0"/>
                </a:cubicBezTo>
                <a:cubicBezTo>
                  <a:pt x="18" y="0"/>
                  <a:pt x="5" y="3"/>
                  <a:pt x="2" y="14"/>
                </a:cubicBezTo>
                <a:cubicBezTo>
                  <a:pt x="0" y="18"/>
                  <a:pt x="0" y="25"/>
                  <a:pt x="0" y="30"/>
                </a:cubicBezTo>
                <a:cubicBezTo>
                  <a:pt x="0" y="51"/>
                  <a:pt x="0" y="113"/>
                  <a:pt x="0" y="134"/>
                </a:cubicBezTo>
                <a:cubicBezTo>
                  <a:pt x="0" y="139"/>
                  <a:pt x="0" y="139"/>
                  <a:pt x="1" y="135"/>
                </a:cubicBezTo>
                <a:cubicBezTo>
                  <a:pt x="5" y="123"/>
                  <a:pt x="18" y="119"/>
                  <a:pt x="33" y="119"/>
                </a:cubicBezTo>
                <a:cubicBezTo>
                  <a:pt x="33" y="60"/>
                  <a:pt x="33" y="60"/>
                  <a:pt x="33" y="60"/>
                </a:cubicBezTo>
                <a:cubicBezTo>
                  <a:pt x="33" y="60"/>
                  <a:pt x="33" y="60"/>
                  <a:pt x="33" y="60"/>
                </a:cubicBezTo>
                <a:cubicBezTo>
                  <a:pt x="26" y="60"/>
                  <a:pt x="21" y="60"/>
                  <a:pt x="17" y="62"/>
                </a:cubicBezTo>
                <a:cubicBezTo>
                  <a:pt x="15" y="62"/>
                  <a:pt x="14" y="63"/>
                  <a:pt x="12" y="63"/>
                </a:cubicBezTo>
                <a:cubicBezTo>
                  <a:pt x="11" y="64"/>
                  <a:pt x="10" y="63"/>
                  <a:pt x="10" y="62"/>
                </a:cubicBezTo>
                <a:cubicBezTo>
                  <a:pt x="9" y="62"/>
                  <a:pt x="10" y="60"/>
                  <a:pt x="10" y="60"/>
                </a:cubicBezTo>
                <a:cubicBezTo>
                  <a:pt x="16" y="57"/>
                  <a:pt x="23" y="56"/>
                  <a:pt x="33" y="56"/>
                </a:cubicBezTo>
                <a:cubicBezTo>
                  <a:pt x="33" y="56"/>
                  <a:pt x="33" y="56"/>
                  <a:pt x="33" y="56"/>
                </a:cubicBezTo>
                <a:cubicBezTo>
                  <a:pt x="33" y="41"/>
                  <a:pt x="33" y="41"/>
                  <a:pt x="33" y="41"/>
                </a:cubicBezTo>
                <a:cubicBezTo>
                  <a:pt x="33" y="41"/>
                  <a:pt x="33" y="41"/>
                  <a:pt x="33" y="41"/>
                </a:cubicBezTo>
                <a:cubicBezTo>
                  <a:pt x="26" y="41"/>
                  <a:pt x="21" y="42"/>
                  <a:pt x="17" y="43"/>
                </a:cubicBezTo>
                <a:cubicBezTo>
                  <a:pt x="15" y="43"/>
                  <a:pt x="14" y="44"/>
                  <a:pt x="12" y="45"/>
                </a:cubicBezTo>
                <a:cubicBezTo>
                  <a:pt x="11" y="45"/>
                  <a:pt x="10" y="45"/>
                  <a:pt x="10" y="44"/>
                </a:cubicBezTo>
                <a:cubicBezTo>
                  <a:pt x="9" y="43"/>
                  <a:pt x="10" y="42"/>
                  <a:pt x="10" y="41"/>
                </a:cubicBezTo>
                <a:cubicBezTo>
                  <a:pt x="16" y="38"/>
                  <a:pt x="23" y="37"/>
                  <a:pt x="33" y="37"/>
                </a:cubicBezTo>
                <a:cubicBezTo>
                  <a:pt x="33" y="37"/>
                  <a:pt x="33" y="37"/>
                  <a:pt x="33" y="37"/>
                </a:cubicBezTo>
                <a:cubicBezTo>
                  <a:pt x="33" y="22"/>
                  <a:pt x="33" y="22"/>
                  <a:pt x="33" y="22"/>
                </a:cubicBezTo>
                <a:cubicBezTo>
                  <a:pt x="33" y="22"/>
                  <a:pt x="33" y="22"/>
                  <a:pt x="33" y="22"/>
                </a:cubicBezTo>
                <a:cubicBezTo>
                  <a:pt x="26" y="22"/>
                  <a:pt x="21" y="23"/>
                  <a:pt x="17" y="24"/>
                </a:cubicBezTo>
                <a:cubicBezTo>
                  <a:pt x="15" y="25"/>
                  <a:pt x="14" y="25"/>
                  <a:pt x="12" y="26"/>
                </a:cubicBezTo>
                <a:cubicBezTo>
                  <a:pt x="11" y="26"/>
                  <a:pt x="10" y="26"/>
                  <a:pt x="10" y="25"/>
                </a:cubicBezTo>
                <a:cubicBezTo>
                  <a:pt x="9" y="24"/>
                  <a:pt x="10" y="23"/>
                  <a:pt x="10" y="23"/>
                </a:cubicBezTo>
                <a:cubicBezTo>
                  <a:pt x="16" y="20"/>
                  <a:pt x="23" y="18"/>
                  <a:pt x="33" y="18"/>
                </a:cubicBezTo>
                <a:cubicBezTo>
                  <a:pt x="33" y="18"/>
                  <a:pt x="33" y="18"/>
                  <a:pt x="33" y="18"/>
                </a:cubicBezTo>
                <a:lnTo>
                  <a:pt x="33"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58" name="Google Shape;858;p26"/>
          <p:cNvSpPr/>
          <p:nvPr/>
        </p:nvSpPr>
        <p:spPr>
          <a:xfrm>
            <a:off x="4305533" y="4493464"/>
            <a:ext cx="272660" cy="272660"/>
          </a:xfrm>
          <a:custGeom>
            <a:rect b="b" l="l" r="r" t="t"/>
            <a:pathLst>
              <a:path extrusionOk="0" h="103" w="103">
                <a:moveTo>
                  <a:pt x="55" y="103"/>
                </a:moveTo>
                <a:cubicBezTo>
                  <a:pt x="58" y="103"/>
                  <a:pt x="61" y="103"/>
                  <a:pt x="63" y="102"/>
                </a:cubicBezTo>
                <a:cubicBezTo>
                  <a:pt x="65" y="102"/>
                  <a:pt x="67" y="101"/>
                  <a:pt x="68" y="101"/>
                </a:cubicBezTo>
                <a:cubicBezTo>
                  <a:pt x="69" y="100"/>
                  <a:pt x="70" y="100"/>
                  <a:pt x="71" y="100"/>
                </a:cubicBezTo>
                <a:cubicBezTo>
                  <a:pt x="72" y="99"/>
                  <a:pt x="74" y="98"/>
                  <a:pt x="75" y="98"/>
                </a:cubicBezTo>
                <a:cubicBezTo>
                  <a:pt x="76" y="97"/>
                  <a:pt x="77" y="97"/>
                  <a:pt x="78" y="96"/>
                </a:cubicBezTo>
                <a:cubicBezTo>
                  <a:pt x="81" y="95"/>
                  <a:pt x="84" y="92"/>
                  <a:pt x="87" y="90"/>
                </a:cubicBezTo>
                <a:cubicBezTo>
                  <a:pt x="87" y="89"/>
                  <a:pt x="88" y="89"/>
                  <a:pt x="88" y="88"/>
                </a:cubicBezTo>
                <a:cubicBezTo>
                  <a:pt x="89" y="88"/>
                  <a:pt x="89" y="87"/>
                  <a:pt x="90" y="86"/>
                </a:cubicBezTo>
                <a:cubicBezTo>
                  <a:pt x="91" y="86"/>
                  <a:pt x="92" y="85"/>
                  <a:pt x="92" y="84"/>
                </a:cubicBezTo>
                <a:cubicBezTo>
                  <a:pt x="94" y="82"/>
                  <a:pt x="95" y="80"/>
                  <a:pt x="96" y="79"/>
                </a:cubicBezTo>
                <a:cubicBezTo>
                  <a:pt x="96" y="78"/>
                  <a:pt x="96" y="78"/>
                  <a:pt x="97" y="77"/>
                </a:cubicBezTo>
                <a:cubicBezTo>
                  <a:pt x="97" y="77"/>
                  <a:pt x="97" y="76"/>
                  <a:pt x="98" y="75"/>
                </a:cubicBezTo>
                <a:cubicBezTo>
                  <a:pt x="98" y="75"/>
                  <a:pt x="98" y="75"/>
                  <a:pt x="98" y="74"/>
                </a:cubicBezTo>
                <a:cubicBezTo>
                  <a:pt x="99" y="73"/>
                  <a:pt x="99" y="73"/>
                  <a:pt x="99" y="72"/>
                </a:cubicBezTo>
                <a:cubicBezTo>
                  <a:pt x="100" y="71"/>
                  <a:pt x="100" y="70"/>
                  <a:pt x="100" y="70"/>
                </a:cubicBezTo>
                <a:cubicBezTo>
                  <a:pt x="101" y="68"/>
                  <a:pt x="101" y="66"/>
                  <a:pt x="102" y="65"/>
                </a:cubicBezTo>
                <a:cubicBezTo>
                  <a:pt x="102" y="64"/>
                  <a:pt x="102" y="63"/>
                  <a:pt x="102" y="62"/>
                </a:cubicBezTo>
                <a:cubicBezTo>
                  <a:pt x="103" y="61"/>
                  <a:pt x="103" y="61"/>
                  <a:pt x="103" y="60"/>
                </a:cubicBezTo>
                <a:cubicBezTo>
                  <a:pt x="103" y="59"/>
                  <a:pt x="103" y="58"/>
                  <a:pt x="103" y="57"/>
                </a:cubicBezTo>
                <a:cubicBezTo>
                  <a:pt x="103" y="55"/>
                  <a:pt x="103" y="54"/>
                  <a:pt x="103" y="52"/>
                </a:cubicBezTo>
                <a:cubicBezTo>
                  <a:pt x="103" y="50"/>
                  <a:pt x="103" y="48"/>
                  <a:pt x="103" y="47"/>
                </a:cubicBezTo>
                <a:cubicBezTo>
                  <a:pt x="103" y="46"/>
                  <a:pt x="103" y="45"/>
                  <a:pt x="103" y="44"/>
                </a:cubicBezTo>
                <a:cubicBezTo>
                  <a:pt x="103" y="43"/>
                  <a:pt x="103" y="42"/>
                  <a:pt x="102" y="41"/>
                </a:cubicBezTo>
                <a:cubicBezTo>
                  <a:pt x="102" y="41"/>
                  <a:pt x="102" y="40"/>
                  <a:pt x="102" y="39"/>
                </a:cubicBezTo>
                <a:cubicBezTo>
                  <a:pt x="101" y="37"/>
                  <a:pt x="101" y="36"/>
                  <a:pt x="100" y="34"/>
                </a:cubicBezTo>
                <a:cubicBezTo>
                  <a:pt x="100" y="34"/>
                  <a:pt x="100" y="33"/>
                  <a:pt x="100" y="33"/>
                </a:cubicBezTo>
                <a:cubicBezTo>
                  <a:pt x="99" y="32"/>
                  <a:pt x="99" y="31"/>
                  <a:pt x="98" y="29"/>
                </a:cubicBezTo>
                <a:cubicBezTo>
                  <a:pt x="98" y="29"/>
                  <a:pt x="98" y="29"/>
                  <a:pt x="98" y="28"/>
                </a:cubicBezTo>
                <a:cubicBezTo>
                  <a:pt x="97" y="28"/>
                  <a:pt x="97" y="27"/>
                  <a:pt x="97" y="26"/>
                </a:cubicBezTo>
                <a:cubicBezTo>
                  <a:pt x="95" y="24"/>
                  <a:pt x="94" y="22"/>
                  <a:pt x="92" y="20"/>
                </a:cubicBezTo>
                <a:cubicBezTo>
                  <a:pt x="92" y="19"/>
                  <a:pt x="91" y="18"/>
                  <a:pt x="90" y="17"/>
                </a:cubicBezTo>
                <a:cubicBezTo>
                  <a:pt x="89" y="17"/>
                  <a:pt x="89" y="16"/>
                  <a:pt x="88" y="15"/>
                </a:cubicBezTo>
                <a:cubicBezTo>
                  <a:pt x="88" y="15"/>
                  <a:pt x="87" y="14"/>
                  <a:pt x="87" y="14"/>
                </a:cubicBezTo>
                <a:cubicBezTo>
                  <a:pt x="85" y="13"/>
                  <a:pt x="84" y="12"/>
                  <a:pt x="83" y="11"/>
                </a:cubicBezTo>
                <a:cubicBezTo>
                  <a:pt x="81" y="9"/>
                  <a:pt x="79" y="8"/>
                  <a:pt x="78" y="7"/>
                </a:cubicBezTo>
                <a:cubicBezTo>
                  <a:pt x="77" y="7"/>
                  <a:pt x="76" y="6"/>
                  <a:pt x="75" y="6"/>
                </a:cubicBezTo>
                <a:cubicBezTo>
                  <a:pt x="75" y="6"/>
                  <a:pt x="75" y="6"/>
                  <a:pt x="74" y="5"/>
                </a:cubicBezTo>
                <a:cubicBezTo>
                  <a:pt x="74" y="5"/>
                  <a:pt x="74" y="5"/>
                  <a:pt x="73" y="5"/>
                </a:cubicBezTo>
                <a:cubicBezTo>
                  <a:pt x="73" y="5"/>
                  <a:pt x="73" y="5"/>
                  <a:pt x="73" y="5"/>
                </a:cubicBezTo>
                <a:cubicBezTo>
                  <a:pt x="72" y="4"/>
                  <a:pt x="71" y="4"/>
                  <a:pt x="71" y="4"/>
                </a:cubicBezTo>
                <a:cubicBezTo>
                  <a:pt x="71" y="4"/>
                  <a:pt x="71" y="4"/>
                  <a:pt x="71" y="4"/>
                </a:cubicBezTo>
                <a:cubicBezTo>
                  <a:pt x="70" y="4"/>
                  <a:pt x="69" y="3"/>
                  <a:pt x="69" y="3"/>
                </a:cubicBezTo>
                <a:cubicBezTo>
                  <a:pt x="69" y="3"/>
                  <a:pt x="69" y="3"/>
                  <a:pt x="68" y="3"/>
                </a:cubicBezTo>
                <a:cubicBezTo>
                  <a:pt x="67" y="2"/>
                  <a:pt x="65" y="2"/>
                  <a:pt x="64" y="2"/>
                </a:cubicBezTo>
                <a:cubicBezTo>
                  <a:pt x="63" y="2"/>
                  <a:pt x="63" y="1"/>
                  <a:pt x="62" y="1"/>
                </a:cubicBezTo>
                <a:cubicBezTo>
                  <a:pt x="62" y="1"/>
                  <a:pt x="62" y="1"/>
                  <a:pt x="61" y="1"/>
                </a:cubicBezTo>
                <a:cubicBezTo>
                  <a:pt x="59" y="1"/>
                  <a:pt x="57" y="1"/>
                  <a:pt x="55" y="0"/>
                </a:cubicBezTo>
                <a:cubicBezTo>
                  <a:pt x="55" y="3"/>
                  <a:pt x="55" y="3"/>
                  <a:pt x="55" y="3"/>
                </a:cubicBezTo>
                <a:cubicBezTo>
                  <a:pt x="58" y="3"/>
                  <a:pt x="60" y="4"/>
                  <a:pt x="62" y="4"/>
                </a:cubicBezTo>
                <a:cubicBezTo>
                  <a:pt x="62" y="4"/>
                  <a:pt x="61" y="4"/>
                  <a:pt x="61" y="4"/>
                </a:cubicBezTo>
                <a:cubicBezTo>
                  <a:pt x="60" y="5"/>
                  <a:pt x="60" y="5"/>
                  <a:pt x="60" y="5"/>
                </a:cubicBezTo>
                <a:cubicBezTo>
                  <a:pt x="59" y="5"/>
                  <a:pt x="58" y="5"/>
                  <a:pt x="57" y="5"/>
                </a:cubicBezTo>
                <a:cubicBezTo>
                  <a:pt x="57" y="5"/>
                  <a:pt x="58" y="5"/>
                  <a:pt x="58" y="5"/>
                </a:cubicBezTo>
                <a:cubicBezTo>
                  <a:pt x="59" y="6"/>
                  <a:pt x="59" y="6"/>
                  <a:pt x="60" y="6"/>
                </a:cubicBezTo>
                <a:cubicBezTo>
                  <a:pt x="61" y="6"/>
                  <a:pt x="62" y="6"/>
                  <a:pt x="62" y="6"/>
                </a:cubicBezTo>
                <a:cubicBezTo>
                  <a:pt x="62" y="5"/>
                  <a:pt x="62" y="5"/>
                  <a:pt x="63" y="5"/>
                </a:cubicBezTo>
                <a:cubicBezTo>
                  <a:pt x="63" y="5"/>
                  <a:pt x="63" y="4"/>
                  <a:pt x="63" y="4"/>
                </a:cubicBezTo>
                <a:cubicBezTo>
                  <a:pt x="64" y="4"/>
                  <a:pt x="64" y="5"/>
                  <a:pt x="65" y="5"/>
                </a:cubicBezTo>
                <a:cubicBezTo>
                  <a:pt x="65" y="5"/>
                  <a:pt x="64" y="5"/>
                  <a:pt x="64" y="6"/>
                </a:cubicBezTo>
                <a:cubicBezTo>
                  <a:pt x="64" y="6"/>
                  <a:pt x="65" y="5"/>
                  <a:pt x="66" y="5"/>
                </a:cubicBezTo>
                <a:cubicBezTo>
                  <a:pt x="66" y="5"/>
                  <a:pt x="66" y="5"/>
                  <a:pt x="66" y="5"/>
                </a:cubicBezTo>
                <a:cubicBezTo>
                  <a:pt x="67" y="5"/>
                  <a:pt x="68" y="6"/>
                  <a:pt x="68" y="6"/>
                </a:cubicBezTo>
                <a:cubicBezTo>
                  <a:pt x="69" y="6"/>
                  <a:pt x="71" y="7"/>
                  <a:pt x="72" y="7"/>
                </a:cubicBezTo>
                <a:cubicBezTo>
                  <a:pt x="71" y="7"/>
                  <a:pt x="71" y="7"/>
                  <a:pt x="71" y="7"/>
                </a:cubicBezTo>
                <a:cubicBezTo>
                  <a:pt x="71" y="7"/>
                  <a:pt x="70" y="7"/>
                  <a:pt x="70" y="7"/>
                </a:cubicBezTo>
                <a:cubicBezTo>
                  <a:pt x="70" y="8"/>
                  <a:pt x="70" y="8"/>
                  <a:pt x="71" y="8"/>
                </a:cubicBezTo>
                <a:cubicBezTo>
                  <a:pt x="71" y="8"/>
                  <a:pt x="72" y="9"/>
                  <a:pt x="72" y="9"/>
                </a:cubicBezTo>
                <a:cubicBezTo>
                  <a:pt x="72" y="10"/>
                  <a:pt x="71" y="9"/>
                  <a:pt x="70" y="9"/>
                </a:cubicBezTo>
                <a:cubicBezTo>
                  <a:pt x="69" y="9"/>
                  <a:pt x="68" y="11"/>
                  <a:pt x="68" y="10"/>
                </a:cubicBezTo>
                <a:cubicBezTo>
                  <a:pt x="68" y="9"/>
                  <a:pt x="68" y="9"/>
                  <a:pt x="69" y="8"/>
                </a:cubicBezTo>
                <a:cubicBezTo>
                  <a:pt x="68" y="8"/>
                  <a:pt x="68" y="8"/>
                  <a:pt x="68" y="8"/>
                </a:cubicBezTo>
                <a:cubicBezTo>
                  <a:pt x="68" y="8"/>
                  <a:pt x="68" y="9"/>
                  <a:pt x="67" y="9"/>
                </a:cubicBezTo>
                <a:cubicBezTo>
                  <a:pt x="67" y="9"/>
                  <a:pt x="67" y="9"/>
                  <a:pt x="66" y="9"/>
                </a:cubicBezTo>
                <a:cubicBezTo>
                  <a:pt x="66" y="9"/>
                  <a:pt x="65" y="9"/>
                  <a:pt x="65" y="9"/>
                </a:cubicBezTo>
                <a:cubicBezTo>
                  <a:pt x="64" y="10"/>
                  <a:pt x="64" y="10"/>
                  <a:pt x="63" y="10"/>
                </a:cubicBezTo>
                <a:cubicBezTo>
                  <a:pt x="63" y="10"/>
                  <a:pt x="63" y="10"/>
                  <a:pt x="62" y="10"/>
                </a:cubicBezTo>
                <a:cubicBezTo>
                  <a:pt x="62" y="11"/>
                  <a:pt x="61" y="11"/>
                  <a:pt x="60" y="11"/>
                </a:cubicBezTo>
                <a:cubicBezTo>
                  <a:pt x="60" y="12"/>
                  <a:pt x="59" y="12"/>
                  <a:pt x="58" y="13"/>
                </a:cubicBezTo>
                <a:cubicBezTo>
                  <a:pt x="58" y="13"/>
                  <a:pt x="57" y="13"/>
                  <a:pt x="57" y="14"/>
                </a:cubicBezTo>
                <a:cubicBezTo>
                  <a:pt x="57" y="14"/>
                  <a:pt x="58" y="14"/>
                  <a:pt x="58" y="14"/>
                </a:cubicBezTo>
                <a:cubicBezTo>
                  <a:pt x="58" y="15"/>
                  <a:pt x="58" y="15"/>
                  <a:pt x="58" y="15"/>
                </a:cubicBezTo>
                <a:cubicBezTo>
                  <a:pt x="58" y="16"/>
                  <a:pt x="59" y="15"/>
                  <a:pt x="59" y="16"/>
                </a:cubicBezTo>
                <a:cubicBezTo>
                  <a:pt x="60" y="16"/>
                  <a:pt x="61" y="16"/>
                  <a:pt x="61" y="17"/>
                </a:cubicBezTo>
                <a:cubicBezTo>
                  <a:pt x="62" y="17"/>
                  <a:pt x="62" y="17"/>
                  <a:pt x="63" y="17"/>
                </a:cubicBezTo>
                <a:cubicBezTo>
                  <a:pt x="64" y="17"/>
                  <a:pt x="65" y="17"/>
                  <a:pt x="65" y="18"/>
                </a:cubicBezTo>
                <a:cubicBezTo>
                  <a:pt x="65" y="18"/>
                  <a:pt x="64" y="19"/>
                  <a:pt x="64" y="19"/>
                </a:cubicBezTo>
                <a:cubicBezTo>
                  <a:pt x="64" y="19"/>
                  <a:pt x="64" y="20"/>
                  <a:pt x="64" y="20"/>
                </a:cubicBezTo>
                <a:cubicBezTo>
                  <a:pt x="64" y="21"/>
                  <a:pt x="64" y="21"/>
                  <a:pt x="65" y="21"/>
                </a:cubicBezTo>
                <a:cubicBezTo>
                  <a:pt x="65" y="21"/>
                  <a:pt x="66" y="21"/>
                  <a:pt x="66" y="20"/>
                </a:cubicBezTo>
                <a:cubicBezTo>
                  <a:pt x="66" y="19"/>
                  <a:pt x="66" y="19"/>
                  <a:pt x="67" y="18"/>
                </a:cubicBezTo>
                <a:cubicBezTo>
                  <a:pt x="69" y="18"/>
                  <a:pt x="72" y="17"/>
                  <a:pt x="71" y="14"/>
                </a:cubicBezTo>
                <a:cubicBezTo>
                  <a:pt x="71" y="14"/>
                  <a:pt x="71" y="14"/>
                  <a:pt x="71" y="13"/>
                </a:cubicBezTo>
                <a:cubicBezTo>
                  <a:pt x="71" y="13"/>
                  <a:pt x="72" y="13"/>
                  <a:pt x="72" y="12"/>
                </a:cubicBezTo>
                <a:cubicBezTo>
                  <a:pt x="72" y="12"/>
                  <a:pt x="72" y="12"/>
                  <a:pt x="73" y="11"/>
                </a:cubicBezTo>
                <a:cubicBezTo>
                  <a:pt x="73" y="11"/>
                  <a:pt x="73" y="11"/>
                  <a:pt x="73" y="11"/>
                </a:cubicBezTo>
                <a:cubicBezTo>
                  <a:pt x="73" y="10"/>
                  <a:pt x="73" y="10"/>
                  <a:pt x="73" y="10"/>
                </a:cubicBezTo>
                <a:cubicBezTo>
                  <a:pt x="74" y="10"/>
                  <a:pt x="74" y="10"/>
                  <a:pt x="74" y="11"/>
                </a:cubicBezTo>
                <a:cubicBezTo>
                  <a:pt x="75" y="11"/>
                  <a:pt x="75" y="11"/>
                  <a:pt x="76" y="11"/>
                </a:cubicBezTo>
                <a:cubicBezTo>
                  <a:pt x="76" y="11"/>
                  <a:pt x="76" y="11"/>
                  <a:pt x="76" y="11"/>
                </a:cubicBezTo>
                <a:cubicBezTo>
                  <a:pt x="77" y="11"/>
                  <a:pt x="77" y="11"/>
                  <a:pt x="78" y="12"/>
                </a:cubicBezTo>
                <a:cubicBezTo>
                  <a:pt x="78" y="12"/>
                  <a:pt x="78" y="12"/>
                  <a:pt x="79" y="12"/>
                </a:cubicBezTo>
                <a:cubicBezTo>
                  <a:pt x="78" y="13"/>
                  <a:pt x="78" y="13"/>
                  <a:pt x="78" y="13"/>
                </a:cubicBezTo>
                <a:cubicBezTo>
                  <a:pt x="78" y="13"/>
                  <a:pt x="78" y="13"/>
                  <a:pt x="78" y="13"/>
                </a:cubicBezTo>
                <a:cubicBezTo>
                  <a:pt x="78" y="14"/>
                  <a:pt x="79" y="14"/>
                  <a:pt x="79" y="14"/>
                </a:cubicBezTo>
                <a:cubicBezTo>
                  <a:pt x="79" y="14"/>
                  <a:pt x="80" y="14"/>
                  <a:pt x="80" y="14"/>
                </a:cubicBezTo>
                <a:cubicBezTo>
                  <a:pt x="81" y="14"/>
                  <a:pt x="81" y="13"/>
                  <a:pt x="82" y="13"/>
                </a:cubicBezTo>
                <a:cubicBezTo>
                  <a:pt x="82" y="14"/>
                  <a:pt x="83" y="14"/>
                  <a:pt x="83" y="14"/>
                </a:cubicBezTo>
                <a:cubicBezTo>
                  <a:pt x="83" y="15"/>
                  <a:pt x="83" y="15"/>
                  <a:pt x="83" y="15"/>
                </a:cubicBezTo>
                <a:cubicBezTo>
                  <a:pt x="83" y="16"/>
                  <a:pt x="83" y="16"/>
                  <a:pt x="83" y="17"/>
                </a:cubicBezTo>
                <a:cubicBezTo>
                  <a:pt x="83" y="18"/>
                  <a:pt x="84" y="17"/>
                  <a:pt x="85" y="18"/>
                </a:cubicBezTo>
                <a:cubicBezTo>
                  <a:pt x="85" y="18"/>
                  <a:pt x="85" y="18"/>
                  <a:pt x="85" y="19"/>
                </a:cubicBezTo>
                <a:cubicBezTo>
                  <a:pt x="86" y="19"/>
                  <a:pt x="86" y="19"/>
                  <a:pt x="86" y="19"/>
                </a:cubicBezTo>
                <a:cubicBezTo>
                  <a:pt x="86" y="20"/>
                  <a:pt x="85" y="20"/>
                  <a:pt x="85" y="22"/>
                </a:cubicBezTo>
                <a:cubicBezTo>
                  <a:pt x="85" y="22"/>
                  <a:pt x="85" y="22"/>
                  <a:pt x="85" y="22"/>
                </a:cubicBezTo>
                <a:cubicBezTo>
                  <a:pt x="85" y="23"/>
                  <a:pt x="86" y="23"/>
                  <a:pt x="86" y="23"/>
                </a:cubicBezTo>
                <a:cubicBezTo>
                  <a:pt x="86" y="24"/>
                  <a:pt x="86" y="24"/>
                  <a:pt x="86" y="24"/>
                </a:cubicBezTo>
                <a:cubicBezTo>
                  <a:pt x="87" y="25"/>
                  <a:pt x="87" y="26"/>
                  <a:pt x="86" y="26"/>
                </a:cubicBezTo>
                <a:cubicBezTo>
                  <a:pt x="85" y="26"/>
                  <a:pt x="85" y="25"/>
                  <a:pt x="85" y="25"/>
                </a:cubicBezTo>
                <a:cubicBezTo>
                  <a:pt x="84" y="25"/>
                  <a:pt x="84" y="25"/>
                  <a:pt x="84" y="25"/>
                </a:cubicBezTo>
                <a:cubicBezTo>
                  <a:pt x="84" y="25"/>
                  <a:pt x="83" y="25"/>
                  <a:pt x="83" y="25"/>
                </a:cubicBezTo>
                <a:cubicBezTo>
                  <a:pt x="82" y="25"/>
                  <a:pt x="81" y="25"/>
                  <a:pt x="81" y="25"/>
                </a:cubicBezTo>
                <a:cubicBezTo>
                  <a:pt x="82" y="24"/>
                  <a:pt x="83" y="23"/>
                  <a:pt x="83" y="22"/>
                </a:cubicBezTo>
                <a:cubicBezTo>
                  <a:pt x="84" y="22"/>
                  <a:pt x="84" y="22"/>
                  <a:pt x="84" y="21"/>
                </a:cubicBezTo>
                <a:cubicBezTo>
                  <a:pt x="84" y="21"/>
                  <a:pt x="83" y="21"/>
                  <a:pt x="83" y="22"/>
                </a:cubicBezTo>
                <a:cubicBezTo>
                  <a:pt x="82" y="22"/>
                  <a:pt x="82" y="22"/>
                  <a:pt x="81" y="22"/>
                </a:cubicBezTo>
                <a:cubicBezTo>
                  <a:pt x="80" y="22"/>
                  <a:pt x="79" y="22"/>
                  <a:pt x="78" y="23"/>
                </a:cubicBezTo>
                <a:cubicBezTo>
                  <a:pt x="78" y="23"/>
                  <a:pt x="79" y="23"/>
                  <a:pt x="79" y="23"/>
                </a:cubicBezTo>
                <a:cubicBezTo>
                  <a:pt x="79" y="24"/>
                  <a:pt x="78" y="24"/>
                  <a:pt x="78" y="23"/>
                </a:cubicBezTo>
                <a:cubicBezTo>
                  <a:pt x="78" y="23"/>
                  <a:pt x="78" y="23"/>
                  <a:pt x="78" y="23"/>
                </a:cubicBezTo>
                <a:cubicBezTo>
                  <a:pt x="77" y="22"/>
                  <a:pt x="76" y="22"/>
                  <a:pt x="76" y="22"/>
                </a:cubicBezTo>
                <a:cubicBezTo>
                  <a:pt x="75" y="22"/>
                  <a:pt x="75" y="23"/>
                  <a:pt x="75" y="23"/>
                </a:cubicBezTo>
                <a:cubicBezTo>
                  <a:pt x="75" y="24"/>
                  <a:pt x="77" y="23"/>
                  <a:pt x="77" y="24"/>
                </a:cubicBezTo>
                <a:cubicBezTo>
                  <a:pt x="76" y="24"/>
                  <a:pt x="75" y="25"/>
                  <a:pt x="76" y="26"/>
                </a:cubicBezTo>
                <a:cubicBezTo>
                  <a:pt x="76" y="26"/>
                  <a:pt x="76" y="27"/>
                  <a:pt x="76" y="27"/>
                </a:cubicBezTo>
                <a:cubicBezTo>
                  <a:pt x="77" y="27"/>
                  <a:pt x="77" y="26"/>
                  <a:pt x="77" y="26"/>
                </a:cubicBezTo>
                <a:cubicBezTo>
                  <a:pt x="77" y="26"/>
                  <a:pt x="77" y="27"/>
                  <a:pt x="78" y="27"/>
                </a:cubicBezTo>
                <a:cubicBezTo>
                  <a:pt x="78" y="27"/>
                  <a:pt x="79" y="26"/>
                  <a:pt x="79" y="26"/>
                </a:cubicBezTo>
                <a:cubicBezTo>
                  <a:pt x="80" y="27"/>
                  <a:pt x="79" y="27"/>
                  <a:pt x="78" y="27"/>
                </a:cubicBezTo>
                <a:cubicBezTo>
                  <a:pt x="77" y="28"/>
                  <a:pt x="76" y="28"/>
                  <a:pt x="75" y="28"/>
                </a:cubicBezTo>
                <a:cubicBezTo>
                  <a:pt x="75" y="28"/>
                  <a:pt x="73" y="30"/>
                  <a:pt x="73" y="29"/>
                </a:cubicBezTo>
                <a:cubicBezTo>
                  <a:pt x="73" y="28"/>
                  <a:pt x="74" y="28"/>
                  <a:pt x="74" y="28"/>
                </a:cubicBezTo>
                <a:cubicBezTo>
                  <a:pt x="73" y="27"/>
                  <a:pt x="72" y="28"/>
                  <a:pt x="72" y="28"/>
                </a:cubicBezTo>
                <a:cubicBezTo>
                  <a:pt x="70" y="29"/>
                  <a:pt x="69" y="29"/>
                  <a:pt x="68" y="30"/>
                </a:cubicBezTo>
                <a:cubicBezTo>
                  <a:pt x="68" y="30"/>
                  <a:pt x="68" y="31"/>
                  <a:pt x="68" y="31"/>
                </a:cubicBezTo>
                <a:cubicBezTo>
                  <a:pt x="68" y="31"/>
                  <a:pt x="67" y="31"/>
                  <a:pt x="67" y="31"/>
                </a:cubicBezTo>
                <a:cubicBezTo>
                  <a:pt x="66" y="31"/>
                  <a:pt x="66" y="32"/>
                  <a:pt x="66" y="32"/>
                </a:cubicBezTo>
                <a:cubicBezTo>
                  <a:pt x="65" y="32"/>
                  <a:pt x="65" y="32"/>
                  <a:pt x="65" y="32"/>
                </a:cubicBezTo>
                <a:cubicBezTo>
                  <a:pt x="64" y="32"/>
                  <a:pt x="64" y="33"/>
                  <a:pt x="64" y="33"/>
                </a:cubicBezTo>
                <a:cubicBezTo>
                  <a:pt x="64" y="33"/>
                  <a:pt x="63" y="34"/>
                  <a:pt x="63" y="34"/>
                </a:cubicBezTo>
                <a:cubicBezTo>
                  <a:pt x="63" y="34"/>
                  <a:pt x="63" y="35"/>
                  <a:pt x="62" y="35"/>
                </a:cubicBezTo>
                <a:cubicBezTo>
                  <a:pt x="62" y="35"/>
                  <a:pt x="62" y="35"/>
                  <a:pt x="61" y="35"/>
                </a:cubicBezTo>
                <a:cubicBezTo>
                  <a:pt x="61" y="35"/>
                  <a:pt x="61" y="36"/>
                  <a:pt x="61" y="37"/>
                </a:cubicBezTo>
                <a:cubicBezTo>
                  <a:pt x="61" y="38"/>
                  <a:pt x="60" y="38"/>
                  <a:pt x="59" y="38"/>
                </a:cubicBezTo>
                <a:cubicBezTo>
                  <a:pt x="58" y="39"/>
                  <a:pt x="58" y="39"/>
                  <a:pt x="58" y="39"/>
                </a:cubicBezTo>
                <a:cubicBezTo>
                  <a:pt x="57" y="39"/>
                  <a:pt x="57" y="40"/>
                  <a:pt x="56" y="40"/>
                </a:cubicBezTo>
                <a:cubicBezTo>
                  <a:pt x="56" y="40"/>
                  <a:pt x="56" y="40"/>
                  <a:pt x="55" y="41"/>
                </a:cubicBezTo>
                <a:cubicBezTo>
                  <a:pt x="55" y="65"/>
                  <a:pt x="55" y="65"/>
                  <a:pt x="55" y="65"/>
                </a:cubicBezTo>
                <a:cubicBezTo>
                  <a:pt x="56" y="64"/>
                  <a:pt x="56" y="64"/>
                  <a:pt x="56" y="64"/>
                </a:cubicBezTo>
                <a:cubicBezTo>
                  <a:pt x="56" y="63"/>
                  <a:pt x="57" y="63"/>
                  <a:pt x="57" y="62"/>
                </a:cubicBezTo>
                <a:cubicBezTo>
                  <a:pt x="58" y="62"/>
                  <a:pt x="58" y="62"/>
                  <a:pt x="59" y="62"/>
                </a:cubicBezTo>
                <a:cubicBezTo>
                  <a:pt x="59" y="62"/>
                  <a:pt x="60" y="62"/>
                  <a:pt x="60" y="61"/>
                </a:cubicBezTo>
                <a:cubicBezTo>
                  <a:pt x="60" y="61"/>
                  <a:pt x="60" y="61"/>
                  <a:pt x="61" y="61"/>
                </a:cubicBezTo>
                <a:cubicBezTo>
                  <a:pt x="61" y="62"/>
                  <a:pt x="60" y="62"/>
                  <a:pt x="61" y="62"/>
                </a:cubicBezTo>
                <a:cubicBezTo>
                  <a:pt x="61" y="63"/>
                  <a:pt x="62" y="61"/>
                  <a:pt x="62" y="61"/>
                </a:cubicBezTo>
                <a:cubicBezTo>
                  <a:pt x="62" y="61"/>
                  <a:pt x="63" y="62"/>
                  <a:pt x="63" y="62"/>
                </a:cubicBezTo>
                <a:cubicBezTo>
                  <a:pt x="64" y="62"/>
                  <a:pt x="64" y="63"/>
                  <a:pt x="64" y="63"/>
                </a:cubicBezTo>
                <a:cubicBezTo>
                  <a:pt x="65" y="63"/>
                  <a:pt x="65" y="63"/>
                  <a:pt x="66" y="63"/>
                </a:cubicBezTo>
                <a:cubicBezTo>
                  <a:pt x="66" y="63"/>
                  <a:pt x="67" y="63"/>
                  <a:pt x="67" y="63"/>
                </a:cubicBezTo>
                <a:cubicBezTo>
                  <a:pt x="67" y="63"/>
                  <a:pt x="68" y="63"/>
                  <a:pt x="68" y="63"/>
                </a:cubicBezTo>
                <a:cubicBezTo>
                  <a:pt x="69" y="62"/>
                  <a:pt x="70" y="63"/>
                  <a:pt x="70" y="63"/>
                </a:cubicBezTo>
                <a:cubicBezTo>
                  <a:pt x="70" y="63"/>
                  <a:pt x="70" y="63"/>
                  <a:pt x="71" y="63"/>
                </a:cubicBezTo>
                <a:cubicBezTo>
                  <a:pt x="71" y="63"/>
                  <a:pt x="71" y="64"/>
                  <a:pt x="71" y="64"/>
                </a:cubicBezTo>
                <a:cubicBezTo>
                  <a:pt x="71" y="64"/>
                  <a:pt x="71" y="65"/>
                  <a:pt x="71" y="65"/>
                </a:cubicBezTo>
                <a:cubicBezTo>
                  <a:pt x="72" y="65"/>
                  <a:pt x="72" y="65"/>
                  <a:pt x="73" y="65"/>
                </a:cubicBezTo>
                <a:cubicBezTo>
                  <a:pt x="73" y="65"/>
                  <a:pt x="73" y="66"/>
                  <a:pt x="74" y="66"/>
                </a:cubicBezTo>
                <a:cubicBezTo>
                  <a:pt x="74" y="67"/>
                  <a:pt x="75" y="68"/>
                  <a:pt x="76" y="68"/>
                </a:cubicBezTo>
                <a:cubicBezTo>
                  <a:pt x="76" y="68"/>
                  <a:pt x="77" y="67"/>
                  <a:pt x="77" y="67"/>
                </a:cubicBezTo>
                <a:cubicBezTo>
                  <a:pt x="78" y="68"/>
                  <a:pt x="79" y="68"/>
                  <a:pt x="80" y="69"/>
                </a:cubicBezTo>
                <a:cubicBezTo>
                  <a:pt x="80" y="69"/>
                  <a:pt x="81" y="69"/>
                  <a:pt x="81" y="70"/>
                </a:cubicBezTo>
                <a:cubicBezTo>
                  <a:pt x="81" y="70"/>
                  <a:pt x="81" y="70"/>
                  <a:pt x="81" y="71"/>
                </a:cubicBezTo>
                <a:cubicBezTo>
                  <a:pt x="81" y="71"/>
                  <a:pt x="82" y="72"/>
                  <a:pt x="82" y="73"/>
                </a:cubicBezTo>
                <a:cubicBezTo>
                  <a:pt x="82" y="73"/>
                  <a:pt x="82" y="73"/>
                  <a:pt x="83" y="74"/>
                </a:cubicBezTo>
                <a:cubicBezTo>
                  <a:pt x="83" y="74"/>
                  <a:pt x="83" y="74"/>
                  <a:pt x="84" y="74"/>
                </a:cubicBezTo>
                <a:cubicBezTo>
                  <a:pt x="84" y="74"/>
                  <a:pt x="84" y="74"/>
                  <a:pt x="84" y="74"/>
                </a:cubicBezTo>
                <a:cubicBezTo>
                  <a:pt x="85" y="74"/>
                  <a:pt x="86" y="75"/>
                  <a:pt x="86" y="75"/>
                </a:cubicBezTo>
                <a:cubicBezTo>
                  <a:pt x="86" y="75"/>
                  <a:pt x="87" y="75"/>
                  <a:pt x="87" y="75"/>
                </a:cubicBezTo>
                <a:cubicBezTo>
                  <a:pt x="87" y="75"/>
                  <a:pt x="87" y="76"/>
                  <a:pt x="88" y="76"/>
                </a:cubicBezTo>
                <a:cubicBezTo>
                  <a:pt x="88" y="76"/>
                  <a:pt x="88" y="76"/>
                  <a:pt x="89" y="76"/>
                </a:cubicBezTo>
                <a:cubicBezTo>
                  <a:pt x="89" y="76"/>
                  <a:pt x="90" y="77"/>
                  <a:pt x="91" y="77"/>
                </a:cubicBezTo>
                <a:cubicBezTo>
                  <a:pt x="91" y="77"/>
                  <a:pt x="91" y="76"/>
                  <a:pt x="92" y="76"/>
                </a:cubicBezTo>
                <a:cubicBezTo>
                  <a:pt x="92" y="77"/>
                  <a:pt x="93" y="77"/>
                  <a:pt x="93" y="77"/>
                </a:cubicBezTo>
                <a:cubicBezTo>
                  <a:pt x="87" y="88"/>
                  <a:pt x="76" y="96"/>
                  <a:pt x="63" y="99"/>
                </a:cubicBezTo>
                <a:cubicBezTo>
                  <a:pt x="63" y="99"/>
                  <a:pt x="63" y="98"/>
                  <a:pt x="63" y="98"/>
                </a:cubicBezTo>
                <a:cubicBezTo>
                  <a:pt x="63" y="97"/>
                  <a:pt x="63" y="96"/>
                  <a:pt x="63" y="95"/>
                </a:cubicBezTo>
                <a:cubicBezTo>
                  <a:pt x="63" y="94"/>
                  <a:pt x="63" y="93"/>
                  <a:pt x="63" y="93"/>
                </a:cubicBezTo>
                <a:cubicBezTo>
                  <a:pt x="62" y="92"/>
                  <a:pt x="61" y="91"/>
                  <a:pt x="60" y="91"/>
                </a:cubicBezTo>
                <a:cubicBezTo>
                  <a:pt x="60" y="91"/>
                  <a:pt x="60" y="91"/>
                  <a:pt x="59" y="90"/>
                </a:cubicBezTo>
                <a:cubicBezTo>
                  <a:pt x="58" y="90"/>
                  <a:pt x="57" y="89"/>
                  <a:pt x="56" y="88"/>
                </a:cubicBezTo>
                <a:cubicBezTo>
                  <a:pt x="56" y="88"/>
                  <a:pt x="56" y="88"/>
                  <a:pt x="56" y="87"/>
                </a:cubicBezTo>
                <a:cubicBezTo>
                  <a:pt x="56" y="87"/>
                  <a:pt x="56" y="87"/>
                  <a:pt x="55" y="87"/>
                </a:cubicBezTo>
                <a:lnTo>
                  <a:pt x="55" y="103"/>
                </a:lnTo>
                <a:close/>
                <a:moveTo>
                  <a:pt x="1" y="41"/>
                </a:moveTo>
                <a:cubicBezTo>
                  <a:pt x="1" y="42"/>
                  <a:pt x="1" y="43"/>
                  <a:pt x="1" y="44"/>
                </a:cubicBezTo>
                <a:cubicBezTo>
                  <a:pt x="1" y="45"/>
                  <a:pt x="1" y="46"/>
                  <a:pt x="1" y="47"/>
                </a:cubicBezTo>
                <a:cubicBezTo>
                  <a:pt x="0" y="48"/>
                  <a:pt x="0" y="50"/>
                  <a:pt x="0" y="52"/>
                </a:cubicBezTo>
                <a:cubicBezTo>
                  <a:pt x="0" y="54"/>
                  <a:pt x="0" y="55"/>
                  <a:pt x="1" y="57"/>
                </a:cubicBezTo>
                <a:cubicBezTo>
                  <a:pt x="1" y="58"/>
                  <a:pt x="1" y="59"/>
                  <a:pt x="1" y="60"/>
                </a:cubicBezTo>
                <a:cubicBezTo>
                  <a:pt x="1" y="61"/>
                  <a:pt x="1" y="61"/>
                  <a:pt x="1" y="62"/>
                </a:cubicBezTo>
                <a:cubicBezTo>
                  <a:pt x="2" y="63"/>
                  <a:pt x="2" y="64"/>
                  <a:pt x="2" y="65"/>
                </a:cubicBezTo>
                <a:cubicBezTo>
                  <a:pt x="2" y="66"/>
                  <a:pt x="3" y="68"/>
                  <a:pt x="4" y="70"/>
                </a:cubicBezTo>
                <a:cubicBezTo>
                  <a:pt x="4" y="70"/>
                  <a:pt x="4" y="71"/>
                  <a:pt x="4" y="72"/>
                </a:cubicBezTo>
                <a:cubicBezTo>
                  <a:pt x="5" y="73"/>
                  <a:pt x="5" y="73"/>
                  <a:pt x="5" y="74"/>
                </a:cubicBezTo>
                <a:cubicBezTo>
                  <a:pt x="6" y="75"/>
                  <a:pt x="6" y="75"/>
                  <a:pt x="6" y="75"/>
                </a:cubicBezTo>
                <a:cubicBezTo>
                  <a:pt x="6" y="76"/>
                  <a:pt x="7" y="77"/>
                  <a:pt x="7" y="77"/>
                </a:cubicBezTo>
                <a:cubicBezTo>
                  <a:pt x="8" y="80"/>
                  <a:pt x="10" y="82"/>
                  <a:pt x="11" y="84"/>
                </a:cubicBezTo>
                <a:cubicBezTo>
                  <a:pt x="12" y="85"/>
                  <a:pt x="13" y="86"/>
                  <a:pt x="14" y="86"/>
                </a:cubicBezTo>
                <a:cubicBezTo>
                  <a:pt x="14" y="87"/>
                  <a:pt x="15" y="88"/>
                  <a:pt x="15" y="88"/>
                </a:cubicBezTo>
                <a:cubicBezTo>
                  <a:pt x="16" y="89"/>
                  <a:pt x="17" y="89"/>
                  <a:pt x="17" y="90"/>
                </a:cubicBezTo>
                <a:cubicBezTo>
                  <a:pt x="20" y="92"/>
                  <a:pt x="23" y="95"/>
                  <a:pt x="26" y="96"/>
                </a:cubicBezTo>
                <a:cubicBezTo>
                  <a:pt x="27" y="97"/>
                  <a:pt x="28" y="97"/>
                  <a:pt x="28" y="98"/>
                </a:cubicBezTo>
                <a:cubicBezTo>
                  <a:pt x="30" y="98"/>
                  <a:pt x="31" y="99"/>
                  <a:pt x="33" y="100"/>
                </a:cubicBezTo>
                <a:cubicBezTo>
                  <a:pt x="34" y="100"/>
                  <a:pt x="35" y="100"/>
                  <a:pt x="35" y="101"/>
                </a:cubicBezTo>
                <a:cubicBezTo>
                  <a:pt x="41" y="102"/>
                  <a:pt x="46" y="103"/>
                  <a:pt x="52" y="103"/>
                </a:cubicBezTo>
                <a:cubicBezTo>
                  <a:pt x="53" y="103"/>
                  <a:pt x="54" y="103"/>
                  <a:pt x="55" y="103"/>
                </a:cubicBezTo>
                <a:cubicBezTo>
                  <a:pt x="55" y="87"/>
                  <a:pt x="55" y="87"/>
                  <a:pt x="55" y="87"/>
                </a:cubicBezTo>
                <a:cubicBezTo>
                  <a:pt x="55" y="86"/>
                  <a:pt x="55" y="86"/>
                  <a:pt x="55" y="86"/>
                </a:cubicBezTo>
                <a:cubicBezTo>
                  <a:pt x="54" y="85"/>
                  <a:pt x="54" y="83"/>
                  <a:pt x="53" y="82"/>
                </a:cubicBezTo>
                <a:cubicBezTo>
                  <a:pt x="53" y="82"/>
                  <a:pt x="52" y="81"/>
                  <a:pt x="52" y="81"/>
                </a:cubicBezTo>
                <a:cubicBezTo>
                  <a:pt x="52" y="80"/>
                  <a:pt x="51" y="80"/>
                  <a:pt x="51" y="80"/>
                </a:cubicBezTo>
                <a:cubicBezTo>
                  <a:pt x="51" y="79"/>
                  <a:pt x="50" y="79"/>
                  <a:pt x="50" y="78"/>
                </a:cubicBezTo>
                <a:cubicBezTo>
                  <a:pt x="50" y="78"/>
                  <a:pt x="51" y="77"/>
                  <a:pt x="51" y="77"/>
                </a:cubicBezTo>
                <a:cubicBezTo>
                  <a:pt x="51" y="76"/>
                  <a:pt x="51" y="76"/>
                  <a:pt x="51" y="76"/>
                </a:cubicBezTo>
                <a:cubicBezTo>
                  <a:pt x="51" y="75"/>
                  <a:pt x="51" y="74"/>
                  <a:pt x="51" y="74"/>
                </a:cubicBezTo>
                <a:cubicBezTo>
                  <a:pt x="51" y="73"/>
                  <a:pt x="52" y="73"/>
                  <a:pt x="52" y="73"/>
                </a:cubicBezTo>
                <a:cubicBezTo>
                  <a:pt x="52" y="73"/>
                  <a:pt x="52" y="73"/>
                  <a:pt x="53" y="72"/>
                </a:cubicBezTo>
                <a:cubicBezTo>
                  <a:pt x="53" y="72"/>
                  <a:pt x="53" y="72"/>
                  <a:pt x="53" y="71"/>
                </a:cubicBezTo>
                <a:cubicBezTo>
                  <a:pt x="53" y="71"/>
                  <a:pt x="54" y="71"/>
                  <a:pt x="54" y="70"/>
                </a:cubicBezTo>
                <a:cubicBezTo>
                  <a:pt x="54" y="70"/>
                  <a:pt x="54" y="68"/>
                  <a:pt x="54" y="67"/>
                </a:cubicBezTo>
                <a:cubicBezTo>
                  <a:pt x="54" y="67"/>
                  <a:pt x="54" y="66"/>
                  <a:pt x="54" y="66"/>
                </a:cubicBezTo>
                <a:cubicBezTo>
                  <a:pt x="53" y="65"/>
                  <a:pt x="53" y="64"/>
                  <a:pt x="53" y="64"/>
                </a:cubicBezTo>
                <a:cubicBezTo>
                  <a:pt x="52" y="64"/>
                  <a:pt x="52" y="65"/>
                  <a:pt x="52" y="65"/>
                </a:cubicBezTo>
                <a:cubicBezTo>
                  <a:pt x="52" y="66"/>
                  <a:pt x="52" y="66"/>
                  <a:pt x="51" y="66"/>
                </a:cubicBezTo>
                <a:cubicBezTo>
                  <a:pt x="51" y="66"/>
                  <a:pt x="50" y="66"/>
                  <a:pt x="50" y="65"/>
                </a:cubicBezTo>
                <a:cubicBezTo>
                  <a:pt x="49" y="65"/>
                  <a:pt x="49" y="65"/>
                  <a:pt x="49" y="65"/>
                </a:cubicBezTo>
                <a:cubicBezTo>
                  <a:pt x="48" y="65"/>
                  <a:pt x="48" y="64"/>
                  <a:pt x="47" y="64"/>
                </a:cubicBezTo>
                <a:cubicBezTo>
                  <a:pt x="47" y="64"/>
                  <a:pt x="47" y="64"/>
                  <a:pt x="46" y="63"/>
                </a:cubicBezTo>
                <a:cubicBezTo>
                  <a:pt x="46" y="63"/>
                  <a:pt x="46" y="63"/>
                  <a:pt x="46" y="62"/>
                </a:cubicBezTo>
                <a:cubicBezTo>
                  <a:pt x="46" y="62"/>
                  <a:pt x="45" y="60"/>
                  <a:pt x="44" y="60"/>
                </a:cubicBezTo>
                <a:cubicBezTo>
                  <a:pt x="44" y="60"/>
                  <a:pt x="43" y="60"/>
                  <a:pt x="43" y="60"/>
                </a:cubicBezTo>
                <a:cubicBezTo>
                  <a:pt x="42" y="60"/>
                  <a:pt x="42" y="60"/>
                  <a:pt x="42" y="60"/>
                </a:cubicBezTo>
                <a:cubicBezTo>
                  <a:pt x="41" y="59"/>
                  <a:pt x="41" y="59"/>
                  <a:pt x="41" y="59"/>
                </a:cubicBezTo>
                <a:cubicBezTo>
                  <a:pt x="40" y="59"/>
                  <a:pt x="39" y="57"/>
                  <a:pt x="38" y="57"/>
                </a:cubicBezTo>
                <a:cubicBezTo>
                  <a:pt x="37" y="57"/>
                  <a:pt x="37" y="58"/>
                  <a:pt x="36" y="58"/>
                </a:cubicBezTo>
                <a:cubicBezTo>
                  <a:pt x="36" y="58"/>
                  <a:pt x="35" y="57"/>
                  <a:pt x="34" y="57"/>
                </a:cubicBezTo>
                <a:cubicBezTo>
                  <a:pt x="33" y="57"/>
                  <a:pt x="33" y="56"/>
                  <a:pt x="32" y="56"/>
                </a:cubicBezTo>
                <a:cubicBezTo>
                  <a:pt x="32" y="56"/>
                  <a:pt x="31" y="55"/>
                  <a:pt x="31" y="55"/>
                </a:cubicBezTo>
                <a:cubicBezTo>
                  <a:pt x="31" y="55"/>
                  <a:pt x="30" y="55"/>
                  <a:pt x="30" y="55"/>
                </a:cubicBezTo>
                <a:cubicBezTo>
                  <a:pt x="30" y="55"/>
                  <a:pt x="29" y="54"/>
                  <a:pt x="29" y="54"/>
                </a:cubicBezTo>
                <a:cubicBezTo>
                  <a:pt x="28" y="54"/>
                  <a:pt x="28" y="53"/>
                  <a:pt x="28" y="53"/>
                </a:cubicBezTo>
                <a:cubicBezTo>
                  <a:pt x="28" y="53"/>
                  <a:pt x="28" y="52"/>
                  <a:pt x="28" y="52"/>
                </a:cubicBezTo>
                <a:cubicBezTo>
                  <a:pt x="28" y="51"/>
                  <a:pt x="28" y="50"/>
                  <a:pt x="27" y="49"/>
                </a:cubicBezTo>
                <a:cubicBezTo>
                  <a:pt x="26" y="48"/>
                  <a:pt x="26" y="48"/>
                  <a:pt x="25" y="47"/>
                </a:cubicBezTo>
                <a:cubicBezTo>
                  <a:pt x="25" y="47"/>
                  <a:pt x="25" y="47"/>
                  <a:pt x="25" y="46"/>
                </a:cubicBezTo>
                <a:cubicBezTo>
                  <a:pt x="25" y="46"/>
                  <a:pt x="25" y="46"/>
                  <a:pt x="24" y="45"/>
                </a:cubicBezTo>
                <a:cubicBezTo>
                  <a:pt x="24" y="45"/>
                  <a:pt x="23" y="44"/>
                  <a:pt x="23" y="44"/>
                </a:cubicBezTo>
                <a:cubicBezTo>
                  <a:pt x="23" y="43"/>
                  <a:pt x="24" y="42"/>
                  <a:pt x="23" y="42"/>
                </a:cubicBezTo>
                <a:cubicBezTo>
                  <a:pt x="23" y="41"/>
                  <a:pt x="22" y="41"/>
                  <a:pt x="22" y="43"/>
                </a:cubicBezTo>
                <a:cubicBezTo>
                  <a:pt x="22" y="43"/>
                  <a:pt x="22" y="44"/>
                  <a:pt x="23" y="44"/>
                </a:cubicBezTo>
                <a:cubicBezTo>
                  <a:pt x="23" y="44"/>
                  <a:pt x="23" y="45"/>
                  <a:pt x="23" y="45"/>
                </a:cubicBezTo>
                <a:cubicBezTo>
                  <a:pt x="23" y="46"/>
                  <a:pt x="23" y="46"/>
                  <a:pt x="24" y="46"/>
                </a:cubicBezTo>
                <a:cubicBezTo>
                  <a:pt x="24" y="47"/>
                  <a:pt x="24" y="48"/>
                  <a:pt x="24" y="48"/>
                </a:cubicBezTo>
                <a:cubicBezTo>
                  <a:pt x="24" y="49"/>
                  <a:pt x="25" y="49"/>
                  <a:pt x="24" y="50"/>
                </a:cubicBezTo>
                <a:cubicBezTo>
                  <a:pt x="24" y="50"/>
                  <a:pt x="24" y="49"/>
                  <a:pt x="23" y="49"/>
                </a:cubicBezTo>
                <a:cubicBezTo>
                  <a:pt x="23" y="49"/>
                  <a:pt x="23" y="49"/>
                  <a:pt x="22" y="48"/>
                </a:cubicBezTo>
                <a:cubicBezTo>
                  <a:pt x="22" y="48"/>
                  <a:pt x="23" y="47"/>
                  <a:pt x="23" y="47"/>
                </a:cubicBezTo>
                <a:cubicBezTo>
                  <a:pt x="22" y="46"/>
                  <a:pt x="21" y="46"/>
                  <a:pt x="21" y="45"/>
                </a:cubicBezTo>
                <a:cubicBezTo>
                  <a:pt x="21" y="45"/>
                  <a:pt x="21" y="45"/>
                  <a:pt x="21" y="44"/>
                </a:cubicBezTo>
                <a:cubicBezTo>
                  <a:pt x="21" y="44"/>
                  <a:pt x="21" y="43"/>
                  <a:pt x="21" y="43"/>
                </a:cubicBezTo>
                <a:cubicBezTo>
                  <a:pt x="20" y="43"/>
                  <a:pt x="20" y="42"/>
                  <a:pt x="20" y="41"/>
                </a:cubicBezTo>
                <a:cubicBezTo>
                  <a:pt x="20" y="41"/>
                  <a:pt x="20" y="40"/>
                  <a:pt x="20" y="40"/>
                </a:cubicBezTo>
                <a:cubicBezTo>
                  <a:pt x="20" y="39"/>
                  <a:pt x="20" y="39"/>
                  <a:pt x="19" y="39"/>
                </a:cubicBezTo>
                <a:cubicBezTo>
                  <a:pt x="19" y="38"/>
                  <a:pt x="18" y="38"/>
                  <a:pt x="18" y="38"/>
                </a:cubicBezTo>
                <a:cubicBezTo>
                  <a:pt x="18" y="38"/>
                  <a:pt x="18" y="37"/>
                  <a:pt x="18" y="37"/>
                </a:cubicBezTo>
                <a:cubicBezTo>
                  <a:pt x="18" y="36"/>
                  <a:pt x="18" y="35"/>
                  <a:pt x="18" y="34"/>
                </a:cubicBezTo>
                <a:cubicBezTo>
                  <a:pt x="18" y="34"/>
                  <a:pt x="18" y="33"/>
                  <a:pt x="18" y="32"/>
                </a:cubicBezTo>
                <a:cubicBezTo>
                  <a:pt x="18" y="32"/>
                  <a:pt x="18" y="32"/>
                  <a:pt x="19" y="31"/>
                </a:cubicBezTo>
                <a:cubicBezTo>
                  <a:pt x="19" y="31"/>
                  <a:pt x="19" y="30"/>
                  <a:pt x="19" y="30"/>
                </a:cubicBezTo>
                <a:cubicBezTo>
                  <a:pt x="20" y="29"/>
                  <a:pt x="20" y="28"/>
                  <a:pt x="21" y="28"/>
                </a:cubicBezTo>
                <a:cubicBezTo>
                  <a:pt x="22" y="27"/>
                  <a:pt x="22" y="26"/>
                  <a:pt x="23" y="25"/>
                </a:cubicBezTo>
                <a:cubicBezTo>
                  <a:pt x="23" y="25"/>
                  <a:pt x="23" y="24"/>
                  <a:pt x="23" y="24"/>
                </a:cubicBezTo>
                <a:cubicBezTo>
                  <a:pt x="23" y="23"/>
                  <a:pt x="22" y="23"/>
                  <a:pt x="22" y="22"/>
                </a:cubicBezTo>
                <a:cubicBezTo>
                  <a:pt x="22" y="22"/>
                  <a:pt x="23" y="22"/>
                  <a:pt x="23" y="22"/>
                </a:cubicBezTo>
                <a:cubicBezTo>
                  <a:pt x="23" y="21"/>
                  <a:pt x="23" y="21"/>
                  <a:pt x="23" y="21"/>
                </a:cubicBezTo>
                <a:cubicBezTo>
                  <a:pt x="23" y="20"/>
                  <a:pt x="23" y="19"/>
                  <a:pt x="23" y="19"/>
                </a:cubicBezTo>
                <a:cubicBezTo>
                  <a:pt x="23" y="18"/>
                  <a:pt x="24" y="18"/>
                  <a:pt x="23" y="18"/>
                </a:cubicBezTo>
                <a:cubicBezTo>
                  <a:pt x="23" y="17"/>
                  <a:pt x="22" y="18"/>
                  <a:pt x="22" y="18"/>
                </a:cubicBezTo>
                <a:cubicBezTo>
                  <a:pt x="21" y="17"/>
                  <a:pt x="22" y="17"/>
                  <a:pt x="22" y="16"/>
                </a:cubicBezTo>
                <a:cubicBezTo>
                  <a:pt x="22" y="16"/>
                  <a:pt x="22" y="16"/>
                  <a:pt x="22" y="16"/>
                </a:cubicBezTo>
                <a:cubicBezTo>
                  <a:pt x="22" y="15"/>
                  <a:pt x="22" y="15"/>
                  <a:pt x="22" y="15"/>
                </a:cubicBezTo>
                <a:cubicBezTo>
                  <a:pt x="22" y="15"/>
                  <a:pt x="22" y="14"/>
                  <a:pt x="22" y="14"/>
                </a:cubicBezTo>
                <a:cubicBezTo>
                  <a:pt x="28" y="9"/>
                  <a:pt x="35" y="5"/>
                  <a:pt x="43" y="4"/>
                </a:cubicBezTo>
                <a:cubicBezTo>
                  <a:pt x="43" y="4"/>
                  <a:pt x="43" y="4"/>
                  <a:pt x="43" y="4"/>
                </a:cubicBezTo>
                <a:cubicBezTo>
                  <a:pt x="43" y="4"/>
                  <a:pt x="43" y="4"/>
                  <a:pt x="44" y="4"/>
                </a:cubicBezTo>
                <a:cubicBezTo>
                  <a:pt x="44" y="4"/>
                  <a:pt x="45" y="4"/>
                  <a:pt x="45" y="4"/>
                </a:cubicBezTo>
                <a:cubicBezTo>
                  <a:pt x="46" y="4"/>
                  <a:pt x="46" y="4"/>
                  <a:pt x="47" y="4"/>
                </a:cubicBezTo>
                <a:cubicBezTo>
                  <a:pt x="48" y="4"/>
                  <a:pt x="49" y="5"/>
                  <a:pt x="50" y="5"/>
                </a:cubicBezTo>
                <a:cubicBezTo>
                  <a:pt x="50" y="5"/>
                  <a:pt x="50" y="4"/>
                  <a:pt x="50" y="4"/>
                </a:cubicBezTo>
                <a:cubicBezTo>
                  <a:pt x="50" y="4"/>
                  <a:pt x="51" y="3"/>
                  <a:pt x="51" y="3"/>
                </a:cubicBezTo>
                <a:cubicBezTo>
                  <a:pt x="51" y="3"/>
                  <a:pt x="52" y="3"/>
                  <a:pt x="52" y="3"/>
                </a:cubicBezTo>
                <a:cubicBezTo>
                  <a:pt x="53" y="3"/>
                  <a:pt x="54" y="3"/>
                  <a:pt x="55" y="3"/>
                </a:cubicBezTo>
                <a:cubicBezTo>
                  <a:pt x="55" y="0"/>
                  <a:pt x="55" y="0"/>
                  <a:pt x="55" y="0"/>
                </a:cubicBezTo>
                <a:cubicBezTo>
                  <a:pt x="55" y="0"/>
                  <a:pt x="54" y="0"/>
                  <a:pt x="53" y="0"/>
                </a:cubicBezTo>
                <a:cubicBezTo>
                  <a:pt x="53" y="0"/>
                  <a:pt x="52" y="0"/>
                  <a:pt x="52" y="0"/>
                </a:cubicBezTo>
                <a:cubicBezTo>
                  <a:pt x="51" y="0"/>
                  <a:pt x="51" y="0"/>
                  <a:pt x="50" y="0"/>
                </a:cubicBezTo>
                <a:cubicBezTo>
                  <a:pt x="45" y="0"/>
                  <a:pt x="40" y="1"/>
                  <a:pt x="35" y="3"/>
                </a:cubicBezTo>
                <a:cubicBezTo>
                  <a:pt x="35" y="3"/>
                  <a:pt x="34" y="4"/>
                  <a:pt x="33" y="4"/>
                </a:cubicBezTo>
                <a:cubicBezTo>
                  <a:pt x="33" y="4"/>
                  <a:pt x="33" y="4"/>
                  <a:pt x="32" y="4"/>
                </a:cubicBezTo>
                <a:cubicBezTo>
                  <a:pt x="32" y="4"/>
                  <a:pt x="31" y="5"/>
                  <a:pt x="31" y="5"/>
                </a:cubicBezTo>
                <a:cubicBezTo>
                  <a:pt x="30" y="5"/>
                  <a:pt x="29" y="6"/>
                  <a:pt x="28" y="6"/>
                </a:cubicBezTo>
                <a:cubicBezTo>
                  <a:pt x="28" y="6"/>
                  <a:pt x="27" y="7"/>
                  <a:pt x="26" y="7"/>
                </a:cubicBezTo>
                <a:cubicBezTo>
                  <a:pt x="23" y="9"/>
                  <a:pt x="21" y="11"/>
                  <a:pt x="18" y="13"/>
                </a:cubicBezTo>
                <a:cubicBezTo>
                  <a:pt x="18" y="13"/>
                  <a:pt x="18" y="13"/>
                  <a:pt x="17" y="14"/>
                </a:cubicBezTo>
                <a:cubicBezTo>
                  <a:pt x="17" y="14"/>
                  <a:pt x="16" y="15"/>
                  <a:pt x="15" y="15"/>
                </a:cubicBezTo>
                <a:cubicBezTo>
                  <a:pt x="15" y="16"/>
                  <a:pt x="14" y="17"/>
                  <a:pt x="14" y="17"/>
                </a:cubicBezTo>
                <a:cubicBezTo>
                  <a:pt x="13" y="18"/>
                  <a:pt x="12" y="19"/>
                  <a:pt x="11" y="20"/>
                </a:cubicBezTo>
                <a:cubicBezTo>
                  <a:pt x="10" y="22"/>
                  <a:pt x="8" y="24"/>
                  <a:pt x="7" y="26"/>
                </a:cubicBezTo>
                <a:cubicBezTo>
                  <a:pt x="7" y="27"/>
                  <a:pt x="6" y="28"/>
                  <a:pt x="6" y="28"/>
                </a:cubicBezTo>
                <a:cubicBezTo>
                  <a:pt x="6" y="29"/>
                  <a:pt x="6" y="29"/>
                  <a:pt x="5" y="29"/>
                </a:cubicBezTo>
                <a:cubicBezTo>
                  <a:pt x="5" y="31"/>
                  <a:pt x="4" y="32"/>
                  <a:pt x="4" y="33"/>
                </a:cubicBezTo>
                <a:cubicBezTo>
                  <a:pt x="4" y="33"/>
                  <a:pt x="4" y="34"/>
                  <a:pt x="4" y="34"/>
                </a:cubicBezTo>
                <a:cubicBezTo>
                  <a:pt x="3" y="36"/>
                  <a:pt x="2" y="37"/>
                  <a:pt x="2" y="39"/>
                </a:cubicBezTo>
                <a:cubicBezTo>
                  <a:pt x="2" y="40"/>
                  <a:pt x="2" y="41"/>
                  <a:pt x="1" y="41"/>
                </a:cubicBezTo>
                <a:close/>
                <a:moveTo>
                  <a:pt x="55" y="41"/>
                </a:moveTo>
                <a:cubicBezTo>
                  <a:pt x="55" y="65"/>
                  <a:pt x="55" y="65"/>
                  <a:pt x="55" y="65"/>
                </a:cubicBezTo>
                <a:cubicBezTo>
                  <a:pt x="55" y="65"/>
                  <a:pt x="55" y="65"/>
                  <a:pt x="55" y="65"/>
                </a:cubicBezTo>
                <a:cubicBezTo>
                  <a:pt x="54" y="65"/>
                  <a:pt x="54" y="64"/>
                  <a:pt x="54" y="64"/>
                </a:cubicBezTo>
                <a:cubicBezTo>
                  <a:pt x="52" y="63"/>
                  <a:pt x="52" y="65"/>
                  <a:pt x="51" y="65"/>
                </a:cubicBezTo>
                <a:cubicBezTo>
                  <a:pt x="50" y="65"/>
                  <a:pt x="48" y="63"/>
                  <a:pt x="48" y="62"/>
                </a:cubicBezTo>
                <a:cubicBezTo>
                  <a:pt x="48" y="61"/>
                  <a:pt x="49" y="61"/>
                  <a:pt x="49" y="60"/>
                </a:cubicBezTo>
                <a:cubicBezTo>
                  <a:pt x="49" y="59"/>
                  <a:pt x="49" y="59"/>
                  <a:pt x="49" y="59"/>
                </a:cubicBezTo>
                <a:cubicBezTo>
                  <a:pt x="49" y="58"/>
                  <a:pt x="48" y="57"/>
                  <a:pt x="48" y="57"/>
                </a:cubicBezTo>
                <a:cubicBezTo>
                  <a:pt x="47" y="57"/>
                  <a:pt x="45" y="58"/>
                  <a:pt x="44" y="57"/>
                </a:cubicBezTo>
                <a:cubicBezTo>
                  <a:pt x="44" y="57"/>
                  <a:pt x="44" y="57"/>
                  <a:pt x="45" y="56"/>
                </a:cubicBezTo>
                <a:cubicBezTo>
                  <a:pt x="45" y="56"/>
                  <a:pt x="45" y="56"/>
                  <a:pt x="45" y="56"/>
                </a:cubicBezTo>
                <a:cubicBezTo>
                  <a:pt x="45" y="55"/>
                  <a:pt x="45" y="55"/>
                  <a:pt x="45" y="55"/>
                </a:cubicBezTo>
                <a:cubicBezTo>
                  <a:pt x="46" y="54"/>
                  <a:pt x="46" y="54"/>
                  <a:pt x="46" y="53"/>
                </a:cubicBezTo>
                <a:cubicBezTo>
                  <a:pt x="46" y="53"/>
                  <a:pt x="46" y="53"/>
                  <a:pt x="46" y="53"/>
                </a:cubicBezTo>
                <a:cubicBezTo>
                  <a:pt x="46" y="52"/>
                  <a:pt x="46" y="52"/>
                  <a:pt x="46" y="52"/>
                </a:cubicBezTo>
                <a:cubicBezTo>
                  <a:pt x="45" y="52"/>
                  <a:pt x="44" y="52"/>
                  <a:pt x="44" y="52"/>
                </a:cubicBezTo>
                <a:cubicBezTo>
                  <a:pt x="42" y="52"/>
                  <a:pt x="43" y="54"/>
                  <a:pt x="42" y="54"/>
                </a:cubicBezTo>
                <a:cubicBezTo>
                  <a:pt x="41" y="55"/>
                  <a:pt x="41" y="55"/>
                  <a:pt x="40" y="55"/>
                </a:cubicBezTo>
                <a:cubicBezTo>
                  <a:pt x="40" y="55"/>
                  <a:pt x="39" y="55"/>
                  <a:pt x="39" y="55"/>
                </a:cubicBezTo>
                <a:cubicBezTo>
                  <a:pt x="38" y="55"/>
                  <a:pt x="37" y="54"/>
                  <a:pt x="37" y="54"/>
                </a:cubicBezTo>
                <a:cubicBezTo>
                  <a:pt x="37" y="54"/>
                  <a:pt x="36" y="52"/>
                  <a:pt x="36" y="52"/>
                </a:cubicBezTo>
                <a:cubicBezTo>
                  <a:pt x="36" y="51"/>
                  <a:pt x="36" y="49"/>
                  <a:pt x="37" y="48"/>
                </a:cubicBezTo>
                <a:cubicBezTo>
                  <a:pt x="37" y="48"/>
                  <a:pt x="37" y="48"/>
                  <a:pt x="37" y="47"/>
                </a:cubicBezTo>
                <a:cubicBezTo>
                  <a:pt x="38" y="47"/>
                  <a:pt x="37" y="46"/>
                  <a:pt x="38" y="46"/>
                </a:cubicBezTo>
                <a:cubicBezTo>
                  <a:pt x="38" y="45"/>
                  <a:pt x="39" y="45"/>
                  <a:pt x="39" y="44"/>
                </a:cubicBezTo>
                <a:cubicBezTo>
                  <a:pt x="40" y="44"/>
                  <a:pt x="41" y="43"/>
                  <a:pt x="42" y="43"/>
                </a:cubicBezTo>
                <a:cubicBezTo>
                  <a:pt x="42" y="43"/>
                  <a:pt x="43" y="43"/>
                  <a:pt x="44" y="43"/>
                </a:cubicBezTo>
                <a:cubicBezTo>
                  <a:pt x="44" y="43"/>
                  <a:pt x="44" y="44"/>
                  <a:pt x="45" y="44"/>
                </a:cubicBezTo>
                <a:cubicBezTo>
                  <a:pt x="46" y="44"/>
                  <a:pt x="46" y="43"/>
                  <a:pt x="47" y="43"/>
                </a:cubicBezTo>
                <a:cubicBezTo>
                  <a:pt x="48" y="43"/>
                  <a:pt x="48" y="42"/>
                  <a:pt x="49" y="43"/>
                </a:cubicBezTo>
                <a:cubicBezTo>
                  <a:pt x="49" y="43"/>
                  <a:pt x="50" y="43"/>
                  <a:pt x="50" y="43"/>
                </a:cubicBezTo>
                <a:cubicBezTo>
                  <a:pt x="51" y="43"/>
                  <a:pt x="51" y="43"/>
                  <a:pt x="51" y="43"/>
                </a:cubicBezTo>
                <a:cubicBezTo>
                  <a:pt x="52" y="43"/>
                  <a:pt x="52" y="44"/>
                  <a:pt x="52" y="44"/>
                </a:cubicBezTo>
                <a:cubicBezTo>
                  <a:pt x="52" y="45"/>
                  <a:pt x="52" y="45"/>
                  <a:pt x="52" y="46"/>
                </a:cubicBezTo>
                <a:cubicBezTo>
                  <a:pt x="52" y="46"/>
                  <a:pt x="53" y="46"/>
                  <a:pt x="54" y="46"/>
                </a:cubicBezTo>
                <a:cubicBezTo>
                  <a:pt x="55" y="46"/>
                  <a:pt x="54" y="45"/>
                  <a:pt x="54" y="45"/>
                </a:cubicBezTo>
                <a:cubicBezTo>
                  <a:pt x="54" y="45"/>
                  <a:pt x="54" y="44"/>
                  <a:pt x="54" y="44"/>
                </a:cubicBezTo>
                <a:cubicBezTo>
                  <a:pt x="54" y="44"/>
                  <a:pt x="54" y="43"/>
                  <a:pt x="54" y="43"/>
                </a:cubicBezTo>
                <a:cubicBezTo>
                  <a:pt x="54" y="42"/>
                  <a:pt x="55" y="41"/>
                  <a:pt x="55" y="41"/>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859" name="Google Shape;859;p26"/>
          <p:cNvGrpSpPr/>
          <p:nvPr/>
        </p:nvGrpSpPr>
        <p:grpSpPr>
          <a:xfrm>
            <a:off x="8752079" y="3733622"/>
            <a:ext cx="377378" cy="375403"/>
            <a:chOff x="8174160" y="1806372"/>
            <a:chExt cx="377378" cy="375403"/>
          </a:xfrm>
        </p:grpSpPr>
        <p:sp>
          <p:nvSpPr>
            <p:cNvPr id="860" name="Google Shape;860;p26"/>
            <p:cNvSpPr/>
            <p:nvPr/>
          </p:nvSpPr>
          <p:spPr>
            <a:xfrm>
              <a:off x="8174160" y="1806372"/>
              <a:ext cx="377378" cy="375403"/>
            </a:xfrm>
            <a:prstGeom prst="ellipse">
              <a:avLst/>
            </a:pr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61" name="Google Shape;861;p26"/>
            <p:cNvSpPr/>
            <p:nvPr/>
          </p:nvSpPr>
          <p:spPr>
            <a:xfrm>
              <a:off x="8267021" y="1918993"/>
              <a:ext cx="191654" cy="152137"/>
            </a:xfrm>
            <a:custGeom>
              <a:rect b="b" l="l" r="r" t="t"/>
              <a:pathLst>
                <a:path extrusionOk="0" h="57" w="72">
                  <a:moveTo>
                    <a:pt x="72" y="20"/>
                  </a:moveTo>
                  <a:cubicBezTo>
                    <a:pt x="64" y="13"/>
                    <a:pt x="64" y="13"/>
                    <a:pt x="64" y="13"/>
                  </a:cubicBezTo>
                  <a:cubicBezTo>
                    <a:pt x="58" y="0"/>
                    <a:pt x="58" y="0"/>
                    <a:pt x="58" y="0"/>
                  </a:cubicBezTo>
                  <a:cubicBezTo>
                    <a:pt x="58" y="13"/>
                    <a:pt x="58" y="13"/>
                    <a:pt x="58" y="13"/>
                  </a:cubicBezTo>
                  <a:cubicBezTo>
                    <a:pt x="60" y="16"/>
                    <a:pt x="60" y="16"/>
                    <a:pt x="60" y="16"/>
                  </a:cubicBezTo>
                  <a:cubicBezTo>
                    <a:pt x="58" y="16"/>
                    <a:pt x="58" y="16"/>
                    <a:pt x="58" y="16"/>
                  </a:cubicBezTo>
                  <a:cubicBezTo>
                    <a:pt x="58" y="32"/>
                    <a:pt x="58" y="32"/>
                    <a:pt x="58" y="32"/>
                  </a:cubicBezTo>
                  <a:cubicBezTo>
                    <a:pt x="65" y="32"/>
                    <a:pt x="65" y="32"/>
                    <a:pt x="65" y="32"/>
                  </a:cubicBezTo>
                  <a:cubicBezTo>
                    <a:pt x="65" y="39"/>
                    <a:pt x="65" y="39"/>
                    <a:pt x="65" y="39"/>
                  </a:cubicBezTo>
                  <a:cubicBezTo>
                    <a:pt x="65" y="39"/>
                    <a:pt x="65" y="39"/>
                    <a:pt x="65" y="39"/>
                  </a:cubicBezTo>
                  <a:cubicBezTo>
                    <a:pt x="58" y="39"/>
                    <a:pt x="58" y="39"/>
                    <a:pt x="58" y="39"/>
                  </a:cubicBezTo>
                  <a:cubicBezTo>
                    <a:pt x="58" y="57"/>
                    <a:pt x="58" y="57"/>
                    <a:pt x="58" y="57"/>
                  </a:cubicBezTo>
                  <a:cubicBezTo>
                    <a:pt x="68" y="57"/>
                    <a:pt x="68" y="57"/>
                    <a:pt x="68" y="57"/>
                  </a:cubicBezTo>
                  <a:cubicBezTo>
                    <a:pt x="70" y="57"/>
                    <a:pt x="72" y="55"/>
                    <a:pt x="72" y="53"/>
                  </a:cubicBezTo>
                  <a:cubicBezTo>
                    <a:pt x="72" y="45"/>
                    <a:pt x="72" y="45"/>
                    <a:pt x="72" y="45"/>
                  </a:cubicBezTo>
                  <a:lnTo>
                    <a:pt x="72" y="20"/>
                  </a:lnTo>
                  <a:close/>
                  <a:moveTo>
                    <a:pt x="58" y="0"/>
                  </a:moveTo>
                  <a:cubicBezTo>
                    <a:pt x="58" y="0"/>
                    <a:pt x="58" y="0"/>
                    <a:pt x="58" y="0"/>
                  </a:cubicBezTo>
                  <a:cubicBezTo>
                    <a:pt x="36" y="0"/>
                    <a:pt x="36" y="0"/>
                    <a:pt x="36" y="0"/>
                  </a:cubicBezTo>
                  <a:cubicBezTo>
                    <a:pt x="36" y="4"/>
                    <a:pt x="36" y="4"/>
                    <a:pt x="36" y="4"/>
                  </a:cubicBezTo>
                  <a:cubicBezTo>
                    <a:pt x="54" y="4"/>
                    <a:pt x="54" y="4"/>
                    <a:pt x="54" y="4"/>
                  </a:cubicBezTo>
                  <a:cubicBezTo>
                    <a:pt x="58" y="13"/>
                    <a:pt x="58" y="13"/>
                    <a:pt x="58" y="13"/>
                  </a:cubicBezTo>
                  <a:cubicBezTo>
                    <a:pt x="58" y="0"/>
                    <a:pt x="58" y="0"/>
                    <a:pt x="58" y="0"/>
                  </a:cubicBezTo>
                  <a:close/>
                  <a:moveTo>
                    <a:pt x="36" y="45"/>
                  </a:moveTo>
                  <a:cubicBezTo>
                    <a:pt x="55" y="45"/>
                    <a:pt x="55" y="45"/>
                    <a:pt x="55" y="45"/>
                  </a:cubicBezTo>
                  <a:cubicBezTo>
                    <a:pt x="55" y="53"/>
                    <a:pt x="55" y="53"/>
                    <a:pt x="55" y="53"/>
                  </a:cubicBezTo>
                  <a:cubicBezTo>
                    <a:pt x="55" y="55"/>
                    <a:pt x="56" y="57"/>
                    <a:pt x="58" y="57"/>
                  </a:cubicBezTo>
                  <a:cubicBezTo>
                    <a:pt x="58" y="57"/>
                    <a:pt x="58" y="57"/>
                    <a:pt x="58" y="57"/>
                  </a:cubicBezTo>
                  <a:cubicBezTo>
                    <a:pt x="58" y="39"/>
                    <a:pt x="58" y="39"/>
                    <a:pt x="58" y="39"/>
                  </a:cubicBezTo>
                  <a:cubicBezTo>
                    <a:pt x="51" y="39"/>
                    <a:pt x="51" y="39"/>
                    <a:pt x="51" y="39"/>
                  </a:cubicBezTo>
                  <a:cubicBezTo>
                    <a:pt x="51" y="32"/>
                    <a:pt x="51" y="32"/>
                    <a:pt x="51" y="32"/>
                  </a:cubicBezTo>
                  <a:cubicBezTo>
                    <a:pt x="58" y="32"/>
                    <a:pt x="58" y="32"/>
                    <a:pt x="58" y="32"/>
                  </a:cubicBezTo>
                  <a:cubicBezTo>
                    <a:pt x="58" y="16"/>
                    <a:pt x="58" y="16"/>
                    <a:pt x="58" y="16"/>
                  </a:cubicBezTo>
                  <a:cubicBezTo>
                    <a:pt x="36" y="16"/>
                    <a:pt x="36" y="16"/>
                    <a:pt x="36" y="16"/>
                  </a:cubicBezTo>
                  <a:lnTo>
                    <a:pt x="36" y="45"/>
                  </a:lnTo>
                  <a:close/>
                  <a:moveTo>
                    <a:pt x="36" y="0"/>
                  </a:moveTo>
                  <a:cubicBezTo>
                    <a:pt x="14" y="0"/>
                    <a:pt x="14" y="0"/>
                    <a:pt x="14" y="0"/>
                  </a:cubicBezTo>
                  <a:cubicBezTo>
                    <a:pt x="13" y="0"/>
                    <a:pt x="13" y="0"/>
                    <a:pt x="13" y="0"/>
                  </a:cubicBezTo>
                  <a:cubicBezTo>
                    <a:pt x="13" y="13"/>
                    <a:pt x="13" y="13"/>
                    <a:pt x="13" y="13"/>
                  </a:cubicBezTo>
                  <a:cubicBezTo>
                    <a:pt x="18" y="4"/>
                    <a:pt x="18" y="4"/>
                    <a:pt x="18" y="4"/>
                  </a:cubicBezTo>
                  <a:cubicBezTo>
                    <a:pt x="18" y="4"/>
                    <a:pt x="18" y="4"/>
                    <a:pt x="18" y="4"/>
                  </a:cubicBezTo>
                  <a:cubicBezTo>
                    <a:pt x="36" y="4"/>
                    <a:pt x="36" y="4"/>
                    <a:pt x="36" y="4"/>
                  </a:cubicBezTo>
                  <a:cubicBezTo>
                    <a:pt x="36" y="0"/>
                    <a:pt x="36" y="0"/>
                    <a:pt x="36" y="0"/>
                  </a:cubicBezTo>
                  <a:close/>
                  <a:moveTo>
                    <a:pt x="13" y="57"/>
                  </a:moveTo>
                  <a:cubicBezTo>
                    <a:pt x="14" y="57"/>
                    <a:pt x="14" y="57"/>
                    <a:pt x="14" y="57"/>
                  </a:cubicBezTo>
                  <a:cubicBezTo>
                    <a:pt x="15" y="57"/>
                    <a:pt x="17" y="55"/>
                    <a:pt x="17" y="53"/>
                  </a:cubicBezTo>
                  <a:cubicBezTo>
                    <a:pt x="17" y="45"/>
                    <a:pt x="17" y="45"/>
                    <a:pt x="17" y="45"/>
                  </a:cubicBezTo>
                  <a:cubicBezTo>
                    <a:pt x="36" y="45"/>
                    <a:pt x="36" y="45"/>
                    <a:pt x="36" y="45"/>
                  </a:cubicBezTo>
                  <a:cubicBezTo>
                    <a:pt x="36" y="16"/>
                    <a:pt x="36" y="16"/>
                    <a:pt x="36" y="16"/>
                  </a:cubicBezTo>
                  <a:cubicBezTo>
                    <a:pt x="13" y="16"/>
                    <a:pt x="13" y="16"/>
                    <a:pt x="13" y="16"/>
                  </a:cubicBezTo>
                  <a:cubicBezTo>
                    <a:pt x="13" y="32"/>
                    <a:pt x="13" y="32"/>
                    <a:pt x="13" y="32"/>
                  </a:cubicBezTo>
                  <a:cubicBezTo>
                    <a:pt x="21" y="32"/>
                    <a:pt x="21" y="32"/>
                    <a:pt x="21" y="32"/>
                  </a:cubicBezTo>
                  <a:cubicBezTo>
                    <a:pt x="21" y="39"/>
                    <a:pt x="21" y="39"/>
                    <a:pt x="21" y="39"/>
                  </a:cubicBezTo>
                  <a:cubicBezTo>
                    <a:pt x="21" y="39"/>
                    <a:pt x="21" y="39"/>
                    <a:pt x="21" y="39"/>
                  </a:cubicBezTo>
                  <a:cubicBezTo>
                    <a:pt x="13" y="39"/>
                    <a:pt x="13" y="39"/>
                    <a:pt x="13" y="39"/>
                  </a:cubicBezTo>
                  <a:lnTo>
                    <a:pt x="13" y="57"/>
                  </a:lnTo>
                  <a:close/>
                  <a:moveTo>
                    <a:pt x="13" y="0"/>
                  </a:moveTo>
                  <a:cubicBezTo>
                    <a:pt x="7" y="13"/>
                    <a:pt x="7" y="13"/>
                    <a:pt x="7" y="13"/>
                  </a:cubicBezTo>
                  <a:cubicBezTo>
                    <a:pt x="0" y="20"/>
                    <a:pt x="0" y="20"/>
                    <a:pt x="0" y="20"/>
                  </a:cubicBezTo>
                  <a:cubicBezTo>
                    <a:pt x="0" y="43"/>
                    <a:pt x="0" y="43"/>
                    <a:pt x="0" y="43"/>
                  </a:cubicBezTo>
                  <a:cubicBezTo>
                    <a:pt x="0" y="45"/>
                    <a:pt x="0" y="45"/>
                    <a:pt x="0" y="45"/>
                  </a:cubicBezTo>
                  <a:cubicBezTo>
                    <a:pt x="0" y="53"/>
                    <a:pt x="0" y="53"/>
                    <a:pt x="0" y="53"/>
                  </a:cubicBezTo>
                  <a:cubicBezTo>
                    <a:pt x="0" y="55"/>
                    <a:pt x="1" y="57"/>
                    <a:pt x="3" y="57"/>
                  </a:cubicBezTo>
                  <a:cubicBezTo>
                    <a:pt x="13" y="57"/>
                    <a:pt x="13" y="57"/>
                    <a:pt x="13" y="57"/>
                  </a:cubicBezTo>
                  <a:cubicBezTo>
                    <a:pt x="13" y="39"/>
                    <a:pt x="13" y="39"/>
                    <a:pt x="13" y="39"/>
                  </a:cubicBezTo>
                  <a:cubicBezTo>
                    <a:pt x="6" y="39"/>
                    <a:pt x="6" y="39"/>
                    <a:pt x="6" y="39"/>
                  </a:cubicBezTo>
                  <a:cubicBezTo>
                    <a:pt x="6" y="32"/>
                    <a:pt x="6" y="32"/>
                    <a:pt x="6" y="32"/>
                  </a:cubicBezTo>
                  <a:cubicBezTo>
                    <a:pt x="13" y="32"/>
                    <a:pt x="13" y="32"/>
                    <a:pt x="13" y="32"/>
                  </a:cubicBezTo>
                  <a:cubicBezTo>
                    <a:pt x="13" y="16"/>
                    <a:pt x="13" y="16"/>
                    <a:pt x="13" y="16"/>
                  </a:cubicBezTo>
                  <a:cubicBezTo>
                    <a:pt x="12" y="16"/>
                    <a:pt x="12" y="16"/>
                    <a:pt x="12" y="16"/>
                  </a:cubicBezTo>
                  <a:cubicBezTo>
                    <a:pt x="13" y="13"/>
                    <a:pt x="13" y="13"/>
                    <a:pt x="13" y="13"/>
                  </a:cubicBezTo>
                  <a:lnTo>
                    <a:pt x="13"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862" name="Google Shape;862;p26"/>
          <p:cNvGrpSpPr/>
          <p:nvPr/>
        </p:nvGrpSpPr>
        <p:grpSpPr>
          <a:xfrm>
            <a:off x="4807386" y="4855038"/>
            <a:ext cx="2845161" cy="4607676"/>
            <a:chOff x="5111659" y="4855036"/>
            <a:chExt cx="2414432" cy="3910120"/>
          </a:xfrm>
        </p:grpSpPr>
        <p:sp>
          <p:nvSpPr>
            <p:cNvPr id="863" name="Google Shape;863;p26"/>
            <p:cNvSpPr/>
            <p:nvPr/>
          </p:nvSpPr>
          <p:spPr>
            <a:xfrm>
              <a:off x="5165008" y="4941973"/>
              <a:ext cx="1444314" cy="1956048"/>
            </a:xfrm>
            <a:custGeom>
              <a:rect b="b" l="l" r="r" t="t"/>
              <a:pathLst>
                <a:path extrusionOk="0" h="738" w="545">
                  <a:moveTo>
                    <a:pt x="41" y="22"/>
                  </a:moveTo>
                  <a:cubicBezTo>
                    <a:pt x="41" y="22"/>
                    <a:pt x="41" y="22"/>
                    <a:pt x="41" y="22"/>
                  </a:cubicBezTo>
                  <a:cubicBezTo>
                    <a:pt x="8" y="44"/>
                    <a:pt x="0" y="89"/>
                    <a:pt x="22" y="121"/>
                  </a:cubicBezTo>
                  <a:cubicBezTo>
                    <a:pt x="405" y="697"/>
                    <a:pt x="405" y="697"/>
                    <a:pt x="405" y="697"/>
                  </a:cubicBezTo>
                  <a:cubicBezTo>
                    <a:pt x="427" y="730"/>
                    <a:pt x="472" y="738"/>
                    <a:pt x="504" y="716"/>
                  </a:cubicBezTo>
                  <a:cubicBezTo>
                    <a:pt x="504" y="716"/>
                    <a:pt x="504" y="716"/>
                    <a:pt x="504" y="716"/>
                  </a:cubicBezTo>
                  <a:cubicBezTo>
                    <a:pt x="537" y="694"/>
                    <a:pt x="545" y="650"/>
                    <a:pt x="523" y="617"/>
                  </a:cubicBezTo>
                  <a:cubicBezTo>
                    <a:pt x="140" y="41"/>
                    <a:pt x="140" y="41"/>
                    <a:pt x="140" y="41"/>
                  </a:cubicBezTo>
                  <a:cubicBezTo>
                    <a:pt x="118" y="8"/>
                    <a:pt x="73" y="0"/>
                    <a:pt x="41"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64" name="Google Shape;864;p26"/>
            <p:cNvSpPr/>
            <p:nvPr/>
          </p:nvSpPr>
          <p:spPr>
            <a:xfrm>
              <a:off x="5573993" y="4855036"/>
              <a:ext cx="1596450" cy="3147456"/>
            </a:xfrm>
            <a:custGeom>
              <a:rect b="b" l="l" r="r" t="t"/>
              <a:pathLst>
                <a:path extrusionOk="0" h="1187" w="602">
                  <a:moveTo>
                    <a:pt x="478" y="0"/>
                  </a:moveTo>
                  <a:cubicBezTo>
                    <a:pt x="124" y="0"/>
                    <a:pt x="124" y="0"/>
                    <a:pt x="124" y="0"/>
                  </a:cubicBezTo>
                  <a:cubicBezTo>
                    <a:pt x="56" y="0"/>
                    <a:pt x="0" y="56"/>
                    <a:pt x="0" y="124"/>
                  </a:cubicBezTo>
                  <a:cubicBezTo>
                    <a:pt x="0" y="1062"/>
                    <a:pt x="0" y="1062"/>
                    <a:pt x="0" y="1062"/>
                  </a:cubicBezTo>
                  <a:cubicBezTo>
                    <a:pt x="0" y="1131"/>
                    <a:pt x="56" y="1187"/>
                    <a:pt x="124" y="1187"/>
                  </a:cubicBezTo>
                  <a:cubicBezTo>
                    <a:pt x="478" y="1187"/>
                    <a:pt x="478" y="1187"/>
                    <a:pt x="478" y="1187"/>
                  </a:cubicBezTo>
                  <a:cubicBezTo>
                    <a:pt x="546" y="1187"/>
                    <a:pt x="602" y="1131"/>
                    <a:pt x="602" y="1062"/>
                  </a:cubicBezTo>
                  <a:cubicBezTo>
                    <a:pt x="602" y="124"/>
                    <a:pt x="602" y="124"/>
                    <a:pt x="602" y="124"/>
                  </a:cubicBezTo>
                  <a:cubicBezTo>
                    <a:pt x="602" y="56"/>
                    <a:pt x="546" y="0"/>
                    <a:pt x="478" y="0"/>
                  </a:cubicBezTo>
                  <a:close/>
                </a:path>
              </a:pathLst>
            </a:custGeom>
            <a:solidFill>
              <a:srgbClr val="06677F"/>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65" name="Google Shape;865;p26"/>
            <p:cNvSpPr/>
            <p:nvPr/>
          </p:nvSpPr>
          <p:spPr>
            <a:xfrm>
              <a:off x="5287505" y="6344794"/>
              <a:ext cx="1481853" cy="2017297"/>
            </a:xfrm>
            <a:custGeom>
              <a:rect b="b" l="l" r="r" t="t"/>
              <a:pathLst>
                <a:path extrusionOk="0" h="761" w="559">
                  <a:moveTo>
                    <a:pt x="41" y="22"/>
                  </a:moveTo>
                  <a:cubicBezTo>
                    <a:pt x="41" y="22"/>
                    <a:pt x="41" y="22"/>
                    <a:pt x="41" y="22"/>
                  </a:cubicBezTo>
                  <a:cubicBezTo>
                    <a:pt x="8" y="45"/>
                    <a:pt x="0" y="89"/>
                    <a:pt x="22" y="122"/>
                  </a:cubicBezTo>
                  <a:cubicBezTo>
                    <a:pt x="419" y="720"/>
                    <a:pt x="419" y="720"/>
                    <a:pt x="419" y="720"/>
                  </a:cubicBezTo>
                  <a:cubicBezTo>
                    <a:pt x="441" y="753"/>
                    <a:pt x="486" y="761"/>
                    <a:pt x="518" y="739"/>
                  </a:cubicBezTo>
                  <a:cubicBezTo>
                    <a:pt x="518" y="739"/>
                    <a:pt x="518" y="739"/>
                    <a:pt x="518" y="739"/>
                  </a:cubicBezTo>
                  <a:cubicBezTo>
                    <a:pt x="551" y="717"/>
                    <a:pt x="559" y="672"/>
                    <a:pt x="537" y="640"/>
                  </a:cubicBezTo>
                  <a:cubicBezTo>
                    <a:pt x="140" y="41"/>
                    <a:pt x="140" y="41"/>
                    <a:pt x="140" y="41"/>
                  </a:cubicBezTo>
                  <a:cubicBezTo>
                    <a:pt x="118" y="8"/>
                    <a:pt x="73" y="0"/>
                    <a:pt x="41"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66" name="Google Shape;866;p26"/>
            <p:cNvSpPr/>
            <p:nvPr/>
          </p:nvSpPr>
          <p:spPr>
            <a:xfrm>
              <a:off x="5714278" y="7222052"/>
              <a:ext cx="1556934" cy="1543104"/>
            </a:xfrm>
            <a:custGeom>
              <a:rect b="b" l="l" r="r" t="t"/>
              <a:pathLst>
                <a:path extrusionOk="0" h="781" w="788">
                  <a:moveTo>
                    <a:pt x="258" y="781"/>
                  </a:moveTo>
                  <a:lnTo>
                    <a:pt x="258" y="589"/>
                  </a:lnTo>
                  <a:lnTo>
                    <a:pt x="0" y="0"/>
                  </a:lnTo>
                  <a:lnTo>
                    <a:pt x="788" y="0"/>
                  </a:lnTo>
                  <a:lnTo>
                    <a:pt x="788" y="781"/>
                  </a:lnTo>
                  <a:lnTo>
                    <a:pt x="258" y="781"/>
                  </a:ln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67" name="Google Shape;867;p26"/>
            <p:cNvSpPr/>
            <p:nvPr/>
          </p:nvSpPr>
          <p:spPr>
            <a:xfrm>
              <a:off x="5212425" y="6901972"/>
              <a:ext cx="1464071" cy="1863184"/>
            </a:xfrm>
            <a:custGeom>
              <a:rect b="b" l="l" r="r" t="t"/>
              <a:pathLst>
                <a:path extrusionOk="0" h="703" w="552">
                  <a:moveTo>
                    <a:pt x="40" y="22"/>
                  </a:moveTo>
                  <a:cubicBezTo>
                    <a:pt x="40" y="22"/>
                    <a:pt x="40" y="22"/>
                    <a:pt x="40" y="22"/>
                  </a:cubicBezTo>
                  <a:cubicBezTo>
                    <a:pt x="8" y="44"/>
                    <a:pt x="0" y="88"/>
                    <a:pt x="21" y="121"/>
                  </a:cubicBezTo>
                  <a:cubicBezTo>
                    <a:pt x="407" y="703"/>
                    <a:pt x="407" y="703"/>
                    <a:pt x="407" y="703"/>
                  </a:cubicBezTo>
                  <a:cubicBezTo>
                    <a:pt x="544" y="703"/>
                    <a:pt x="544" y="703"/>
                    <a:pt x="544" y="703"/>
                  </a:cubicBezTo>
                  <a:cubicBezTo>
                    <a:pt x="552" y="682"/>
                    <a:pt x="549" y="659"/>
                    <a:pt x="536" y="639"/>
                  </a:cubicBezTo>
                  <a:cubicBezTo>
                    <a:pt x="139" y="41"/>
                    <a:pt x="139" y="41"/>
                    <a:pt x="139" y="41"/>
                  </a:cubicBezTo>
                  <a:cubicBezTo>
                    <a:pt x="118" y="8"/>
                    <a:pt x="72" y="0"/>
                    <a:pt x="40"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68" name="Google Shape;868;p26"/>
            <p:cNvSpPr/>
            <p:nvPr/>
          </p:nvSpPr>
          <p:spPr>
            <a:xfrm>
              <a:off x="5714278" y="5117819"/>
              <a:ext cx="1315885" cy="2592256"/>
            </a:xfrm>
            <a:custGeom>
              <a:rect b="b" l="l" r="r" t="t"/>
              <a:pathLst>
                <a:path extrusionOk="0" h="978" w="496">
                  <a:moveTo>
                    <a:pt x="494" y="0"/>
                  </a:moveTo>
                  <a:cubicBezTo>
                    <a:pt x="2" y="0"/>
                    <a:pt x="2" y="0"/>
                    <a:pt x="2" y="0"/>
                  </a:cubicBezTo>
                  <a:cubicBezTo>
                    <a:pt x="1" y="0"/>
                    <a:pt x="0" y="1"/>
                    <a:pt x="0" y="2"/>
                  </a:cubicBezTo>
                  <a:cubicBezTo>
                    <a:pt x="0" y="976"/>
                    <a:pt x="0" y="976"/>
                    <a:pt x="0" y="976"/>
                  </a:cubicBezTo>
                  <a:cubicBezTo>
                    <a:pt x="0" y="977"/>
                    <a:pt x="1" y="978"/>
                    <a:pt x="2" y="978"/>
                  </a:cubicBezTo>
                  <a:cubicBezTo>
                    <a:pt x="494" y="978"/>
                    <a:pt x="494" y="978"/>
                    <a:pt x="494" y="978"/>
                  </a:cubicBezTo>
                  <a:cubicBezTo>
                    <a:pt x="495" y="978"/>
                    <a:pt x="496" y="977"/>
                    <a:pt x="496" y="976"/>
                  </a:cubicBezTo>
                  <a:cubicBezTo>
                    <a:pt x="496" y="2"/>
                    <a:pt x="496" y="2"/>
                    <a:pt x="496" y="2"/>
                  </a:cubicBezTo>
                  <a:cubicBezTo>
                    <a:pt x="496" y="1"/>
                    <a:pt x="495" y="0"/>
                    <a:pt x="494" y="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sz="2000">
                <a:solidFill>
                  <a:schemeClr val="dk1"/>
                </a:solidFill>
                <a:latin typeface="Calibri"/>
                <a:ea typeface="Calibri"/>
                <a:cs typeface="Calibri"/>
                <a:sym typeface="Calibri"/>
              </a:endParaRPr>
            </a:p>
          </p:txBody>
        </p:sp>
        <p:sp>
          <p:nvSpPr>
            <p:cNvPr id="869" name="Google Shape;869;p26"/>
            <p:cNvSpPr/>
            <p:nvPr/>
          </p:nvSpPr>
          <p:spPr>
            <a:xfrm>
              <a:off x="6289238" y="7771327"/>
              <a:ext cx="162015" cy="162015"/>
            </a:xfrm>
            <a:prstGeom prst="ellipse">
              <a:avLst/>
            </a:prstGeom>
            <a:solidFill>
              <a:srgbClr val="B2B2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70" name="Google Shape;870;p26"/>
            <p:cNvSpPr/>
            <p:nvPr/>
          </p:nvSpPr>
          <p:spPr>
            <a:xfrm>
              <a:off x="6105488" y="4965683"/>
              <a:ext cx="531492" cy="47420"/>
            </a:xfrm>
            <a:custGeom>
              <a:rect b="b" l="l" r="r" t="t"/>
              <a:pathLst>
                <a:path extrusionOk="0" h="18" w="200">
                  <a:moveTo>
                    <a:pt x="191" y="0"/>
                  </a:moveTo>
                  <a:cubicBezTo>
                    <a:pt x="9" y="0"/>
                    <a:pt x="9" y="0"/>
                    <a:pt x="9" y="0"/>
                  </a:cubicBezTo>
                  <a:cubicBezTo>
                    <a:pt x="4" y="0"/>
                    <a:pt x="0" y="4"/>
                    <a:pt x="0" y="9"/>
                  </a:cubicBezTo>
                  <a:cubicBezTo>
                    <a:pt x="0" y="9"/>
                    <a:pt x="0" y="9"/>
                    <a:pt x="0" y="9"/>
                  </a:cubicBezTo>
                  <a:cubicBezTo>
                    <a:pt x="0" y="14"/>
                    <a:pt x="4" y="18"/>
                    <a:pt x="9" y="18"/>
                  </a:cubicBezTo>
                  <a:cubicBezTo>
                    <a:pt x="191" y="18"/>
                    <a:pt x="191" y="18"/>
                    <a:pt x="191" y="18"/>
                  </a:cubicBezTo>
                  <a:cubicBezTo>
                    <a:pt x="196" y="18"/>
                    <a:pt x="200" y="14"/>
                    <a:pt x="200" y="9"/>
                  </a:cubicBezTo>
                  <a:cubicBezTo>
                    <a:pt x="200" y="9"/>
                    <a:pt x="200" y="9"/>
                    <a:pt x="200" y="9"/>
                  </a:cubicBezTo>
                  <a:cubicBezTo>
                    <a:pt x="200" y="4"/>
                    <a:pt x="196" y="0"/>
                    <a:pt x="191" y="0"/>
                  </a:cubicBezTo>
                  <a:close/>
                </a:path>
              </a:pathLst>
            </a:custGeom>
            <a:solidFill>
              <a:srgbClr val="B2B2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71" name="Google Shape;871;p26"/>
            <p:cNvSpPr/>
            <p:nvPr/>
          </p:nvSpPr>
          <p:spPr>
            <a:xfrm>
              <a:off x="5178836" y="6249956"/>
              <a:ext cx="598669" cy="679678"/>
            </a:xfrm>
            <a:custGeom>
              <a:rect b="b" l="l" r="r" t="t"/>
              <a:pathLst>
                <a:path extrusionOk="0" h="257" w="226">
                  <a:moveTo>
                    <a:pt x="41" y="23"/>
                  </a:moveTo>
                  <a:cubicBezTo>
                    <a:pt x="41" y="23"/>
                    <a:pt x="41" y="23"/>
                    <a:pt x="41" y="23"/>
                  </a:cubicBezTo>
                  <a:cubicBezTo>
                    <a:pt x="8" y="45"/>
                    <a:pt x="0" y="89"/>
                    <a:pt x="22" y="122"/>
                  </a:cubicBezTo>
                  <a:cubicBezTo>
                    <a:pt x="86" y="216"/>
                    <a:pt x="86" y="216"/>
                    <a:pt x="86" y="216"/>
                  </a:cubicBezTo>
                  <a:cubicBezTo>
                    <a:pt x="108" y="248"/>
                    <a:pt x="153" y="257"/>
                    <a:pt x="185" y="235"/>
                  </a:cubicBezTo>
                  <a:cubicBezTo>
                    <a:pt x="185" y="235"/>
                    <a:pt x="185" y="235"/>
                    <a:pt x="185" y="235"/>
                  </a:cubicBezTo>
                  <a:cubicBezTo>
                    <a:pt x="218" y="213"/>
                    <a:pt x="226" y="168"/>
                    <a:pt x="204" y="135"/>
                  </a:cubicBezTo>
                  <a:cubicBezTo>
                    <a:pt x="140" y="41"/>
                    <a:pt x="140" y="41"/>
                    <a:pt x="140" y="41"/>
                  </a:cubicBezTo>
                  <a:cubicBezTo>
                    <a:pt x="118" y="9"/>
                    <a:pt x="73" y="0"/>
                    <a:pt x="41" y="23"/>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72" name="Google Shape;872;p26"/>
            <p:cNvSpPr/>
            <p:nvPr/>
          </p:nvSpPr>
          <p:spPr>
            <a:xfrm>
              <a:off x="5111659" y="6753786"/>
              <a:ext cx="628305" cy="723145"/>
            </a:xfrm>
            <a:custGeom>
              <a:rect b="b" l="l" r="r" t="t"/>
              <a:pathLst>
                <a:path extrusionOk="0" h="273" w="237">
                  <a:moveTo>
                    <a:pt x="41" y="23"/>
                  </a:moveTo>
                  <a:cubicBezTo>
                    <a:pt x="41" y="23"/>
                    <a:pt x="41" y="23"/>
                    <a:pt x="41" y="23"/>
                  </a:cubicBezTo>
                  <a:cubicBezTo>
                    <a:pt x="8" y="45"/>
                    <a:pt x="0" y="89"/>
                    <a:pt x="22" y="122"/>
                  </a:cubicBezTo>
                  <a:cubicBezTo>
                    <a:pt x="97" y="232"/>
                    <a:pt x="97" y="232"/>
                    <a:pt x="97" y="232"/>
                  </a:cubicBezTo>
                  <a:cubicBezTo>
                    <a:pt x="119" y="265"/>
                    <a:pt x="163" y="273"/>
                    <a:pt x="196" y="251"/>
                  </a:cubicBezTo>
                  <a:cubicBezTo>
                    <a:pt x="196" y="251"/>
                    <a:pt x="196" y="251"/>
                    <a:pt x="196" y="251"/>
                  </a:cubicBezTo>
                  <a:cubicBezTo>
                    <a:pt x="228" y="229"/>
                    <a:pt x="237" y="184"/>
                    <a:pt x="215" y="152"/>
                  </a:cubicBezTo>
                  <a:cubicBezTo>
                    <a:pt x="140" y="41"/>
                    <a:pt x="140" y="41"/>
                    <a:pt x="140" y="41"/>
                  </a:cubicBezTo>
                  <a:cubicBezTo>
                    <a:pt x="118" y="9"/>
                    <a:pt x="73" y="0"/>
                    <a:pt x="41" y="23"/>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73" name="Google Shape;873;p26"/>
            <p:cNvSpPr/>
            <p:nvPr/>
          </p:nvSpPr>
          <p:spPr>
            <a:xfrm>
              <a:off x="5234159" y="5722417"/>
              <a:ext cx="598669" cy="677701"/>
            </a:xfrm>
            <a:custGeom>
              <a:rect b="b" l="l" r="r" t="t"/>
              <a:pathLst>
                <a:path extrusionOk="0" h="256" w="226">
                  <a:moveTo>
                    <a:pt x="41" y="22"/>
                  </a:moveTo>
                  <a:cubicBezTo>
                    <a:pt x="41" y="22"/>
                    <a:pt x="41" y="22"/>
                    <a:pt x="41" y="22"/>
                  </a:cubicBezTo>
                  <a:cubicBezTo>
                    <a:pt x="8" y="44"/>
                    <a:pt x="0" y="88"/>
                    <a:pt x="22" y="121"/>
                  </a:cubicBezTo>
                  <a:cubicBezTo>
                    <a:pt x="86" y="215"/>
                    <a:pt x="86" y="215"/>
                    <a:pt x="86" y="215"/>
                  </a:cubicBezTo>
                  <a:cubicBezTo>
                    <a:pt x="108" y="247"/>
                    <a:pt x="153" y="256"/>
                    <a:pt x="185" y="234"/>
                  </a:cubicBezTo>
                  <a:cubicBezTo>
                    <a:pt x="185" y="234"/>
                    <a:pt x="185" y="234"/>
                    <a:pt x="185" y="234"/>
                  </a:cubicBezTo>
                  <a:cubicBezTo>
                    <a:pt x="217" y="212"/>
                    <a:pt x="226" y="167"/>
                    <a:pt x="204" y="134"/>
                  </a:cubicBezTo>
                  <a:cubicBezTo>
                    <a:pt x="140" y="40"/>
                    <a:pt x="140" y="40"/>
                    <a:pt x="140" y="40"/>
                  </a:cubicBezTo>
                  <a:cubicBezTo>
                    <a:pt x="118" y="8"/>
                    <a:pt x="73" y="0"/>
                    <a:pt x="41"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74" name="Google Shape;874;p26"/>
            <p:cNvSpPr/>
            <p:nvPr/>
          </p:nvSpPr>
          <p:spPr>
            <a:xfrm>
              <a:off x="7008431" y="6575965"/>
              <a:ext cx="517660" cy="1807862"/>
            </a:xfrm>
            <a:custGeom>
              <a:rect b="b" l="l" r="r" t="t"/>
              <a:pathLst>
                <a:path extrusionOk="0" h="682" w="195">
                  <a:moveTo>
                    <a:pt x="51" y="682"/>
                  </a:moveTo>
                  <a:cubicBezTo>
                    <a:pt x="0" y="682"/>
                    <a:pt x="0" y="682"/>
                    <a:pt x="0" y="682"/>
                  </a:cubicBezTo>
                  <a:cubicBezTo>
                    <a:pt x="6" y="620"/>
                    <a:pt x="6" y="620"/>
                    <a:pt x="6" y="620"/>
                  </a:cubicBezTo>
                  <a:cubicBezTo>
                    <a:pt x="49" y="119"/>
                    <a:pt x="49" y="119"/>
                    <a:pt x="49" y="119"/>
                  </a:cubicBezTo>
                  <a:cubicBezTo>
                    <a:pt x="58" y="14"/>
                    <a:pt x="129" y="0"/>
                    <a:pt x="195" y="0"/>
                  </a:cubicBezTo>
                  <a:cubicBezTo>
                    <a:pt x="144" y="592"/>
                    <a:pt x="144" y="592"/>
                    <a:pt x="144" y="592"/>
                  </a:cubicBezTo>
                  <a:cubicBezTo>
                    <a:pt x="139" y="642"/>
                    <a:pt x="98" y="682"/>
                    <a:pt x="51" y="68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75" name="Google Shape;875;p26"/>
            <p:cNvSpPr txBox="1"/>
            <p:nvPr/>
          </p:nvSpPr>
          <p:spPr>
            <a:xfrm>
              <a:off x="5535304" y="5227737"/>
              <a:ext cx="1687200" cy="1050300"/>
            </a:xfrm>
            <a:prstGeom prst="rect">
              <a:avLst/>
            </a:prstGeom>
            <a:noFill/>
            <a:ln>
              <a:noFill/>
            </a:ln>
          </p:spPr>
          <p:txBody>
            <a:bodyPr anchorCtr="0" anchor="t" bIns="45700" lIns="91425" spcFirstLastPara="1" rIns="91425" wrap="square" tIns="45700">
              <a:spAutoFit/>
            </a:bodyPr>
            <a:lstStyle/>
            <a:p>
              <a:pPr indent="0" lvl="0" marL="0" marR="0" rtl="0" algn="ctr">
                <a:lnSpc>
                  <a:spcPct val="88571"/>
                </a:lnSpc>
                <a:spcBef>
                  <a:spcPts val="0"/>
                </a:spcBef>
                <a:spcAft>
                  <a:spcPts val="0"/>
                </a:spcAft>
                <a:buNone/>
              </a:pPr>
              <a:r>
                <a:rPr b="1" lang="en-US" sz="2800">
                  <a:solidFill>
                    <a:srgbClr val="0289AE"/>
                  </a:solidFill>
                  <a:latin typeface="Calibri"/>
                  <a:ea typeface="Calibri"/>
                  <a:cs typeface="Calibri"/>
                  <a:sym typeface="Calibri"/>
                </a:rPr>
                <a:t>Conclu-</a:t>
              </a:r>
              <a:endParaRPr b="1" sz="2800">
                <a:solidFill>
                  <a:srgbClr val="0289AE"/>
                </a:solidFill>
                <a:latin typeface="Calibri"/>
                <a:ea typeface="Calibri"/>
                <a:cs typeface="Calibri"/>
                <a:sym typeface="Calibri"/>
              </a:endParaRPr>
            </a:p>
            <a:p>
              <a:pPr indent="0" lvl="0" marL="0" marR="0" rtl="0" algn="ctr">
                <a:lnSpc>
                  <a:spcPct val="88571"/>
                </a:lnSpc>
                <a:spcBef>
                  <a:spcPts val="0"/>
                </a:spcBef>
                <a:spcAft>
                  <a:spcPts val="0"/>
                </a:spcAft>
                <a:buNone/>
              </a:pPr>
              <a:r>
                <a:rPr b="1" lang="en-US" sz="2800">
                  <a:solidFill>
                    <a:srgbClr val="0289AE"/>
                  </a:solidFill>
                  <a:latin typeface="Calibri"/>
                  <a:ea typeface="Calibri"/>
                  <a:cs typeface="Calibri"/>
                  <a:sym typeface="Calibri"/>
                </a:rPr>
                <a:t>siones </a:t>
              </a:r>
              <a:endParaRPr b="1" sz="2800">
                <a:solidFill>
                  <a:srgbClr val="0289AE"/>
                </a:solidFill>
                <a:latin typeface="Calibri"/>
                <a:ea typeface="Calibri"/>
                <a:cs typeface="Calibri"/>
                <a:sym typeface="Calibri"/>
              </a:endParaRPr>
            </a:p>
            <a:p>
              <a:pPr indent="0" lvl="0" marL="0" marR="0" rtl="0" algn="ctr">
                <a:lnSpc>
                  <a:spcPct val="88571"/>
                </a:lnSpc>
                <a:spcBef>
                  <a:spcPts val="0"/>
                </a:spcBef>
                <a:spcAft>
                  <a:spcPts val="0"/>
                </a:spcAft>
                <a:buNone/>
              </a:pPr>
              <a:r>
                <a:rPr b="1" lang="en-US" sz="2800">
                  <a:solidFill>
                    <a:srgbClr val="0289AE"/>
                  </a:solidFill>
                  <a:latin typeface="Calibri"/>
                  <a:ea typeface="Calibri"/>
                  <a:cs typeface="Calibri"/>
                  <a:sym typeface="Calibri"/>
                </a:rPr>
                <a:t>clave</a:t>
              </a:r>
              <a:endParaRPr/>
            </a:p>
          </p:txBody>
        </p:sp>
      </p:grpSp>
      <p:grpSp>
        <p:nvGrpSpPr>
          <p:cNvPr id="876" name="Google Shape;876;p26"/>
          <p:cNvGrpSpPr/>
          <p:nvPr/>
        </p:nvGrpSpPr>
        <p:grpSpPr>
          <a:xfrm>
            <a:off x="0" y="360008"/>
            <a:ext cx="1448894" cy="883507"/>
            <a:chOff x="0" y="582317"/>
            <a:chExt cx="1448894" cy="883507"/>
          </a:xfrm>
        </p:grpSpPr>
        <p:cxnSp>
          <p:nvCxnSpPr>
            <p:cNvPr id="877" name="Google Shape;877;p26"/>
            <p:cNvCxnSpPr/>
            <p:nvPr/>
          </p:nvCxnSpPr>
          <p:spPr>
            <a:xfrm>
              <a:off x="0" y="951782"/>
              <a:ext cx="1320800" cy="0"/>
            </a:xfrm>
            <a:prstGeom prst="straightConnector1">
              <a:avLst/>
            </a:prstGeom>
            <a:noFill/>
            <a:ln cap="flat" cmpd="sng" w="25400">
              <a:solidFill>
                <a:srgbClr val="62A844"/>
              </a:solidFill>
              <a:prstDash val="dot"/>
              <a:miter lim="8000"/>
              <a:headEnd len="sm" w="sm" type="none"/>
              <a:tailEnd len="sm" w="sm" type="none"/>
            </a:ln>
          </p:spPr>
        </p:cxnSp>
        <p:grpSp>
          <p:nvGrpSpPr>
            <p:cNvPr id="878" name="Google Shape;878;p26"/>
            <p:cNvGrpSpPr/>
            <p:nvPr/>
          </p:nvGrpSpPr>
          <p:grpSpPr>
            <a:xfrm>
              <a:off x="708799" y="582317"/>
              <a:ext cx="740095" cy="883507"/>
              <a:chOff x="4051865" y="5165558"/>
              <a:chExt cx="946855" cy="1130331"/>
            </a:xfrm>
          </p:grpSpPr>
          <p:sp>
            <p:nvSpPr>
              <p:cNvPr id="879" name="Google Shape;879;p26"/>
              <p:cNvSpPr/>
              <p:nvPr/>
            </p:nvSpPr>
            <p:spPr>
              <a:xfrm>
                <a:off x="4051865" y="5165558"/>
                <a:ext cx="946855" cy="868299"/>
              </a:xfrm>
              <a:prstGeom prst="ellipse">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880" name="Google Shape;880;p26"/>
              <p:cNvSpPr txBox="1"/>
              <p:nvPr/>
            </p:nvSpPr>
            <p:spPr>
              <a:xfrm>
                <a:off x="4066676" y="5206813"/>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01</a:t>
                </a:r>
                <a:endParaRPr/>
              </a:p>
            </p:txBody>
          </p:sp>
        </p:grpSp>
      </p:grpSp>
      <p:grpSp>
        <p:nvGrpSpPr>
          <p:cNvPr id="881" name="Google Shape;881;p26"/>
          <p:cNvGrpSpPr/>
          <p:nvPr/>
        </p:nvGrpSpPr>
        <p:grpSpPr>
          <a:xfrm>
            <a:off x="0" y="2345332"/>
            <a:ext cx="1448894" cy="870102"/>
            <a:chOff x="0" y="582324"/>
            <a:chExt cx="1448894" cy="870102"/>
          </a:xfrm>
        </p:grpSpPr>
        <p:cxnSp>
          <p:nvCxnSpPr>
            <p:cNvPr id="882" name="Google Shape;882;p26"/>
            <p:cNvCxnSpPr/>
            <p:nvPr/>
          </p:nvCxnSpPr>
          <p:spPr>
            <a:xfrm>
              <a:off x="0" y="951782"/>
              <a:ext cx="1320800" cy="0"/>
            </a:xfrm>
            <a:prstGeom prst="straightConnector1">
              <a:avLst/>
            </a:prstGeom>
            <a:noFill/>
            <a:ln cap="flat" cmpd="sng" w="25400">
              <a:solidFill>
                <a:srgbClr val="06677F"/>
              </a:solidFill>
              <a:prstDash val="dot"/>
              <a:miter lim="8000"/>
              <a:headEnd len="sm" w="sm" type="none"/>
              <a:tailEnd len="sm" w="sm" type="none"/>
            </a:ln>
          </p:spPr>
        </p:cxnSp>
        <p:grpSp>
          <p:nvGrpSpPr>
            <p:cNvPr id="883" name="Google Shape;883;p26"/>
            <p:cNvGrpSpPr/>
            <p:nvPr/>
          </p:nvGrpSpPr>
          <p:grpSpPr>
            <a:xfrm>
              <a:off x="708799" y="582324"/>
              <a:ext cx="740095" cy="870102"/>
              <a:chOff x="4051865" y="5165558"/>
              <a:chExt cx="946855" cy="1113179"/>
            </a:xfrm>
          </p:grpSpPr>
          <p:sp>
            <p:nvSpPr>
              <p:cNvPr id="884" name="Google Shape;884;p26"/>
              <p:cNvSpPr/>
              <p:nvPr/>
            </p:nvSpPr>
            <p:spPr>
              <a:xfrm>
                <a:off x="4051865" y="5165558"/>
                <a:ext cx="946855" cy="868299"/>
              </a:xfrm>
              <a:prstGeom prst="ellipse">
                <a:avLst/>
              </a:prstGeom>
              <a:solidFill>
                <a:srgbClr val="06677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885" name="Google Shape;885;p26"/>
              <p:cNvSpPr txBox="1"/>
              <p:nvPr/>
            </p:nvSpPr>
            <p:spPr>
              <a:xfrm>
                <a:off x="4055862" y="5189661"/>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02</a:t>
                </a:r>
                <a:endParaRPr/>
              </a:p>
            </p:txBody>
          </p:sp>
        </p:grpSp>
      </p:grpSp>
      <p:grpSp>
        <p:nvGrpSpPr>
          <p:cNvPr id="886" name="Google Shape;886;p26"/>
          <p:cNvGrpSpPr/>
          <p:nvPr/>
        </p:nvGrpSpPr>
        <p:grpSpPr>
          <a:xfrm>
            <a:off x="0" y="4615379"/>
            <a:ext cx="1450818" cy="896308"/>
            <a:chOff x="0" y="582322"/>
            <a:chExt cx="1450818" cy="896308"/>
          </a:xfrm>
        </p:grpSpPr>
        <p:cxnSp>
          <p:nvCxnSpPr>
            <p:cNvPr id="887" name="Google Shape;887;p26"/>
            <p:cNvCxnSpPr/>
            <p:nvPr/>
          </p:nvCxnSpPr>
          <p:spPr>
            <a:xfrm>
              <a:off x="0" y="951782"/>
              <a:ext cx="1320800" cy="0"/>
            </a:xfrm>
            <a:prstGeom prst="straightConnector1">
              <a:avLst/>
            </a:prstGeom>
            <a:noFill/>
            <a:ln cap="flat" cmpd="sng" w="25400">
              <a:solidFill>
                <a:srgbClr val="3D8241"/>
              </a:solidFill>
              <a:prstDash val="dot"/>
              <a:miter lim="8000"/>
              <a:headEnd len="sm" w="sm" type="none"/>
              <a:tailEnd len="sm" w="sm" type="none"/>
            </a:ln>
          </p:spPr>
        </p:cxnSp>
        <p:grpSp>
          <p:nvGrpSpPr>
            <p:cNvPr id="888" name="Google Shape;888;p26"/>
            <p:cNvGrpSpPr/>
            <p:nvPr/>
          </p:nvGrpSpPr>
          <p:grpSpPr>
            <a:xfrm>
              <a:off x="708800" y="582322"/>
              <a:ext cx="742018" cy="896308"/>
              <a:chOff x="4051865" y="5165558"/>
              <a:chExt cx="949315" cy="1146707"/>
            </a:xfrm>
          </p:grpSpPr>
          <p:sp>
            <p:nvSpPr>
              <p:cNvPr id="889" name="Google Shape;889;p26"/>
              <p:cNvSpPr/>
              <p:nvPr/>
            </p:nvSpPr>
            <p:spPr>
              <a:xfrm>
                <a:off x="4051865" y="5165558"/>
                <a:ext cx="946855" cy="868299"/>
              </a:xfrm>
              <a:prstGeom prst="ellipse">
                <a:avLst/>
              </a:prstGeom>
              <a:solidFill>
                <a:srgbClr val="3D824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890" name="Google Shape;890;p26"/>
              <p:cNvSpPr txBox="1"/>
              <p:nvPr/>
            </p:nvSpPr>
            <p:spPr>
              <a:xfrm>
                <a:off x="4091914" y="5223190"/>
                <a:ext cx="909266" cy="1089075"/>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03</a:t>
                </a:r>
                <a:endParaRPr/>
              </a:p>
            </p:txBody>
          </p:sp>
        </p:grpSp>
      </p:grpSp>
      <p:sp>
        <p:nvSpPr>
          <p:cNvPr id="891" name="Google Shape;891;p26"/>
          <p:cNvSpPr/>
          <p:nvPr/>
        </p:nvSpPr>
        <p:spPr>
          <a:xfrm flipH="1">
            <a:off x="8439026" y="1081718"/>
            <a:ext cx="3480600" cy="1439400"/>
          </a:xfrm>
          <a:prstGeom prst="rect">
            <a:avLst/>
          </a:prstGeom>
          <a:noFill/>
          <a:ln>
            <a:noFill/>
          </a:ln>
        </p:spPr>
        <p:txBody>
          <a:bodyPr anchorCtr="0" anchor="t" bIns="45700" lIns="91425" spcFirstLastPara="1" rIns="91425" wrap="square" tIns="45700">
            <a:spAutoFit/>
          </a:bodyPr>
          <a:lstStyle/>
          <a:p>
            <a:pPr indent="0" lvl="0" marL="0" marR="0" rtl="0" algn="r">
              <a:lnSpc>
                <a:spcPct val="104999"/>
              </a:lnSpc>
              <a:spcBef>
                <a:spcPts val="0"/>
              </a:spcBef>
              <a:spcAft>
                <a:spcPts val="0"/>
              </a:spcAft>
              <a:buNone/>
            </a:pPr>
            <a:r>
              <a:rPr b="1" lang="en-US" sz="2000">
                <a:solidFill>
                  <a:srgbClr val="262626"/>
                </a:solidFill>
                <a:latin typeface="Calibri"/>
                <a:ea typeface="Calibri"/>
                <a:cs typeface="Calibri"/>
                <a:sym typeface="Calibri"/>
              </a:rPr>
              <a:t>Impulsa mejores resultados: </a:t>
            </a:r>
            <a:r>
              <a:rPr lang="en-US" sz="2000">
                <a:solidFill>
                  <a:srgbClr val="262626"/>
                </a:solidFill>
                <a:latin typeface="Calibri"/>
                <a:ea typeface="Calibri"/>
                <a:cs typeface="Calibri"/>
                <a:sym typeface="Calibri"/>
              </a:rPr>
              <a:t>los hoteles que combinan sistemas digitales y la experiencia humana registran una mayor satisfacción</a:t>
            </a:r>
            <a:endParaRPr/>
          </a:p>
        </p:txBody>
      </p:sp>
      <p:grpSp>
        <p:nvGrpSpPr>
          <p:cNvPr id="892" name="Google Shape;892;p26"/>
          <p:cNvGrpSpPr/>
          <p:nvPr/>
        </p:nvGrpSpPr>
        <p:grpSpPr>
          <a:xfrm>
            <a:off x="10752228" y="303185"/>
            <a:ext cx="1501995" cy="883506"/>
            <a:chOff x="708799" y="582319"/>
            <a:chExt cx="1501995" cy="883506"/>
          </a:xfrm>
        </p:grpSpPr>
        <p:cxnSp>
          <p:nvCxnSpPr>
            <p:cNvPr id="893" name="Google Shape;893;p26"/>
            <p:cNvCxnSpPr/>
            <p:nvPr/>
          </p:nvCxnSpPr>
          <p:spPr>
            <a:xfrm rot="10800000">
              <a:off x="1320800" y="951782"/>
              <a:ext cx="889994" cy="0"/>
            </a:xfrm>
            <a:prstGeom prst="straightConnector1">
              <a:avLst/>
            </a:prstGeom>
            <a:noFill/>
            <a:ln cap="flat" cmpd="sng" w="25400">
              <a:solidFill>
                <a:srgbClr val="0289AE"/>
              </a:solidFill>
              <a:prstDash val="dot"/>
              <a:miter lim="8000"/>
              <a:headEnd len="sm" w="sm" type="none"/>
              <a:tailEnd len="sm" w="sm" type="none"/>
            </a:ln>
          </p:spPr>
        </p:cxnSp>
        <p:grpSp>
          <p:nvGrpSpPr>
            <p:cNvPr id="894" name="Google Shape;894;p26"/>
            <p:cNvGrpSpPr/>
            <p:nvPr/>
          </p:nvGrpSpPr>
          <p:grpSpPr>
            <a:xfrm>
              <a:off x="708799" y="582319"/>
              <a:ext cx="740095" cy="883506"/>
              <a:chOff x="4051865" y="5165558"/>
              <a:chExt cx="946855" cy="1130329"/>
            </a:xfrm>
          </p:grpSpPr>
          <p:sp>
            <p:nvSpPr>
              <p:cNvPr id="895" name="Google Shape;895;p26"/>
              <p:cNvSpPr/>
              <p:nvPr/>
            </p:nvSpPr>
            <p:spPr>
              <a:xfrm>
                <a:off x="4051865" y="5165558"/>
                <a:ext cx="946855" cy="868299"/>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896" name="Google Shape;896;p26"/>
              <p:cNvSpPr txBox="1"/>
              <p:nvPr/>
            </p:nvSpPr>
            <p:spPr>
              <a:xfrm>
                <a:off x="4066676" y="5206811"/>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04</a:t>
                </a:r>
                <a:endParaRPr/>
              </a:p>
            </p:txBody>
          </p:sp>
        </p:grpSp>
      </p:grpSp>
      <p:sp>
        <p:nvSpPr>
          <p:cNvPr id="897" name="Google Shape;897;p26"/>
          <p:cNvSpPr txBox="1"/>
          <p:nvPr/>
        </p:nvSpPr>
        <p:spPr>
          <a:xfrm>
            <a:off x="7697991" y="4661653"/>
            <a:ext cx="3751200" cy="2662800"/>
          </a:xfrm>
          <a:prstGeom prst="rect">
            <a:avLst/>
          </a:prstGeom>
          <a:noFill/>
          <a:ln>
            <a:noFill/>
          </a:ln>
        </p:spPr>
        <p:txBody>
          <a:bodyPr anchorCtr="0" anchor="t" bIns="45700" lIns="91425" spcFirstLastPara="1" rIns="91425" wrap="square" tIns="45700">
            <a:spAutoFit/>
          </a:bodyPr>
          <a:lstStyle/>
          <a:p>
            <a:pPr indent="0" lvl="0" marL="0" marR="0" rtl="0" algn="r">
              <a:lnSpc>
                <a:spcPct val="104999"/>
              </a:lnSpc>
              <a:spcBef>
                <a:spcPts val="0"/>
              </a:spcBef>
              <a:spcAft>
                <a:spcPts val="0"/>
              </a:spcAft>
              <a:buNone/>
            </a:pPr>
            <a:r>
              <a:rPr b="1" lang="en-US" sz="2000">
                <a:solidFill>
                  <a:srgbClr val="62A844"/>
                </a:solidFill>
                <a:latin typeface="Calibri"/>
                <a:ea typeface="Calibri"/>
                <a:cs typeface="Calibri"/>
                <a:sym typeface="Calibri"/>
              </a:rPr>
              <a:t>ENFOQUE ECOSMART:</a:t>
            </a:r>
            <a:endParaRPr/>
          </a:p>
          <a:p>
            <a:pPr indent="0" lvl="0" marL="0" marR="0" rtl="0" algn="r">
              <a:lnSpc>
                <a:spcPct val="116666"/>
              </a:lnSpc>
              <a:spcBef>
                <a:spcPts val="0"/>
              </a:spcBef>
              <a:spcAft>
                <a:spcPts val="0"/>
              </a:spcAft>
              <a:buNone/>
            </a:pPr>
            <a:r>
              <a:rPr lang="en-US" sz="1800">
                <a:solidFill>
                  <a:srgbClr val="000000"/>
                </a:solidFill>
                <a:latin typeface="Calibri"/>
                <a:ea typeface="Calibri"/>
                <a:cs typeface="Calibri"/>
                <a:sym typeface="Calibri"/>
              </a:rPr>
              <a:t>La automatización como colaboración: los sistemas se encargan de las tareas repetitivas y los datos, mientras que las personas aportan empatía y supervisión ética.</a:t>
            </a:r>
            <a:endParaRPr/>
          </a:p>
          <a:p>
            <a:pPr indent="0" lvl="0" marL="0" marR="0" rtl="0" algn="r">
              <a:lnSpc>
                <a:spcPct val="116666"/>
              </a:lnSpc>
              <a:spcBef>
                <a:spcPts val="0"/>
              </a:spcBef>
              <a:spcAft>
                <a:spcPts val="0"/>
              </a:spcAft>
              <a:buNone/>
            </a:pPr>
            <a:r>
              <a:t/>
            </a:r>
            <a:endParaRPr sz="1800">
              <a:solidFill>
                <a:srgbClr val="000000"/>
              </a:solidFill>
              <a:latin typeface="Calibri"/>
              <a:ea typeface="Calibri"/>
              <a:cs typeface="Calibri"/>
              <a:sym typeface="Calibri"/>
            </a:endParaRPr>
          </a:p>
          <a:p>
            <a:pPr indent="0" lvl="0" marL="0" marR="0" rtl="0" algn="r">
              <a:lnSpc>
                <a:spcPct val="104999"/>
              </a:lnSpc>
              <a:spcBef>
                <a:spcPts val="0"/>
              </a:spcBef>
              <a:spcAft>
                <a:spcPts val="0"/>
              </a:spcAft>
              <a:buNone/>
            </a:pPr>
            <a:r>
              <a:t/>
            </a:r>
            <a:endParaRPr sz="2000">
              <a:solidFill>
                <a:srgbClr val="62A844"/>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2" name="Shape 902"/>
        <p:cNvGrpSpPr/>
        <p:nvPr/>
      </p:nvGrpSpPr>
      <p:grpSpPr>
        <a:xfrm>
          <a:off x="0" y="0"/>
          <a:ext cx="0" cy="0"/>
          <a:chOff x="0" y="0"/>
          <a:chExt cx="0" cy="0"/>
        </a:xfrm>
      </p:grpSpPr>
      <p:sp>
        <p:nvSpPr>
          <p:cNvPr id="903" name="Google Shape;903;p27"/>
          <p:cNvSpPr/>
          <p:nvPr/>
        </p:nvSpPr>
        <p:spPr>
          <a:xfrm>
            <a:off x="0" y="381965"/>
            <a:ext cx="12192000" cy="1340614"/>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04" name="Google Shape;904;p27"/>
          <p:cNvSpPr/>
          <p:nvPr/>
        </p:nvSpPr>
        <p:spPr>
          <a:xfrm rot="5400000">
            <a:off x="1314218" y="892008"/>
            <a:ext cx="108000" cy="1685648"/>
          </a:xfrm>
          <a:custGeom>
            <a:rect b="b" l="l" r="r" t="t"/>
            <a:pathLst>
              <a:path extrusionOk="0" h="260044" w="30700">
                <a:moveTo>
                  <a:pt x="0" y="0"/>
                </a:moveTo>
                <a:lnTo>
                  <a:pt x="30701" y="0"/>
                </a:lnTo>
                <a:lnTo>
                  <a:pt x="30701" y="260044"/>
                </a:lnTo>
                <a:lnTo>
                  <a:pt x="0" y="260044"/>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05" name="Google Shape;905;p27"/>
          <p:cNvSpPr txBox="1"/>
          <p:nvPr/>
        </p:nvSpPr>
        <p:spPr>
          <a:xfrm>
            <a:off x="711412" y="803970"/>
            <a:ext cx="7321418" cy="553998"/>
          </a:xfrm>
          <a:prstGeom prst="rect">
            <a:avLst/>
          </a:prstGeom>
          <a:noFill/>
          <a:ln>
            <a:noFill/>
          </a:ln>
        </p:spPr>
        <p:txBody>
          <a:bodyPr anchorCtr="0" anchor="t" bIns="45700" lIns="91425" spcFirstLastPara="1" rIns="91425" wrap="square" tIns="45700">
            <a:spAutoFit/>
          </a:bodyPr>
          <a:lstStyle/>
          <a:p>
            <a:pPr indent="0" lvl="0" marL="0" marR="0" rtl="0" algn="l">
              <a:lnSpc>
                <a:spcPct val="105294"/>
              </a:lnSpc>
              <a:spcBef>
                <a:spcPts val="0"/>
              </a:spcBef>
              <a:spcAft>
                <a:spcPts val="0"/>
              </a:spcAft>
              <a:buNone/>
            </a:pPr>
            <a:r>
              <a:rPr b="1" lang="en-US" sz="3400">
                <a:solidFill>
                  <a:schemeClr val="lt1"/>
                </a:solidFill>
                <a:latin typeface="Calibri"/>
                <a:ea typeface="Calibri"/>
                <a:cs typeface="Calibri"/>
                <a:sym typeface="Calibri"/>
              </a:rPr>
              <a:t>Exploración multimedia</a:t>
            </a:r>
            <a:endParaRPr/>
          </a:p>
        </p:txBody>
      </p:sp>
      <p:pic>
        <p:nvPicPr>
          <p:cNvPr id="906" name="Google Shape;906;p27"/>
          <p:cNvPicPr preferRelativeResize="0"/>
          <p:nvPr/>
        </p:nvPicPr>
        <p:blipFill>
          <a:blip r:embed="rId3">
            <a:alphaModFix/>
          </a:blip>
          <a:stretch>
            <a:fillRect/>
          </a:stretch>
        </p:blipFill>
        <p:spPr>
          <a:xfrm>
            <a:off x="3536279" y="0"/>
            <a:ext cx="8655721" cy="4093500"/>
          </a:xfrm>
          <a:prstGeom prst="rect">
            <a:avLst/>
          </a:prstGeom>
          <a:noFill/>
          <a:ln>
            <a:noFill/>
          </a:ln>
        </p:spPr>
      </p:pic>
      <p:pic>
        <p:nvPicPr>
          <p:cNvPr id="907" name="Google Shape;907;p27">
            <a:hlinkClick r:id="rId4"/>
          </p:cNvPr>
          <p:cNvPicPr preferRelativeResize="0"/>
          <p:nvPr/>
        </p:nvPicPr>
        <p:blipFill rotWithShape="1">
          <a:blip r:embed="rId5">
            <a:alphaModFix/>
          </a:blip>
          <a:srcRect b="0" l="0" r="0" t="0"/>
          <a:stretch/>
        </p:blipFill>
        <p:spPr>
          <a:xfrm>
            <a:off x="4921324" y="341292"/>
            <a:ext cx="7645836" cy="5712738"/>
          </a:xfrm>
          <a:prstGeom prst="rect">
            <a:avLst/>
          </a:prstGeom>
          <a:noFill/>
          <a:ln>
            <a:noFill/>
          </a:ln>
        </p:spPr>
      </p:pic>
      <p:grpSp>
        <p:nvGrpSpPr>
          <p:cNvPr id="908" name="Google Shape;908;p27"/>
          <p:cNvGrpSpPr/>
          <p:nvPr/>
        </p:nvGrpSpPr>
        <p:grpSpPr>
          <a:xfrm rot="-454298">
            <a:off x="9807435" y="4240738"/>
            <a:ext cx="1456200" cy="1406604"/>
            <a:chOff x="7733288" y="4274828"/>
            <a:chExt cx="1456200" cy="1406604"/>
          </a:xfrm>
        </p:grpSpPr>
        <p:sp>
          <p:nvSpPr>
            <p:cNvPr id="909" name="Google Shape;909;p27"/>
            <p:cNvSpPr/>
            <p:nvPr/>
          </p:nvSpPr>
          <p:spPr>
            <a:xfrm>
              <a:off x="7777737" y="4274828"/>
              <a:ext cx="1406604" cy="1406604"/>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10" name="Google Shape;910;p27"/>
            <p:cNvSpPr txBox="1"/>
            <p:nvPr/>
          </p:nvSpPr>
          <p:spPr>
            <a:xfrm>
              <a:off x="7733288" y="4364889"/>
              <a:ext cx="1456200" cy="1207500"/>
            </a:xfrm>
            <a:prstGeom prst="rect">
              <a:avLst/>
            </a:prstGeom>
            <a:noFill/>
            <a:ln>
              <a:noFill/>
            </a:ln>
          </p:spPr>
          <p:txBody>
            <a:bodyPr anchorCtr="0" anchor="t" bIns="45700" lIns="91425" spcFirstLastPara="1" rIns="91425" wrap="square" tIns="45700">
              <a:spAutoFit/>
            </a:bodyPr>
            <a:lstStyle/>
            <a:p>
              <a:pPr indent="0" lvl="0" marL="0" marR="0" rtl="0" algn="ctr">
                <a:lnSpc>
                  <a:spcPct val="107500"/>
                </a:lnSpc>
                <a:spcBef>
                  <a:spcPts val="0"/>
                </a:spcBef>
                <a:spcAft>
                  <a:spcPts val="0"/>
                </a:spcAft>
                <a:buNone/>
              </a:pPr>
              <a:r>
                <a:rPr b="1" lang="en-US" sz="2300">
                  <a:solidFill>
                    <a:schemeClr val="lt1"/>
                  </a:solidFill>
                  <a:latin typeface="Calibri"/>
                  <a:ea typeface="Calibri"/>
                  <a:cs typeface="Calibri"/>
                  <a:sym typeface="Calibri"/>
                </a:rPr>
                <a:t>HAGA CLIC PARA </a:t>
              </a:r>
              <a:r>
                <a:rPr b="1" lang="en-US" sz="2300" u="sng">
                  <a:solidFill>
                    <a:schemeClr val="lt1"/>
                  </a:solidFill>
                  <a:latin typeface="Calibri"/>
                  <a:ea typeface="Calibri"/>
                  <a:cs typeface="Calibri"/>
                  <a:sym typeface="Calibri"/>
                  <a:hlinkClick r:id="rId6">
                    <a:extLst>
                      <a:ext uri="{A12FA001-AC4F-418D-AE19-62706E023703}">
                        <ahyp:hlinkClr val="tx"/>
                      </a:ext>
                    </a:extLst>
                  </a:hlinkClick>
                </a:rPr>
                <a:t>VER</a:t>
              </a:r>
              <a:endParaRPr b="1" sz="2300">
                <a:solidFill>
                  <a:schemeClr val="lt1"/>
                </a:solidFill>
                <a:latin typeface="Calibri"/>
                <a:ea typeface="Calibri"/>
                <a:cs typeface="Calibri"/>
                <a:sym typeface="Calibri"/>
              </a:endParaRPr>
            </a:p>
          </p:txBody>
        </p:sp>
      </p:grpSp>
      <p:sp>
        <p:nvSpPr>
          <p:cNvPr id="911" name="Google Shape;911;p27"/>
          <p:cNvSpPr/>
          <p:nvPr/>
        </p:nvSpPr>
        <p:spPr>
          <a:xfrm flipH="1">
            <a:off x="586800" y="1921619"/>
            <a:ext cx="5509200" cy="4093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US" sz="2000">
                <a:solidFill>
                  <a:srgbClr val="0289AE"/>
                </a:solidFill>
                <a:latin typeface="Calibri"/>
                <a:ea typeface="Calibri"/>
                <a:cs typeface="Calibri"/>
                <a:sym typeface="Calibri"/>
              </a:rPr>
              <a:t>Skift, 2025. La hostelería en 2025: automatizada, inteligente y más personal.</a:t>
            </a:r>
            <a:endParaRPr/>
          </a:p>
          <a:p>
            <a:pPr indent="0" lvl="0" marL="0" marR="0" rtl="0" algn="l">
              <a:spcBef>
                <a:spcPts val="0"/>
              </a:spcBef>
              <a:spcAft>
                <a:spcPts val="0"/>
              </a:spcAft>
              <a:buNone/>
            </a:pPr>
            <a:r>
              <a:t/>
            </a:r>
            <a:endParaRPr sz="2000">
              <a:solidFill>
                <a:srgbClr val="000000"/>
              </a:solidFill>
              <a:latin typeface="Calibri"/>
              <a:ea typeface="Calibri"/>
              <a:cs typeface="Calibri"/>
              <a:sym typeface="Calibri"/>
            </a:endParaRPr>
          </a:p>
          <a:p>
            <a:pPr indent="0" lvl="0" marL="0" marR="0" rtl="0" algn="l">
              <a:spcBef>
                <a:spcPts val="0"/>
              </a:spcBef>
              <a:spcAft>
                <a:spcPts val="0"/>
              </a:spcAft>
              <a:buNone/>
            </a:pPr>
            <a:r>
              <a:rPr lang="en-US" sz="2000">
                <a:solidFill>
                  <a:srgbClr val="000000"/>
                </a:solidFill>
                <a:latin typeface="Calibri"/>
                <a:ea typeface="Calibri"/>
                <a:cs typeface="Calibri"/>
                <a:sym typeface="Calibri"/>
              </a:rPr>
              <a:t>El artículo describe cómo la automatización y la inteligencia artificial dan forma al servicio, desde el check-in móvil hasta el control por voz y la personalización basada en datos. Muestra cómo la tecnología debería profundizar la conexión humana.</a:t>
            </a:r>
            <a:endParaRPr/>
          </a:p>
          <a:p>
            <a:pPr indent="0" lvl="0" marL="0" marR="0" rtl="0" algn="l">
              <a:spcBef>
                <a:spcPts val="0"/>
              </a:spcBef>
              <a:spcAft>
                <a:spcPts val="0"/>
              </a:spcAft>
              <a:buNone/>
            </a:pPr>
            <a:r>
              <a:t/>
            </a:r>
            <a:endParaRPr sz="2000">
              <a:solidFill>
                <a:srgbClr val="000000"/>
              </a:solidFill>
              <a:latin typeface="Calibri"/>
              <a:ea typeface="Calibri"/>
              <a:cs typeface="Calibri"/>
              <a:sym typeface="Calibri"/>
            </a:endParaRPr>
          </a:p>
          <a:p>
            <a:pPr indent="0" lvl="0" marL="0" marR="0" rtl="0" algn="l">
              <a:spcBef>
                <a:spcPts val="0"/>
              </a:spcBef>
              <a:spcAft>
                <a:spcPts val="0"/>
              </a:spcAft>
              <a:buNone/>
            </a:pPr>
            <a:r>
              <a:rPr lang="en-US" sz="2000">
                <a:solidFill>
                  <a:srgbClr val="000000"/>
                </a:solidFill>
                <a:latin typeface="Calibri"/>
                <a:ea typeface="Calibri"/>
                <a:cs typeface="Calibri"/>
                <a:sym typeface="Calibri"/>
              </a:rPr>
              <a:t>Después de leerlo, identifica dos ejemplos que podrían introducirse en tu lugar de trabajo o región. Explica cómo cada uno de ellos podría mejorar la eficiencia, la sostenibilidad o la satisfacción de los huéspedes.</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6" name="Shape 916"/>
        <p:cNvGrpSpPr/>
        <p:nvPr/>
      </p:nvGrpSpPr>
      <p:grpSpPr>
        <a:xfrm>
          <a:off x="0" y="0"/>
          <a:ext cx="0" cy="0"/>
          <a:chOff x="0" y="0"/>
          <a:chExt cx="0" cy="0"/>
        </a:xfrm>
      </p:grpSpPr>
      <p:sp>
        <p:nvSpPr>
          <p:cNvPr id="917" name="Google Shape;917;p28"/>
          <p:cNvSpPr/>
          <p:nvPr/>
        </p:nvSpPr>
        <p:spPr>
          <a:xfrm>
            <a:off x="0" y="381965"/>
            <a:ext cx="12192000" cy="1340614"/>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18" name="Google Shape;918;p28"/>
          <p:cNvSpPr/>
          <p:nvPr/>
        </p:nvSpPr>
        <p:spPr>
          <a:xfrm rot="5400000">
            <a:off x="1314218" y="892008"/>
            <a:ext cx="108000" cy="1685648"/>
          </a:xfrm>
          <a:custGeom>
            <a:rect b="b" l="l" r="r" t="t"/>
            <a:pathLst>
              <a:path extrusionOk="0" h="260044" w="30700">
                <a:moveTo>
                  <a:pt x="0" y="0"/>
                </a:moveTo>
                <a:lnTo>
                  <a:pt x="30701" y="0"/>
                </a:lnTo>
                <a:lnTo>
                  <a:pt x="30701" y="260044"/>
                </a:lnTo>
                <a:lnTo>
                  <a:pt x="0" y="260044"/>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919" name="Google Shape;919;p28"/>
          <p:cNvPicPr preferRelativeResize="0"/>
          <p:nvPr/>
        </p:nvPicPr>
        <p:blipFill>
          <a:blip r:embed="rId3">
            <a:alphaModFix/>
          </a:blip>
          <a:stretch>
            <a:fillRect/>
          </a:stretch>
        </p:blipFill>
        <p:spPr>
          <a:xfrm>
            <a:off x="4934975" y="0"/>
            <a:ext cx="7257026" cy="3432024"/>
          </a:xfrm>
          <a:prstGeom prst="rect">
            <a:avLst/>
          </a:prstGeom>
          <a:noFill/>
          <a:ln>
            <a:noFill/>
          </a:ln>
        </p:spPr>
      </p:pic>
      <p:sp>
        <p:nvSpPr>
          <p:cNvPr id="920" name="Google Shape;920;p28"/>
          <p:cNvSpPr txBox="1"/>
          <p:nvPr/>
        </p:nvSpPr>
        <p:spPr>
          <a:xfrm>
            <a:off x="458900" y="361575"/>
            <a:ext cx="9791400" cy="1717800"/>
          </a:xfrm>
          <a:prstGeom prst="rect">
            <a:avLst/>
          </a:prstGeom>
          <a:noFill/>
          <a:ln>
            <a:noFill/>
          </a:ln>
        </p:spPr>
        <p:txBody>
          <a:bodyPr anchorCtr="0" anchor="t" bIns="45700" lIns="91425" spcFirstLastPara="1" rIns="91425" wrap="square" tIns="45700">
            <a:spAutoFit/>
          </a:bodyPr>
          <a:lstStyle/>
          <a:p>
            <a:pPr indent="0" lvl="0" marL="0" marR="0" rtl="0" algn="l">
              <a:lnSpc>
                <a:spcPct val="99444"/>
              </a:lnSpc>
              <a:spcBef>
                <a:spcPts val="0"/>
              </a:spcBef>
              <a:spcAft>
                <a:spcPts val="0"/>
              </a:spcAft>
              <a:buNone/>
            </a:pPr>
            <a:r>
              <a:rPr b="1" lang="en-US" sz="3600">
                <a:solidFill>
                  <a:schemeClr val="lt1"/>
                </a:solidFill>
                <a:latin typeface="Calibri"/>
                <a:ea typeface="Calibri"/>
                <a:cs typeface="Calibri"/>
                <a:sym typeface="Calibri"/>
              </a:rPr>
              <a:t>Lecturas recomendadas: Automatización y robots de servicio en el sector hotelero</a:t>
            </a:r>
            <a:endParaRPr/>
          </a:p>
          <a:p>
            <a:pPr indent="0" lvl="0" marL="0" marR="0" rtl="0" algn="l">
              <a:lnSpc>
                <a:spcPct val="105294"/>
              </a:lnSpc>
              <a:spcBef>
                <a:spcPts val="0"/>
              </a:spcBef>
              <a:spcAft>
                <a:spcPts val="0"/>
              </a:spcAft>
              <a:buNone/>
            </a:pPr>
            <a:r>
              <a:t/>
            </a:r>
            <a:endParaRPr b="1" sz="3400">
              <a:solidFill>
                <a:schemeClr val="lt1"/>
              </a:solidFill>
              <a:latin typeface="Calibri"/>
              <a:ea typeface="Calibri"/>
              <a:cs typeface="Calibri"/>
              <a:sym typeface="Calibri"/>
            </a:endParaRPr>
          </a:p>
        </p:txBody>
      </p:sp>
      <p:sp>
        <p:nvSpPr>
          <p:cNvPr id="921" name="Google Shape;921;p28"/>
          <p:cNvSpPr/>
          <p:nvPr/>
        </p:nvSpPr>
        <p:spPr>
          <a:xfrm flipH="1">
            <a:off x="336050" y="1870400"/>
            <a:ext cx="6022200" cy="4401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US" sz="1900">
                <a:solidFill>
                  <a:srgbClr val="0289AE"/>
                </a:solidFill>
                <a:latin typeface="Calibri"/>
                <a:ea typeface="Calibri"/>
                <a:cs typeface="Calibri"/>
                <a:sym typeface="Calibri"/>
              </a:rPr>
              <a:t>Milohnić, I., &amp; Kapeš, J. (2024). Exploring the barriers and prospects for service robot adoption in the hotel industry: A management perspective. European Journal of Tourism Research, 38, 3805. </a:t>
            </a:r>
            <a:r>
              <a:rPr b="1" i="1" lang="en-US" sz="1900" u="sng">
                <a:solidFill>
                  <a:schemeClr val="hlink"/>
                </a:solidFill>
                <a:latin typeface="Calibri"/>
                <a:ea typeface="Calibri"/>
                <a:cs typeface="Calibri"/>
                <a:sym typeface="Calibri"/>
                <a:hlinkClick r:id="rId4"/>
              </a:rPr>
              <a:t>https://doi.org/10.54055/ejtr.v38i.3387</a:t>
            </a:r>
            <a:endParaRPr b="1" i="1" sz="1900">
              <a:solidFill>
                <a:srgbClr val="0289AE"/>
              </a:solidFill>
              <a:latin typeface="Calibri"/>
              <a:ea typeface="Calibri"/>
              <a:cs typeface="Calibri"/>
              <a:sym typeface="Calibri"/>
            </a:endParaRPr>
          </a:p>
          <a:p>
            <a:pPr indent="0" lvl="0" marL="0" marR="0" rtl="0" algn="l">
              <a:spcBef>
                <a:spcPts val="0"/>
              </a:spcBef>
              <a:spcAft>
                <a:spcPts val="0"/>
              </a:spcAft>
              <a:buNone/>
            </a:pPr>
            <a:r>
              <a:t/>
            </a:r>
            <a:endParaRPr b="1" sz="1000">
              <a:solidFill>
                <a:srgbClr val="000000"/>
              </a:solidFill>
              <a:latin typeface="Calibri"/>
              <a:ea typeface="Calibri"/>
              <a:cs typeface="Calibri"/>
              <a:sym typeface="Calibri"/>
            </a:endParaRPr>
          </a:p>
          <a:p>
            <a:pPr indent="0" lvl="0" marL="0" marR="0" rtl="0" algn="l">
              <a:spcBef>
                <a:spcPts val="0"/>
              </a:spcBef>
              <a:spcAft>
                <a:spcPts val="0"/>
              </a:spcAft>
              <a:buNone/>
            </a:pPr>
            <a:r>
              <a:rPr lang="en-US" sz="2000">
                <a:solidFill>
                  <a:srgbClr val="000000"/>
                </a:solidFill>
                <a:latin typeface="Calibri"/>
                <a:ea typeface="Calibri"/>
                <a:cs typeface="Calibri"/>
                <a:sym typeface="Calibri"/>
              </a:rPr>
              <a:t>Este estudio europeo analiza cómo perciben los directores de hotel la automatización y el uso de robots de servicio en el sector hotelero. Examina los retos operativos, éticos y de gestión que influyen en su adopción, así como los beneficios en cuanto a eficiencia, uniformidad y satisfacción de los huéspedes. El artículo destaca cómo la automatización puede redefinir las funciones, mejorar el flujo de trabajo y contribuir a la calidad del servicio cuando se implementa con una estrategia clara y la implicación del personal</a:t>
            </a:r>
            <a:r>
              <a:rPr lang="en-US" sz="2000">
                <a:latin typeface="Calibri"/>
                <a:ea typeface="Calibri"/>
                <a:cs typeface="Calibri"/>
                <a:sym typeface="Calibri"/>
              </a:rPr>
              <a:t>.</a:t>
            </a:r>
            <a:endParaRPr sz="1800">
              <a:solidFill>
                <a:srgbClr val="000000"/>
              </a:solidFill>
              <a:latin typeface="Calibri"/>
              <a:ea typeface="Calibri"/>
              <a:cs typeface="Calibri"/>
              <a:sym typeface="Calibri"/>
            </a:endParaRPr>
          </a:p>
        </p:txBody>
      </p:sp>
      <p:pic>
        <p:nvPicPr>
          <p:cNvPr id="922" name="Google Shape;922;p28"/>
          <p:cNvPicPr preferRelativeResize="0"/>
          <p:nvPr/>
        </p:nvPicPr>
        <p:blipFill rotWithShape="1">
          <a:blip r:embed="rId5">
            <a:alphaModFix/>
          </a:blip>
          <a:srcRect b="16922" l="-761" r="29196" t="12298"/>
          <a:stretch/>
        </p:blipFill>
        <p:spPr>
          <a:xfrm>
            <a:off x="5860431" y="1067550"/>
            <a:ext cx="6347083" cy="4885527"/>
          </a:xfrm>
          <a:prstGeom prst="rect">
            <a:avLst/>
          </a:prstGeom>
          <a:noFill/>
          <a:ln>
            <a:noFill/>
          </a:ln>
        </p:spPr>
      </p:pic>
      <p:pic>
        <p:nvPicPr>
          <p:cNvPr id="923" name="Google Shape;923;p28">
            <a:hlinkClick r:id="rId6"/>
          </p:cNvPr>
          <p:cNvPicPr preferRelativeResize="0"/>
          <p:nvPr/>
        </p:nvPicPr>
        <p:blipFill rotWithShape="1">
          <a:blip r:embed="rId7">
            <a:alphaModFix/>
          </a:blip>
          <a:srcRect b="37803" l="0" r="0" t="0"/>
          <a:stretch/>
        </p:blipFill>
        <p:spPr>
          <a:xfrm>
            <a:off x="7399950" y="1507521"/>
            <a:ext cx="4770813" cy="3651051"/>
          </a:xfrm>
          <a:prstGeom prst="rect">
            <a:avLst/>
          </a:prstGeom>
          <a:noFill/>
          <a:ln>
            <a:noFill/>
          </a:ln>
        </p:spPr>
      </p:pic>
      <p:grpSp>
        <p:nvGrpSpPr>
          <p:cNvPr id="924" name="Google Shape;924;p28"/>
          <p:cNvGrpSpPr/>
          <p:nvPr/>
        </p:nvGrpSpPr>
        <p:grpSpPr>
          <a:xfrm rot="-454298">
            <a:off x="8107854" y="5244995"/>
            <a:ext cx="1456200" cy="1412851"/>
            <a:chOff x="7766754" y="4268581"/>
            <a:chExt cx="1456200" cy="1412851"/>
          </a:xfrm>
        </p:grpSpPr>
        <p:sp>
          <p:nvSpPr>
            <p:cNvPr id="925" name="Google Shape;925;p28"/>
            <p:cNvSpPr/>
            <p:nvPr/>
          </p:nvSpPr>
          <p:spPr>
            <a:xfrm>
              <a:off x="7777737" y="4274828"/>
              <a:ext cx="1406604" cy="1406604"/>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26" name="Google Shape;926;p28"/>
            <p:cNvSpPr txBox="1"/>
            <p:nvPr/>
          </p:nvSpPr>
          <p:spPr>
            <a:xfrm>
              <a:off x="7766754" y="4268581"/>
              <a:ext cx="1456200" cy="1207500"/>
            </a:xfrm>
            <a:prstGeom prst="rect">
              <a:avLst/>
            </a:prstGeom>
            <a:noFill/>
            <a:ln>
              <a:noFill/>
            </a:ln>
          </p:spPr>
          <p:txBody>
            <a:bodyPr anchorCtr="0" anchor="t" bIns="45700" lIns="91425" spcFirstLastPara="1" rIns="91425" wrap="square" tIns="45700">
              <a:spAutoFit/>
            </a:bodyPr>
            <a:lstStyle/>
            <a:p>
              <a:pPr indent="0" lvl="0" marL="0" marR="0" rtl="0" algn="ctr">
                <a:lnSpc>
                  <a:spcPct val="107500"/>
                </a:lnSpc>
                <a:spcBef>
                  <a:spcPts val="0"/>
                </a:spcBef>
                <a:spcAft>
                  <a:spcPts val="0"/>
                </a:spcAft>
                <a:buNone/>
              </a:pPr>
              <a:r>
                <a:rPr b="1" lang="en-US" sz="2300">
                  <a:solidFill>
                    <a:schemeClr val="lt1"/>
                  </a:solidFill>
                  <a:latin typeface="Calibri"/>
                  <a:ea typeface="Calibri"/>
                  <a:cs typeface="Calibri"/>
                  <a:sym typeface="Calibri"/>
                </a:rPr>
                <a:t>HAGA CLIC PARA </a:t>
              </a:r>
              <a:r>
                <a:rPr b="1" lang="en-US" sz="2300" u="sng">
                  <a:solidFill>
                    <a:schemeClr val="lt1"/>
                  </a:solidFill>
                  <a:latin typeface="Calibri"/>
                  <a:ea typeface="Calibri"/>
                  <a:cs typeface="Calibri"/>
                  <a:sym typeface="Calibri"/>
                  <a:hlinkClick r:id="rId8">
                    <a:extLst>
                      <a:ext uri="{A12FA001-AC4F-418D-AE19-62706E023703}">
                        <ahyp:hlinkClr val="tx"/>
                      </a:ext>
                    </a:extLst>
                  </a:hlinkClick>
                </a:rPr>
                <a:t>VER</a:t>
              </a:r>
              <a:endParaRPr b="1" sz="2300">
                <a:solidFill>
                  <a:schemeClr val="lt1"/>
                </a:solidFill>
                <a:latin typeface="Calibri"/>
                <a:ea typeface="Calibri"/>
                <a:cs typeface="Calibri"/>
                <a:sym typeface="Calibri"/>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1" name="Shape 931"/>
        <p:cNvGrpSpPr/>
        <p:nvPr/>
      </p:nvGrpSpPr>
      <p:grpSpPr>
        <a:xfrm>
          <a:off x="0" y="0"/>
          <a:ext cx="0" cy="0"/>
          <a:chOff x="0" y="0"/>
          <a:chExt cx="0" cy="0"/>
        </a:xfrm>
      </p:grpSpPr>
      <p:sp>
        <p:nvSpPr>
          <p:cNvPr id="932" name="Google Shape;932;p29"/>
          <p:cNvSpPr txBox="1"/>
          <p:nvPr>
            <p:ph idx="2" type="body"/>
          </p:nvPr>
        </p:nvSpPr>
        <p:spPr>
          <a:xfrm>
            <a:off x="660160" y="1398822"/>
            <a:ext cx="2067000" cy="5823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0289AE"/>
              </a:buClr>
              <a:buSzPts val="12000"/>
              <a:buNone/>
            </a:pPr>
            <a:r>
              <a:rPr b="1" lang="en-US" sz="12000"/>
              <a:t>03</a:t>
            </a:r>
            <a:endParaRPr/>
          </a:p>
        </p:txBody>
      </p:sp>
      <p:sp>
        <p:nvSpPr>
          <p:cNvPr id="933" name="Google Shape;933;p29"/>
          <p:cNvSpPr/>
          <p:nvPr/>
        </p:nvSpPr>
        <p:spPr>
          <a:xfrm>
            <a:off x="6892750" y="6257600"/>
            <a:ext cx="5018100" cy="4581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934" name="Google Shape;934;p29"/>
          <p:cNvSpPr txBox="1"/>
          <p:nvPr/>
        </p:nvSpPr>
        <p:spPr>
          <a:xfrm>
            <a:off x="7018758" y="6366299"/>
            <a:ext cx="75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0289AE"/>
                </a:solidFill>
                <a:latin typeface="Calibri"/>
                <a:ea typeface="Calibri"/>
                <a:cs typeface="Calibri"/>
                <a:sym typeface="Calibri"/>
              </a:rPr>
              <a:t>Véase también ›</a:t>
            </a:r>
            <a:endParaRPr/>
          </a:p>
        </p:txBody>
      </p:sp>
      <p:sp>
        <p:nvSpPr>
          <p:cNvPr id="935" name="Google Shape;935;p29"/>
          <p:cNvSpPr txBox="1"/>
          <p:nvPr/>
        </p:nvSpPr>
        <p:spPr>
          <a:xfrm>
            <a:off x="7774759" y="6366299"/>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lang="en-US" sz="1400">
                <a:solidFill>
                  <a:srgbClr val="262626"/>
                </a:solidFill>
                <a:latin typeface="Calibri"/>
                <a:ea typeface="Calibri"/>
                <a:cs typeface="Calibri"/>
                <a:sym typeface="Calibri"/>
              </a:rPr>
              <a:t>C1 M3</a:t>
            </a:r>
            <a:endParaRPr b="1" i="0" sz="1400">
              <a:solidFill>
                <a:srgbClr val="262626"/>
              </a:solidFill>
              <a:latin typeface="Calibri"/>
              <a:ea typeface="Calibri"/>
              <a:cs typeface="Calibri"/>
              <a:sym typeface="Calibri"/>
            </a:endParaRPr>
          </a:p>
        </p:txBody>
      </p:sp>
      <p:sp>
        <p:nvSpPr>
          <p:cNvPr id="936" name="Google Shape;936;p29"/>
          <p:cNvSpPr txBox="1"/>
          <p:nvPr/>
        </p:nvSpPr>
        <p:spPr>
          <a:xfrm>
            <a:off x="8368758" y="6366299"/>
            <a:ext cx="349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400">
                <a:solidFill>
                  <a:srgbClr val="262626"/>
                </a:solidFill>
                <a:latin typeface="Calibri"/>
                <a:ea typeface="Calibri"/>
                <a:cs typeface="Calibri"/>
                <a:sym typeface="Calibri"/>
              </a:rPr>
              <a:t>- ·Diseño sostenible de la experiencia del cliente</a:t>
            </a:r>
            <a:endParaRPr/>
          </a:p>
        </p:txBody>
      </p:sp>
      <p:pic>
        <p:nvPicPr>
          <p:cNvPr id="937" name="Google Shape;937;p29"/>
          <p:cNvPicPr preferRelativeResize="0"/>
          <p:nvPr/>
        </p:nvPicPr>
        <p:blipFill>
          <a:blip r:embed="rId3">
            <a:alphaModFix/>
          </a:blip>
          <a:stretch>
            <a:fillRect/>
          </a:stretch>
        </p:blipFill>
        <p:spPr>
          <a:xfrm>
            <a:off x="3788427" y="617271"/>
            <a:ext cx="8403575" cy="5534681"/>
          </a:xfrm>
          <a:prstGeom prst="rect">
            <a:avLst/>
          </a:prstGeom>
          <a:noFill/>
          <a:ln>
            <a:noFill/>
          </a:ln>
        </p:spPr>
      </p:pic>
      <p:sp>
        <p:nvSpPr>
          <p:cNvPr id="938" name="Google Shape;938;p29"/>
          <p:cNvSpPr txBox="1"/>
          <p:nvPr>
            <p:ph idx="1" type="body"/>
          </p:nvPr>
        </p:nvSpPr>
        <p:spPr>
          <a:xfrm>
            <a:off x="4171508" y="1028713"/>
            <a:ext cx="7637400" cy="4711800"/>
          </a:xfrm>
          <a:prstGeom prst="rect">
            <a:avLst/>
          </a:prstGeom>
          <a:noFill/>
          <a:ln>
            <a:noFill/>
          </a:ln>
        </p:spPr>
        <p:txBody>
          <a:bodyPr anchorCtr="0" anchor="t" bIns="45700" lIns="91425" spcFirstLastPara="1" rIns="91425" wrap="square" tIns="45700">
            <a:normAutofit fontScale="77500" lnSpcReduction="20000"/>
          </a:bodyPr>
          <a:lstStyle/>
          <a:p>
            <a:pPr indent="0" lvl="0" marL="0" rtl="0" algn="l">
              <a:lnSpc>
                <a:spcPct val="103333"/>
              </a:lnSpc>
              <a:spcBef>
                <a:spcPts val="0"/>
              </a:spcBef>
              <a:spcAft>
                <a:spcPts val="0"/>
              </a:spcAft>
              <a:buClr>
                <a:schemeClr val="lt1"/>
              </a:buClr>
              <a:buSzPct val="100000"/>
              <a:buNone/>
            </a:pPr>
            <a:r>
              <a:rPr b="1" lang="en-US"/>
              <a:t>Mejorar la experiencia del huésped</a:t>
            </a:r>
            <a:endParaRPr/>
          </a:p>
          <a:p>
            <a:pPr indent="0" lvl="0" marL="0" rtl="0" algn="l">
              <a:lnSpc>
                <a:spcPct val="103333"/>
              </a:lnSpc>
              <a:spcBef>
                <a:spcPts val="0"/>
              </a:spcBef>
              <a:spcAft>
                <a:spcPts val="0"/>
              </a:spcAft>
              <a:buClr>
                <a:schemeClr val="lt1"/>
              </a:buClr>
              <a:buSzPct val="100000"/>
              <a:buNone/>
            </a:pPr>
            <a:br>
              <a:rPr b="1" lang="en-US"/>
            </a:br>
            <a:endParaRPr b="1"/>
          </a:p>
          <a:p>
            <a:pPr indent="0" lvl="0" marL="0" rtl="0" algn="l">
              <a:lnSpc>
                <a:spcPct val="90000"/>
              </a:lnSpc>
              <a:spcBef>
                <a:spcPts val="1000"/>
              </a:spcBef>
              <a:spcAft>
                <a:spcPts val="0"/>
              </a:spcAft>
              <a:buClr>
                <a:schemeClr val="lt1"/>
              </a:buClr>
              <a:buSzPct val="65344"/>
              <a:buNone/>
            </a:pPr>
            <a:r>
              <a:t/>
            </a:r>
            <a:endParaRPr b="1" sz="3673"/>
          </a:p>
          <a:p>
            <a:pPr indent="0" lvl="0" marL="0" rtl="0" algn="l">
              <a:lnSpc>
                <a:spcPct val="90000"/>
              </a:lnSpc>
              <a:spcBef>
                <a:spcPts val="1000"/>
              </a:spcBef>
              <a:spcAft>
                <a:spcPts val="0"/>
              </a:spcAft>
              <a:buClr>
                <a:schemeClr val="lt1"/>
              </a:buClr>
              <a:buSzPct val="65344"/>
              <a:buNone/>
            </a:pPr>
            <a:r>
              <a:t/>
            </a:r>
            <a:endParaRPr b="1" sz="3673"/>
          </a:p>
          <a:p>
            <a:pPr indent="0" lvl="0" marL="0" rtl="0" algn="l">
              <a:lnSpc>
                <a:spcPct val="90000"/>
              </a:lnSpc>
              <a:spcBef>
                <a:spcPts val="1000"/>
              </a:spcBef>
              <a:spcAft>
                <a:spcPts val="0"/>
              </a:spcAft>
              <a:buClr>
                <a:schemeClr val="lt1"/>
              </a:buClr>
              <a:buSzPct val="65344"/>
              <a:buNone/>
            </a:pPr>
            <a:r>
              <a:rPr b="1" lang="en-US" sz="3673"/>
              <a:t>Personalización de la hostelería mediante la IA. </a:t>
            </a:r>
            <a:r>
              <a:rPr lang="en-US" sz="3673"/>
              <a:t>Para explorar cómo la IA mejora la interacción con los huéspedes, la comunicación y la personalización en los servicios de hostelería, ayudando a las organizaciones a ofrecer experiencias eficientes y, al mismo tiempo, centradas en las personas.</a:t>
            </a:r>
            <a:endParaRPr sz="2972"/>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3" name="Shape 943"/>
        <p:cNvGrpSpPr/>
        <p:nvPr/>
      </p:nvGrpSpPr>
      <p:grpSpPr>
        <a:xfrm>
          <a:off x="0" y="0"/>
          <a:ext cx="0" cy="0"/>
          <a:chOff x="0" y="0"/>
          <a:chExt cx="0" cy="0"/>
        </a:xfrm>
      </p:grpSpPr>
      <p:sp>
        <p:nvSpPr>
          <p:cNvPr id="944" name="Google Shape;944;p30"/>
          <p:cNvSpPr txBox="1"/>
          <p:nvPr/>
        </p:nvSpPr>
        <p:spPr>
          <a:xfrm>
            <a:off x="429115" y="39449"/>
            <a:ext cx="63189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Cómo la IA mejora la interacción con los huéspedes y la personalización</a:t>
            </a:r>
            <a:endParaRPr b="1" sz="3400">
              <a:solidFill>
                <a:srgbClr val="262626"/>
              </a:solidFill>
              <a:latin typeface="Calibri"/>
              <a:ea typeface="Calibri"/>
              <a:cs typeface="Calibri"/>
              <a:sym typeface="Calibri"/>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945" name="Google Shape;945;p30"/>
          <p:cNvCxnSpPr/>
          <p:nvPr/>
        </p:nvCxnSpPr>
        <p:spPr>
          <a:xfrm>
            <a:off x="0" y="1727220"/>
            <a:ext cx="6840638" cy="0"/>
          </a:xfrm>
          <a:prstGeom prst="straightConnector1">
            <a:avLst/>
          </a:prstGeom>
          <a:noFill/>
          <a:ln cap="flat" cmpd="sng" w="34925">
            <a:solidFill>
              <a:srgbClr val="62A844"/>
            </a:solidFill>
            <a:prstDash val="dot"/>
            <a:miter lim="8000"/>
            <a:headEnd len="sm" w="sm" type="none"/>
            <a:tailEnd len="sm" w="sm" type="none"/>
          </a:ln>
        </p:spPr>
      </p:cxnSp>
      <p:sp>
        <p:nvSpPr>
          <p:cNvPr id="946" name="Google Shape;946;p30"/>
          <p:cNvSpPr/>
          <p:nvPr/>
        </p:nvSpPr>
        <p:spPr>
          <a:xfrm flipH="1">
            <a:off x="507942" y="1963893"/>
            <a:ext cx="5279400" cy="4452600"/>
          </a:xfrm>
          <a:prstGeom prst="rect">
            <a:avLst/>
          </a:prstGeom>
          <a:noFill/>
          <a:ln>
            <a:noFill/>
          </a:ln>
        </p:spPr>
        <p:txBody>
          <a:bodyPr anchorCtr="0" anchor="t" bIns="45700" lIns="91425" spcFirstLastPara="1" rIns="91425" wrap="square" tIns="45700">
            <a:spAutoFit/>
          </a:bodyPr>
          <a:lstStyle/>
          <a:p>
            <a:pPr indent="0" lvl="0" marL="0" marR="0" rtl="0" algn="l">
              <a:lnSpc>
                <a:spcPct val="98000"/>
              </a:lnSpc>
              <a:spcBef>
                <a:spcPts val="0"/>
              </a:spcBef>
              <a:spcAft>
                <a:spcPts val="0"/>
              </a:spcAft>
              <a:buNone/>
            </a:pPr>
            <a:r>
              <a:rPr lang="en-US" sz="2000">
                <a:solidFill>
                  <a:srgbClr val="000000"/>
                </a:solidFill>
                <a:latin typeface="Calibri"/>
                <a:ea typeface="Calibri"/>
                <a:cs typeface="Calibri"/>
                <a:sym typeface="Calibri"/>
              </a:rPr>
              <a:t>En el sector hotelero, lo importante sigue siendo </a:t>
            </a:r>
            <a:r>
              <a:rPr b="1" lang="en-US" sz="2000">
                <a:solidFill>
                  <a:srgbClr val="000000"/>
                </a:solidFill>
                <a:latin typeface="Calibri"/>
                <a:ea typeface="Calibri"/>
                <a:cs typeface="Calibri"/>
                <a:sym typeface="Calibri"/>
              </a:rPr>
              <a:t>cómo </a:t>
            </a:r>
            <a:r>
              <a:rPr b="1" lang="en-US" sz="2000">
                <a:solidFill>
                  <a:srgbClr val="000000"/>
                </a:solidFill>
                <a:latin typeface="Calibri"/>
                <a:ea typeface="Calibri"/>
                <a:cs typeface="Calibri"/>
                <a:sym typeface="Calibri"/>
              </a:rPr>
              <a:t>se sienten</a:t>
            </a:r>
            <a:r>
              <a:rPr lang="en-US" sz="2000">
                <a:solidFill>
                  <a:srgbClr val="000000"/>
                </a:solidFill>
                <a:latin typeface="Calibri"/>
                <a:ea typeface="Calibri"/>
                <a:cs typeface="Calibri"/>
                <a:sym typeface="Calibri"/>
              </a:rPr>
              <a:t> los huéspedes, pero ahora el servicio se basa en </a:t>
            </a:r>
            <a:r>
              <a:rPr b="1" lang="en-US" sz="2000">
                <a:solidFill>
                  <a:srgbClr val="000000"/>
                </a:solidFill>
                <a:latin typeface="Calibri"/>
                <a:ea typeface="Calibri"/>
                <a:cs typeface="Calibri"/>
                <a:sym typeface="Calibri"/>
              </a:rPr>
              <a:t>la colaboración entre las personas y las herramientas inteligentes</a:t>
            </a:r>
            <a:r>
              <a:rPr lang="en-US" sz="1800">
                <a:solidFill>
                  <a:srgbClr val="000000"/>
                </a:solidFill>
                <a:latin typeface="Calibri"/>
                <a:ea typeface="Calibri"/>
                <a:cs typeface="Calibri"/>
                <a:sym typeface="Calibri"/>
              </a:rPr>
              <a:t>.</a:t>
            </a:r>
            <a:endParaRPr/>
          </a:p>
          <a:p>
            <a:pPr indent="0" lvl="0" marL="0" marR="0" rtl="0" algn="l">
              <a:lnSpc>
                <a:spcPct val="108888"/>
              </a:lnSpc>
              <a:spcBef>
                <a:spcPts val="0"/>
              </a:spcBef>
              <a:spcAft>
                <a:spcPts val="0"/>
              </a:spcAft>
              <a:buNone/>
            </a:pPr>
            <a:r>
              <a:t/>
            </a:r>
            <a:endParaRPr>
              <a:solidFill>
                <a:srgbClr val="000000"/>
              </a:solidFill>
              <a:latin typeface="Calibri"/>
              <a:ea typeface="Calibri"/>
              <a:cs typeface="Calibri"/>
              <a:sym typeface="Calibri"/>
            </a:endParaRPr>
          </a:p>
          <a:p>
            <a:pPr indent="0" lvl="0" marL="0" marR="0" rtl="0" algn="l">
              <a:lnSpc>
                <a:spcPct val="98000"/>
              </a:lnSpc>
              <a:spcBef>
                <a:spcPts val="0"/>
              </a:spcBef>
              <a:spcAft>
                <a:spcPts val="0"/>
              </a:spcAft>
              <a:buNone/>
            </a:pPr>
            <a:r>
              <a:rPr b="1" lang="en-US" sz="2000">
                <a:solidFill>
                  <a:srgbClr val="0289AE"/>
                </a:solidFill>
                <a:latin typeface="Calibri"/>
                <a:ea typeface="Calibri"/>
                <a:cs typeface="Calibri"/>
                <a:sym typeface="Calibri"/>
              </a:rPr>
              <a:t>Qué significa la mejora:</a:t>
            </a:r>
            <a:br>
              <a:rPr lang="en-US" sz="1800">
                <a:solidFill>
                  <a:srgbClr val="000000"/>
                </a:solidFill>
                <a:latin typeface="Calibri"/>
                <a:ea typeface="Calibri"/>
                <a:cs typeface="Calibri"/>
                <a:sym typeface="Calibri"/>
              </a:rPr>
            </a:br>
            <a:r>
              <a:rPr lang="en-US" sz="1800">
                <a:solidFill>
                  <a:srgbClr val="000000"/>
                </a:solidFill>
                <a:latin typeface="Calibri"/>
                <a:ea typeface="Calibri"/>
                <a:cs typeface="Calibri"/>
                <a:sym typeface="Calibri"/>
              </a:rPr>
              <a:t>Utilizar la IA para:</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Eliminar retrasos</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Personalizar los momentos</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Ayudar al personal a ofrecer un servicio más cálido y atento</a:t>
            </a:r>
            <a:endParaRPr/>
          </a:p>
          <a:p>
            <a:pPr indent="0" lvl="0" marL="0" marR="0" rtl="0" algn="l">
              <a:lnSpc>
                <a:spcPct val="108888"/>
              </a:lnSpc>
              <a:spcBef>
                <a:spcPts val="0"/>
              </a:spcBef>
              <a:spcAft>
                <a:spcPts val="0"/>
              </a:spcAft>
              <a:buNone/>
            </a:pPr>
            <a:r>
              <a:t/>
            </a:r>
            <a:endParaRPr sz="1300">
              <a:solidFill>
                <a:srgbClr val="0289AE"/>
              </a:solidFill>
              <a:latin typeface="Calibri"/>
              <a:ea typeface="Calibri"/>
              <a:cs typeface="Calibri"/>
              <a:sym typeface="Calibri"/>
            </a:endParaRPr>
          </a:p>
          <a:p>
            <a:pPr indent="-342900" lvl="0" marL="342900" marR="0" rtl="0" algn="l">
              <a:lnSpc>
                <a:spcPct val="98000"/>
              </a:lnSpc>
              <a:spcBef>
                <a:spcPts val="0"/>
              </a:spcBef>
              <a:spcAft>
                <a:spcPts val="0"/>
              </a:spcAft>
              <a:buClr>
                <a:srgbClr val="62A844"/>
              </a:buClr>
              <a:buSzPts val="2000"/>
              <a:buFont typeface="Arial"/>
              <a:buChar char="•"/>
            </a:pPr>
            <a:r>
              <a:rPr b="1" lang="en-US" sz="2000">
                <a:solidFill>
                  <a:srgbClr val="0289AE"/>
                </a:solidFill>
                <a:latin typeface="Calibri"/>
                <a:ea typeface="Calibri"/>
                <a:cs typeface="Calibri"/>
                <a:sym typeface="Calibri"/>
              </a:rPr>
              <a:t>Valores europeos:</a:t>
            </a:r>
            <a:endParaRPr b="1" sz="2000">
              <a:solidFill>
                <a:srgbClr val="000000"/>
              </a:solidFill>
              <a:latin typeface="Calibri"/>
              <a:ea typeface="Calibri"/>
              <a:cs typeface="Calibri"/>
              <a:sym typeface="Calibri"/>
            </a:endParaRPr>
          </a:p>
          <a:p>
            <a:pPr indent="-342900" lvl="0" marL="342900" marR="0" rtl="0" algn="l">
              <a:lnSpc>
                <a:spcPct val="108888"/>
              </a:lnSpc>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Accesibilidad </a:t>
            </a:r>
            <a:endParaRPr/>
          </a:p>
          <a:p>
            <a:pPr indent="-342900" lvl="0" marL="342900" marR="0" rtl="0" algn="l">
              <a:lnSpc>
                <a:spcPct val="108888"/>
              </a:lnSpc>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Sostenibilidad </a:t>
            </a:r>
            <a:endParaRPr/>
          </a:p>
          <a:p>
            <a:pPr indent="-342900" lvl="0" marL="342900" marR="0" rtl="0" algn="l">
              <a:lnSpc>
                <a:spcPct val="108888"/>
              </a:lnSpc>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Respeto por la diversidad cultural</a:t>
            </a:r>
            <a:endParaRPr/>
          </a:p>
          <a:p>
            <a:pPr indent="0" lvl="0" marL="0" marR="0" rtl="0" algn="l">
              <a:lnSpc>
                <a:spcPct val="108888"/>
              </a:lnSpc>
              <a:spcBef>
                <a:spcPts val="0"/>
              </a:spcBef>
              <a:spcAft>
                <a:spcPts val="0"/>
              </a:spcAft>
              <a:buNone/>
            </a:pPr>
            <a:br>
              <a:rPr lang="en-US" sz="1800">
                <a:solidFill>
                  <a:srgbClr val="000000"/>
                </a:solidFill>
                <a:latin typeface="Calibri"/>
                <a:ea typeface="Calibri"/>
                <a:cs typeface="Calibri"/>
                <a:sym typeface="Calibri"/>
              </a:rPr>
            </a:br>
            <a:endParaRPr sz="1800">
              <a:solidFill>
                <a:srgbClr val="000000"/>
              </a:solidFill>
              <a:latin typeface="Calibri"/>
              <a:ea typeface="Calibri"/>
              <a:cs typeface="Calibri"/>
              <a:sym typeface="Calibri"/>
            </a:endParaRPr>
          </a:p>
        </p:txBody>
      </p:sp>
      <p:sp>
        <p:nvSpPr>
          <p:cNvPr id="947" name="Google Shape;947;p30"/>
          <p:cNvSpPr/>
          <p:nvPr/>
        </p:nvSpPr>
        <p:spPr>
          <a:xfrm flipH="1">
            <a:off x="6624115" y="4561477"/>
            <a:ext cx="4256088" cy="123110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000">
                <a:solidFill>
                  <a:srgbClr val="0289AE"/>
                </a:solidFill>
                <a:latin typeface="Calibri"/>
                <a:ea typeface="Calibri"/>
                <a:cs typeface="Calibri"/>
                <a:sym typeface="Calibri"/>
              </a:rPr>
              <a:t>Objetivo sencillo:</a:t>
            </a:r>
            <a:br>
              <a:rPr lang="en-US" sz="1800">
                <a:solidFill>
                  <a:srgbClr val="000000"/>
                </a:solidFill>
                <a:latin typeface="Calibri"/>
                <a:ea typeface="Calibri"/>
                <a:cs typeface="Calibri"/>
                <a:sym typeface="Calibri"/>
              </a:rPr>
            </a:br>
            <a:r>
              <a:rPr i="1" lang="en-US" sz="1800">
                <a:solidFill>
                  <a:srgbClr val="000000"/>
                </a:solidFill>
                <a:latin typeface="Calibri"/>
                <a:ea typeface="Calibri"/>
                <a:cs typeface="Calibri"/>
                <a:sym typeface="Calibri"/>
              </a:rPr>
              <a:t>«Utilizar los datos de forma inteligente para que cada estancia resulte eficiente, inclusiva y genuinamente personalizada».</a:t>
            </a:r>
            <a:endParaRPr sz="18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sz="1800">
              <a:solidFill>
                <a:srgbClr val="262626"/>
              </a:solidFill>
              <a:latin typeface="Calibri"/>
              <a:ea typeface="Calibri"/>
              <a:cs typeface="Calibri"/>
              <a:sym typeface="Calibri"/>
            </a:endParaRPr>
          </a:p>
        </p:txBody>
      </p:sp>
      <p:sp>
        <p:nvSpPr>
          <p:cNvPr id="948" name="Google Shape;948;p30"/>
          <p:cNvSpPr/>
          <p:nvPr/>
        </p:nvSpPr>
        <p:spPr>
          <a:xfrm>
            <a:off x="6404660" y="4388546"/>
            <a:ext cx="4660800" cy="1596600"/>
          </a:xfrm>
          <a:prstGeom prst="roundRect">
            <a:avLst>
              <a:gd fmla="val 8566" name="adj"/>
            </a:avLst>
          </a:prstGeom>
          <a:no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949" name="Google Shape;949;p30"/>
          <p:cNvPicPr preferRelativeResize="0"/>
          <p:nvPr/>
        </p:nvPicPr>
        <p:blipFill>
          <a:blip r:embed="rId3">
            <a:alphaModFix/>
          </a:blip>
          <a:stretch>
            <a:fillRect/>
          </a:stretch>
        </p:blipFill>
        <p:spPr>
          <a:xfrm>
            <a:off x="8015225" y="0"/>
            <a:ext cx="4176774" cy="46495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4" name="Shape 954"/>
        <p:cNvGrpSpPr/>
        <p:nvPr/>
      </p:nvGrpSpPr>
      <p:grpSpPr>
        <a:xfrm>
          <a:off x="0" y="0"/>
          <a:ext cx="0" cy="0"/>
          <a:chOff x="0" y="0"/>
          <a:chExt cx="0" cy="0"/>
        </a:xfrm>
      </p:grpSpPr>
      <p:sp>
        <p:nvSpPr>
          <p:cNvPr id="955" name="Google Shape;955;p31"/>
          <p:cNvSpPr txBox="1"/>
          <p:nvPr/>
        </p:nvSpPr>
        <p:spPr>
          <a:xfrm>
            <a:off x="348061" y="369400"/>
            <a:ext cx="6840600" cy="8157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Mejorar la experiencia del huésped </a:t>
            </a:r>
            <a:endParaRPr/>
          </a:p>
        </p:txBody>
      </p:sp>
      <p:cxnSp>
        <p:nvCxnSpPr>
          <p:cNvPr id="956" name="Google Shape;956;p31"/>
          <p:cNvCxnSpPr/>
          <p:nvPr/>
        </p:nvCxnSpPr>
        <p:spPr>
          <a:xfrm>
            <a:off x="0" y="1275808"/>
            <a:ext cx="6840638" cy="0"/>
          </a:xfrm>
          <a:prstGeom prst="straightConnector1">
            <a:avLst/>
          </a:prstGeom>
          <a:noFill/>
          <a:ln cap="flat" cmpd="sng" w="34925">
            <a:solidFill>
              <a:srgbClr val="62A844"/>
            </a:solidFill>
            <a:prstDash val="dot"/>
            <a:miter lim="8000"/>
            <a:headEnd len="sm" w="sm" type="none"/>
            <a:tailEnd len="sm" w="sm" type="none"/>
          </a:ln>
        </p:spPr>
      </p:cxnSp>
      <p:sp>
        <p:nvSpPr>
          <p:cNvPr id="957" name="Google Shape;957;p31"/>
          <p:cNvSpPr/>
          <p:nvPr/>
        </p:nvSpPr>
        <p:spPr>
          <a:xfrm flipH="1">
            <a:off x="315548" y="1421293"/>
            <a:ext cx="6840600" cy="3426600"/>
          </a:xfrm>
          <a:prstGeom prst="rect">
            <a:avLst/>
          </a:prstGeom>
          <a:noFill/>
          <a:ln>
            <a:noFill/>
          </a:ln>
        </p:spPr>
        <p:txBody>
          <a:bodyPr anchorCtr="0" anchor="t" bIns="45700" lIns="91425" spcFirstLastPara="1" rIns="91425" wrap="square" tIns="45700">
            <a:spAutoFit/>
          </a:bodyPr>
          <a:lstStyle/>
          <a:p>
            <a:pPr indent="0" lvl="0" marL="0" marR="0" rtl="0" algn="l">
              <a:lnSpc>
                <a:spcPct val="98000"/>
              </a:lnSpc>
              <a:spcBef>
                <a:spcPts val="0"/>
              </a:spcBef>
              <a:spcAft>
                <a:spcPts val="0"/>
              </a:spcAft>
              <a:buNone/>
            </a:pPr>
            <a:r>
              <a:rPr lang="en-US" sz="2000">
                <a:solidFill>
                  <a:srgbClr val="0F1115"/>
                </a:solidFill>
                <a:latin typeface="Calibri"/>
                <a:ea typeface="Calibri"/>
                <a:cs typeface="Calibri"/>
                <a:sym typeface="Calibri"/>
              </a:rPr>
              <a:t>La IA analiza los datos para crear experiencias personalizadas para los huéspedes.</a:t>
            </a:r>
            <a:br>
              <a:rPr lang="en-US" sz="2000">
                <a:solidFill>
                  <a:srgbClr val="0F1115"/>
                </a:solidFill>
                <a:latin typeface="Calibri"/>
                <a:ea typeface="Calibri"/>
                <a:cs typeface="Calibri"/>
                <a:sym typeface="Calibri"/>
              </a:rPr>
            </a:br>
            <a:endParaRPr sz="2000">
              <a:solidFill>
                <a:srgbClr val="0F1115"/>
              </a:solidFill>
              <a:latin typeface="Calibri"/>
              <a:ea typeface="Calibri"/>
              <a:cs typeface="Calibri"/>
              <a:sym typeface="Calibri"/>
            </a:endParaRPr>
          </a:p>
          <a:p>
            <a:pPr indent="0" lvl="0" marL="0" marR="0" rtl="0" algn="l">
              <a:lnSpc>
                <a:spcPct val="98000"/>
              </a:lnSpc>
              <a:spcBef>
                <a:spcPts val="0"/>
              </a:spcBef>
              <a:spcAft>
                <a:spcPts val="0"/>
              </a:spcAft>
              <a:buNone/>
            </a:pPr>
            <a:r>
              <a:rPr b="1" lang="en-US" sz="2000">
                <a:solidFill>
                  <a:srgbClr val="0289AE"/>
                </a:solidFill>
                <a:latin typeface="Calibri"/>
                <a:ea typeface="Calibri"/>
                <a:cs typeface="Calibri"/>
                <a:sym typeface="Calibri"/>
              </a:rPr>
              <a:t>Expectativas de los huéspedes:</a:t>
            </a:r>
            <a:br>
              <a:rPr lang="en-US" sz="1800">
                <a:solidFill>
                  <a:srgbClr val="0F1115"/>
                </a:solidFill>
                <a:latin typeface="Calibri"/>
                <a:ea typeface="Calibri"/>
                <a:cs typeface="Calibri"/>
                <a:sym typeface="Calibri"/>
              </a:rPr>
            </a:br>
            <a:r>
              <a:rPr lang="en-US" sz="1800">
                <a:solidFill>
                  <a:srgbClr val="0F1115"/>
                </a:solidFill>
                <a:latin typeface="Calibri"/>
                <a:ea typeface="Calibri"/>
                <a:cs typeface="Calibri"/>
                <a:sym typeface="Calibri"/>
              </a:rPr>
              <a:t>Los huéspedes de hoy en día esperan una comunicación personalizada, recomendaciones a medida y respuestas oportunas.</a:t>
            </a:r>
            <a:endParaRPr sz="1800">
              <a:solidFill>
                <a:srgbClr val="0F1115"/>
              </a:solidFill>
              <a:latin typeface="Calibri"/>
              <a:ea typeface="Calibri"/>
              <a:cs typeface="Calibri"/>
              <a:sym typeface="Calibri"/>
            </a:endParaRPr>
          </a:p>
          <a:p>
            <a:pPr indent="0" lvl="0" marL="0" marR="0" rtl="0" algn="l">
              <a:lnSpc>
                <a:spcPct val="108888"/>
              </a:lnSpc>
              <a:spcBef>
                <a:spcPts val="0"/>
              </a:spcBef>
              <a:spcAft>
                <a:spcPts val="0"/>
              </a:spcAft>
              <a:buNone/>
            </a:pPr>
            <a:r>
              <a:t/>
            </a:r>
            <a:endParaRPr sz="1800">
              <a:solidFill>
                <a:srgbClr val="0F1115"/>
              </a:solidFill>
              <a:latin typeface="Calibri"/>
              <a:ea typeface="Calibri"/>
              <a:cs typeface="Calibri"/>
              <a:sym typeface="Calibri"/>
            </a:endParaRPr>
          </a:p>
          <a:p>
            <a:pPr indent="0" lvl="0" marL="0" marR="0" rtl="0" algn="l">
              <a:lnSpc>
                <a:spcPct val="98000"/>
              </a:lnSpc>
              <a:spcBef>
                <a:spcPts val="0"/>
              </a:spcBef>
              <a:spcAft>
                <a:spcPts val="0"/>
              </a:spcAft>
              <a:buNone/>
            </a:pPr>
            <a:r>
              <a:rPr b="1" lang="en-US" sz="2000">
                <a:solidFill>
                  <a:srgbClr val="0289AE"/>
                </a:solidFill>
                <a:latin typeface="Calibri"/>
                <a:ea typeface="Calibri"/>
                <a:cs typeface="Calibri"/>
                <a:sym typeface="Calibri"/>
              </a:rPr>
              <a:t>Herramientas de IA en acción:</a:t>
            </a:r>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0F1115"/>
                </a:solidFill>
                <a:latin typeface="Calibri"/>
                <a:ea typeface="Calibri"/>
                <a:cs typeface="Calibri"/>
                <a:sym typeface="Calibri"/>
              </a:rPr>
              <a:t>Chatbots</a:t>
            </a:r>
            <a:r>
              <a:rPr lang="en-US" sz="1800">
                <a:solidFill>
                  <a:srgbClr val="0F1115"/>
                </a:solidFill>
                <a:latin typeface="Calibri"/>
                <a:ea typeface="Calibri"/>
                <a:cs typeface="Calibri"/>
                <a:sym typeface="Calibri"/>
              </a:rPr>
              <a:t>: respuestas inmediatas a preguntas frecuentes</a:t>
            </a:r>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0F1115"/>
                </a:solidFill>
                <a:latin typeface="Calibri"/>
                <a:ea typeface="Calibri"/>
                <a:cs typeface="Calibri"/>
                <a:sym typeface="Calibri"/>
              </a:rPr>
              <a:t>Conserjes virtuales</a:t>
            </a:r>
            <a:r>
              <a:rPr lang="en-US" sz="1800">
                <a:solidFill>
                  <a:srgbClr val="0F1115"/>
                </a:solidFill>
                <a:latin typeface="Calibri"/>
                <a:ea typeface="Calibri"/>
                <a:cs typeface="Calibri"/>
                <a:sym typeface="Calibri"/>
              </a:rPr>
              <a:t>: sugerencias de actividades personalizadas</a:t>
            </a:r>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0F1115"/>
                </a:solidFill>
                <a:latin typeface="Calibri"/>
                <a:ea typeface="Calibri"/>
                <a:cs typeface="Calibri"/>
                <a:sym typeface="Calibri"/>
              </a:rPr>
              <a:t>Motores de recomendación</a:t>
            </a:r>
            <a:r>
              <a:rPr lang="en-US" sz="1800">
                <a:solidFill>
                  <a:srgbClr val="0F1115"/>
                </a:solidFill>
                <a:latin typeface="Calibri"/>
                <a:ea typeface="Calibri"/>
                <a:cs typeface="Calibri"/>
                <a:sym typeface="Calibri"/>
              </a:rPr>
              <a:t>: basados en preferencias anteriores</a:t>
            </a:r>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0F1115"/>
                </a:solidFill>
                <a:latin typeface="Calibri"/>
                <a:ea typeface="Calibri"/>
                <a:cs typeface="Calibri"/>
                <a:sym typeface="Calibri"/>
              </a:rPr>
              <a:t>Sistemas predictivos</a:t>
            </a:r>
            <a:r>
              <a:rPr lang="en-US" sz="1800">
                <a:solidFill>
                  <a:srgbClr val="0F1115"/>
                </a:solidFill>
                <a:latin typeface="Calibri"/>
                <a:ea typeface="Calibri"/>
                <a:cs typeface="Calibri"/>
                <a:sym typeface="Calibri"/>
              </a:rPr>
              <a:t>: anticipan las necesidades antes de que los huéspedes las expresen</a:t>
            </a:r>
            <a:endParaRPr/>
          </a:p>
        </p:txBody>
      </p:sp>
      <p:sp>
        <p:nvSpPr>
          <p:cNvPr id="958" name="Google Shape;958;p31"/>
          <p:cNvSpPr/>
          <p:nvPr/>
        </p:nvSpPr>
        <p:spPr>
          <a:xfrm flipH="1">
            <a:off x="508025" y="5582192"/>
            <a:ext cx="5587974" cy="9541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289AE"/>
                </a:solidFill>
                <a:latin typeface="Calibri"/>
                <a:ea typeface="Calibri"/>
                <a:cs typeface="Calibri"/>
                <a:sym typeface="Calibri"/>
              </a:rPr>
              <a:t>Apoyo al personal: </a:t>
            </a:r>
            <a:r>
              <a:rPr i="1" lang="en-US" sz="1800">
                <a:solidFill>
                  <a:srgbClr val="0F1115"/>
                </a:solidFill>
                <a:latin typeface="Calibri"/>
                <a:ea typeface="Calibri"/>
                <a:cs typeface="Calibri"/>
                <a:sym typeface="Calibri"/>
              </a:rPr>
              <a:t>automatiza las tareas rutinarias para que los empleados puedan centrarse en </a:t>
            </a:r>
            <a:r>
              <a:rPr b="1" i="1" lang="en-US" sz="1800">
                <a:solidFill>
                  <a:srgbClr val="0F1115"/>
                </a:solidFill>
                <a:latin typeface="Calibri"/>
                <a:ea typeface="Calibri"/>
                <a:cs typeface="Calibri"/>
                <a:sym typeface="Calibri"/>
              </a:rPr>
              <a:t>una interacción significativa y centrada en las personas</a:t>
            </a:r>
            <a:r>
              <a:rPr i="1" lang="en-US" sz="1800">
                <a:solidFill>
                  <a:srgbClr val="0F1115"/>
                </a:solidFill>
                <a:latin typeface="Calibri"/>
                <a:ea typeface="Calibri"/>
                <a:cs typeface="Calibri"/>
                <a:sym typeface="Calibri"/>
              </a:rPr>
              <a:t>.</a:t>
            </a:r>
            <a:endParaRPr sz="1800">
              <a:solidFill>
                <a:srgbClr val="0F1115"/>
              </a:solidFill>
              <a:latin typeface="Calibri"/>
              <a:ea typeface="Calibri"/>
              <a:cs typeface="Calibri"/>
              <a:sym typeface="Calibri"/>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p:txBody>
      </p:sp>
      <p:pic>
        <p:nvPicPr>
          <p:cNvPr id="959" name="Google Shape;959;p31"/>
          <p:cNvPicPr preferRelativeResize="0"/>
          <p:nvPr/>
        </p:nvPicPr>
        <p:blipFill>
          <a:blip r:embed="rId3">
            <a:alphaModFix/>
          </a:blip>
          <a:stretch>
            <a:fillRect/>
          </a:stretch>
        </p:blipFill>
        <p:spPr>
          <a:xfrm>
            <a:off x="7620000" y="0"/>
            <a:ext cx="4572001" cy="5081625"/>
          </a:xfrm>
          <a:prstGeom prst="rect">
            <a:avLst/>
          </a:prstGeom>
          <a:noFill/>
          <a:ln>
            <a:noFill/>
          </a:ln>
        </p:spPr>
      </p:pic>
      <p:sp>
        <p:nvSpPr>
          <p:cNvPr id="960" name="Google Shape;960;p31"/>
          <p:cNvSpPr/>
          <p:nvPr/>
        </p:nvSpPr>
        <p:spPr>
          <a:xfrm>
            <a:off x="372748" y="5582869"/>
            <a:ext cx="5808000" cy="988200"/>
          </a:xfrm>
          <a:prstGeom prst="roundRect">
            <a:avLst>
              <a:gd fmla="val 8566" name="adj"/>
            </a:avLst>
          </a:prstGeom>
          <a:no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iPhone6_mockup_front_white.png" id="961" name="Google Shape;961;p31"/>
          <p:cNvPicPr preferRelativeResize="0"/>
          <p:nvPr/>
        </p:nvPicPr>
        <p:blipFill rotWithShape="1">
          <a:blip r:embed="rId4">
            <a:alphaModFix/>
          </a:blip>
          <a:srcRect b="0" l="0" r="0" t="0"/>
          <a:stretch/>
        </p:blipFill>
        <p:spPr>
          <a:xfrm>
            <a:off x="6975915" y="226918"/>
            <a:ext cx="4094254" cy="6404164"/>
          </a:xfrm>
          <a:prstGeom prst="rect">
            <a:avLst/>
          </a:prstGeom>
          <a:noFill/>
          <a:ln>
            <a:noFill/>
          </a:ln>
        </p:spPr>
      </p:pic>
      <p:pic>
        <p:nvPicPr>
          <p:cNvPr descr="AI customer service: Revolutionizing support with AI chatbots" id="962" name="Google Shape;962;p31"/>
          <p:cNvPicPr preferRelativeResize="0"/>
          <p:nvPr/>
        </p:nvPicPr>
        <p:blipFill rotWithShape="1">
          <a:blip r:embed="rId5">
            <a:alphaModFix/>
          </a:blip>
          <a:srcRect b="-1156" l="17913" r="53787" t="1156"/>
          <a:stretch/>
        </p:blipFill>
        <p:spPr>
          <a:xfrm>
            <a:off x="7805466" y="1243476"/>
            <a:ext cx="2430684" cy="4294353"/>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67" name="Shape 967"/>
        <p:cNvGrpSpPr/>
        <p:nvPr/>
      </p:nvGrpSpPr>
      <p:grpSpPr>
        <a:xfrm>
          <a:off x="0" y="0"/>
          <a:ext cx="0" cy="0"/>
          <a:chOff x="0" y="0"/>
          <a:chExt cx="0" cy="0"/>
        </a:xfrm>
      </p:grpSpPr>
      <p:sp>
        <p:nvSpPr>
          <p:cNvPr id="968" name="Google Shape;968;p32"/>
          <p:cNvSpPr/>
          <p:nvPr/>
        </p:nvSpPr>
        <p:spPr>
          <a:xfrm>
            <a:off x="6248050" y="4888075"/>
            <a:ext cx="5471700" cy="1250700"/>
          </a:xfrm>
          <a:prstGeom prst="roundRect">
            <a:avLst>
              <a:gd fmla="val 8566" name="adj"/>
            </a:avLst>
          </a:prstGeom>
          <a:no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750">
              <a:solidFill>
                <a:schemeClr val="lt1"/>
              </a:solidFill>
              <a:latin typeface="Calibri"/>
              <a:ea typeface="Calibri"/>
              <a:cs typeface="Calibri"/>
              <a:sym typeface="Calibri"/>
            </a:endParaRPr>
          </a:p>
        </p:txBody>
      </p:sp>
      <p:sp>
        <p:nvSpPr>
          <p:cNvPr id="969" name="Google Shape;969;p32"/>
          <p:cNvSpPr txBox="1"/>
          <p:nvPr/>
        </p:nvSpPr>
        <p:spPr>
          <a:xfrm>
            <a:off x="429126" y="262365"/>
            <a:ext cx="71829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Cómo la IA mejora la interacción con los huéspedes y la personalización</a:t>
            </a:r>
            <a:endParaRPr b="1" sz="3400">
              <a:solidFill>
                <a:srgbClr val="262626"/>
              </a:solidFill>
              <a:latin typeface="Calibri"/>
              <a:ea typeface="Calibri"/>
              <a:cs typeface="Calibri"/>
              <a:sym typeface="Calibri"/>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970" name="Google Shape;970;p32"/>
          <p:cNvCxnSpPr/>
          <p:nvPr/>
        </p:nvCxnSpPr>
        <p:spPr>
          <a:xfrm>
            <a:off x="0" y="1727220"/>
            <a:ext cx="6840638" cy="0"/>
          </a:xfrm>
          <a:prstGeom prst="straightConnector1">
            <a:avLst/>
          </a:prstGeom>
          <a:noFill/>
          <a:ln cap="flat" cmpd="sng" w="34925">
            <a:solidFill>
              <a:srgbClr val="62A844"/>
            </a:solidFill>
            <a:prstDash val="dot"/>
            <a:miter lim="8000"/>
            <a:headEnd len="sm" w="sm" type="none"/>
            <a:tailEnd len="sm" w="sm" type="none"/>
          </a:ln>
        </p:spPr>
      </p:cxnSp>
      <p:sp>
        <p:nvSpPr>
          <p:cNvPr id="971" name="Google Shape;971;p32"/>
          <p:cNvSpPr/>
          <p:nvPr/>
        </p:nvSpPr>
        <p:spPr>
          <a:xfrm flipH="1">
            <a:off x="231884" y="1854550"/>
            <a:ext cx="6884700" cy="3939600"/>
          </a:xfrm>
          <a:prstGeom prst="rect">
            <a:avLst/>
          </a:prstGeom>
          <a:noFill/>
          <a:ln>
            <a:noFill/>
          </a:ln>
        </p:spPr>
        <p:txBody>
          <a:bodyPr anchorCtr="0" anchor="t" bIns="45700" lIns="91425" spcFirstLastPara="1" rIns="91425" wrap="square" tIns="45700">
            <a:spAutoFit/>
          </a:bodyPr>
          <a:lstStyle/>
          <a:p>
            <a:pPr indent="0" lvl="0" marL="0" marR="0" rtl="0" algn="l">
              <a:lnSpc>
                <a:spcPct val="98000"/>
              </a:lnSpc>
              <a:spcBef>
                <a:spcPts val="0"/>
              </a:spcBef>
              <a:spcAft>
                <a:spcPts val="0"/>
              </a:spcAft>
              <a:buNone/>
            </a:pPr>
            <a:r>
              <a:rPr b="1" i="1" lang="en-US" sz="2000">
                <a:solidFill>
                  <a:srgbClr val="262626"/>
                </a:solidFill>
                <a:latin typeface="Calibri"/>
                <a:ea typeface="Calibri"/>
                <a:cs typeface="Calibri"/>
                <a:sym typeface="Calibri"/>
              </a:rPr>
              <a:t>La IA transforma la forma en que los hoteles comprenden y responden a los huéspedes, pasando de experiencias genéricas a experiencias personalizadas</a:t>
            </a:r>
            <a:r>
              <a:rPr lang="en-US" sz="1800">
                <a:solidFill>
                  <a:srgbClr val="262626"/>
                </a:solidFill>
                <a:latin typeface="Calibri"/>
                <a:ea typeface="Calibri"/>
                <a:cs typeface="Calibri"/>
                <a:sym typeface="Calibri"/>
              </a:rPr>
              <a:t>.</a:t>
            </a:r>
            <a:endParaRPr/>
          </a:p>
          <a:p>
            <a:pPr indent="0" lvl="0" marL="0" marR="0" rtl="0" algn="l">
              <a:lnSpc>
                <a:spcPct val="108888"/>
              </a:lnSpc>
              <a:spcBef>
                <a:spcPts val="0"/>
              </a:spcBef>
              <a:spcAft>
                <a:spcPts val="0"/>
              </a:spcAft>
              <a:buNone/>
            </a:pPr>
            <a:r>
              <a:t/>
            </a:r>
            <a:endParaRPr sz="800">
              <a:solidFill>
                <a:srgbClr val="262626"/>
              </a:solidFill>
              <a:latin typeface="Calibri"/>
              <a:ea typeface="Calibri"/>
              <a:cs typeface="Calibri"/>
              <a:sym typeface="Calibri"/>
            </a:endParaRPr>
          </a:p>
          <a:p>
            <a:pPr indent="0" lvl="0" marL="0" marR="0" rtl="0" algn="l">
              <a:lnSpc>
                <a:spcPct val="98000"/>
              </a:lnSpc>
              <a:spcBef>
                <a:spcPts val="0"/>
              </a:spcBef>
              <a:spcAft>
                <a:spcPts val="0"/>
              </a:spcAft>
              <a:buNone/>
            </a:pPr>
            <a:r>
              <a:rPr b="1" lang="en-US" sz="2000">
                <a:solidFill>
                  <a:srgbClr val="0289AE"/>
                </a:solidFill>
                <a:latin typeface="Calibri"/>
                <a:ea typeface="Calibri"/>
                <a:cs typeface="Calibri"/>
                <a:sym typeface="Calibri"/>
              </a:rPr>
              <a:t>Ejemplos de personalización:</a:t>
            </a:r>
            <a:endParaRPr/>
          </a:p>
          <a:p>
            <a:pPr indent="-342900" lvl="0" marL="342900" marR="0" rtl="0" algn="l">
              <a:lnSpc>
                <a:spcPct val="108888"/>
              </a:lnSpc>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Huésped habitual: </a:t>
            </a:r>
            <a:r>
              <a:rPr lang="en-US" sz="1800">
                <a:solidFill>
                  <a:srgbClr val="262626"/>
                </a:solidFill>
                <a:latin typeface="Calibri"/>
                <a:ea typeface="Calibri"/>
                <a:cs typeface="Calibri"/>
                <a:sym typeface="Calibri"/>
              </a:rPr>
              <a:t>temperatura ambiente preferida ya ajustada</a:t>
            </a:r>
            <a:endParaRPr/>
          </a:p>
          <a:p>
            <a:pPr indent="-342900" lvl="0" marL="342900" marR="0" rtl="0" algn="l">
              <a:lnSpc>
                <a:spcPct val="108888"/>
              </a:lnSpc>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Comensal habitual: </a:t>
            </a:r>
            <a:r>
              <a:rPr lang="en-US" sz="1800">
                <a:solidFill>
                  <a:srgbClr val="262626"/>
                </a:solidFill>
                <a:latin typeface="Calibri"/>
                <a:ea typeface="Calibri"/>
                <a:cs typeface="Calibri"/>
                <a:sym typeface="Calibri"/>
              </a:rPr>
              <a:t>sugerencias de menú que reflejan elecciones anteriores</a:t>
            </a:r>
            <a:endParaRPr/>
          </a:p>
          <a:p>
            <a:pPr indent="-342900" lvl="0" marL="342900" marR="0" rtl="0" algn="l">
              <a:lnSpc>
                <a:spcPct val="108888"/>
              </a:lnSpc>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Viajero de negocios: </a:t>
            </a:r>
            <a:r>
              <a:rPr lang="en-US" sz="1800">
                <a:solidFill>
                  <a:srgbClr val="262626"/>
                </a:solidFill>
                <a:latin typeface="Calibri"/>
                <a:ea typeface="Calibri"/>
                <a:cs typeface="Calibri"/>
                <a:sym typeface="Calibri"/>
              </a:rPr>
              <a:t>registro rápido y espacio de trabajo preparado</a:t>
            </a:r>
            <a:endParaRPr/>
          </a:p>
          <a:p>
            <a:pPr indent="-342900" lvl="0" marL="342900" marR="0" rtl="0" algn="l">
              <a:lnSpc>
                <a:spcPct val="108888"/>
              </a:lnSpc>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Familias: </a:t>
            </a:r>
            <a:r>
              <a:rPr lang="en-US" sz="1800">
                <a:solidFill>
                  <a:srgbClr val="262626"/>
                </a:solidFill>
                <a:latin typeface="Calibri"/>
                <a:ea typeface="Calibri"/>
                <a:cs typeface="Calibri"/>
                <a:sym typeface="Calibri"/>
              </a:rPr>
              <a:t>recomendaciones de actividades para niños de diferentes edades</a:t>
            </a:r>
            <a:br>
              <a:rPr lang="en-US" sz="1800">
                <a:solidFill>
                  <a:srgbClr val="262626"/>
                </a:solidFill>
                <a:latin typeface="Calibri"/>
                <a:ea typeface="Calibri"/>
                <a:cs typeface="Calibri"/>
                <a:sym typeface="Calibri"/>
              </a:rPr>
            </a:br>
            <a:endParaRPr sz="800">
              <a:solidFill>
                <a:srgbClr val="262626"/>
              </a:solidFill>
              <a:latin typeface="Calibri"/>
              <a:ea typeface="Calibri"/>
              <a:cs typeface="Calibri"/>
              <a:sym typeface="Calibri"/>
            </a:endParaRPr>
          </a:p>
          <a:p>
            <a:pPr indent="0" lvl="0" marL="0" marR="0" rtl="0" algn="l">
              <a:lnSpc>
                <a:spcPct val="98000"/>
              </a:lnSpc>
              <a:spcBef>
                <a:spcPts val="0"/>
              </a:spcBef>
              <a:spcAft>
                <a:spcPts val="0"/>
              </a:spcAft>
              <a:buNone/>
            </a:pPr>
            <a:r>
              <a:rPr b="1" lang="en-US" sz="2000">
                <a:solidFill>
                  <a:srgbClr val="0289AE"/>
                </a:solidFill>
                <a:latin typeface="Calibri"/>
                <a:ea typeface="Calibri"/>
                <a:cs typeface="Calibri"/>
                <a:sym typeface="Calibri"/>
              </a:rPr>
              <a:t>Fuentes de datos:</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Reservas </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 Opiniones </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Interacciones en el establecimiento </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Preferencias anteriores</a:t>
            </a:r>
            <a:endParaRPr/>
          </a:p>
          <a:p>
            <a:pPr indent="0" lvl="0" marL="0" marR="0" rtl="0" algn="l">
              <a:lnSpc>
                <a:spcPct val="108888"/>
              </a:lnSpc>
              <a:spcBef>
                <a:spcPts val="0"/>
              </a:spcBef>
              <a:spcAft>
                <a:spcPts val="0"/>
              </a:spcAft>
              <a:buNone/>
            </a:pPr>
            <a:r>
              <a:t/>
            </a:r>
            <a:endParaRPr sz="1800">
              <a:solidFill>
                <a:srgbClr val="262626"/>
              </a:solidFill>
              <a:latin typeface="Calibri"/>
              <a:ea typeface="Calibri"/>
              <a:cs typeface="Calibri"/>
              <a:sym typeface="Calibri"/>
            </a:endParaRPr>
          </a:p>
        </p:txBody>
      </p:sp>
      <p:sp>
        <p:nvSpPr>
          <p:cNvPr id="972" name="Google Shape;972;p32"/>
          <p:cNvSpPr/>
          <p:nvPr/>
        </p:nvSpPr>
        <p:spPr>
          <a:xfrm flipH="1">
            <a:off x="6217650" y="4833600"/>
            <a:ext cx="5562900" cy="1305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000">
                <a:solidFill>
                  <a:srgbClr val="0289AE"/>
                </a:solidFill>
                <a:latin typeface="Calibri"/>
                <a:ea typeface="Calibri"/>
                <a:cs typeface="Calibri"/>
                <a:sym typeface="Calibri"/>
              </a:rPr>
              <a:t>Contexto europeo:</a:t>
            </a:r>
            <a:br>
              <a:rPr lang="en-US" sz="1800">
                <a:solidFill>
                  <a:srgbClr val="262626"/>
                </a:solidFill>
                <a:latin typeface="Calibri"/>
                <a:ea typeface="Calibri"/>
                <a:cs typeface="Calibri"/>
                <a:sym typeface="Calibri"/>
              </a:rPr>
            </a:br>
            <a:r>
              <a:rPr i="1" lang="en-US" sz="1800">
                <a:solidFill>
                  <a:srgbClr val="262626"/>
                </a:solidFill>
                <a:latin typeface="Calibri"/>
                <a:ea typeface="Calibri"/>
                <a:cs typeface="Calibri"/>
                <a:sym typeface="Calibri"/>
              </a:rPr>
              <a:t>Los principales grupos hoteleros reconocen este equilibrio entre eficiencia y empatía como el sello distintivo de una experiencia de alta calidad para el huésped.</a:t>
            </a:r>
            <a:endParaRPr sz="1800">
              <a:solidFill>
                <a:srgbClr val="262626"/>
              </a:solidFill>
              <a:latin typeface="Calibri"/>
              <a:ea typeface="Calibri"/>
              <a:cs typeface="Calibri"/>
              <a:sym typeface="Calibri"/>
            </a:endParaRPr>
          </a:p>
          <a:p>
            <a:pPr indent="0" lvl="0" marL="0" marR="0" rtl="0" algn="ctr">
              <a:spcBef>
                <a:spcPts val="0"/>
              </a:spcBef>
              <a:spcAft>
                <a:spcPts val="0"/>
              </a:spcAft>
              <a:buNone/>
            </a:pPr>
            <a:r>
              <a:t/>
            </a:r>
            <a:endParaRPr sz="1800">
              <a:solidFill>
                <a:srgbClr val="262626"/>
              </a:solidFill>
              <a:latin typeface="Calibri"/>
              <a:ea typeface="Calibri"/>
              <a:cs typeface="Calibri"/>
              <a:sym typeface="Calibri"/>
            </a:endParaRPr>
          </a:p>
        </p:txBody>
      </p:sp>
      <p:sp>
        <p:nvSpPr>
          <p:cNvPr id="973" name="Google Shape;973;p32"/>
          <p:cNvSpPr/>
          <p:nvPr/>
        </p:nvSpPr>
        <p:spPr>
          <a:xfrm>
            <a:off x="6474050" y="6292814"/>
            <a:ext cx="5009100" cy="4311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974" name="Google Shape;974;p32"/>
          <p:cNvSpPr txBox="1"/>
          <p:nvPr/>
        </p:nvSpPr>
        <p:spPr>
          <a:xfrm>
            <a:off x="6641098" y="6282839"/>
            <a:ext cx="756000" cy="4311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0289AE"/>
                </a:solidFill>
                <a:latin typeface="Calibri"/>
                <a:ea typeface="Calibri"/>
                <a:cs typeface="Calibri"/>
                <a:sym typeface="Calibri"/>
              </a:rPr>
              <a:t>Véase también ›</a:t>
            </a:r>
            <a:endParaRPr/>
          </a:p>
        </p:txBody>
      </p:sp>
      <p:sp>
        <p:nvSpPr>
          <p:cNvPr id="975" name="Google Shape;975;p32"/>
          <p:cNvSpPr txBox="1"/>
          <p:nvPr/>
        </p:nvSpPr>
        <p:spPr>
          <a:xfrm>
            <a:off x="7397099" y="6402525"/>
            <a:ext cx="612000" cy="2154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lang="en-US" sz="1400">
                <a:solidFill>
                  <a:srgbClr val="262626"/>
                </a:solidFill>
                <a:latin typeface="Calibri"/>
                <a:ea typeface="Calibri"/>
                <a:cs typeface="Calibri"/>
                <a:sym typeface="Calibri"/>
              </a:rPr>
              <a:t>C1 M3</a:t>
            </a:r>
            <a:endParaRPr b="1" i="0" sz="1400">
              <a:solidFill>
                <a:srgbClr val="262626"/>
              </a:solidFill>
              <a:latin typeface="Calibri"/>
              <a:ea typeface="Calibri"/>
              <a:cs typeface="Calibri"/>
              <a:sym typeface="Calibri"/>
            </a:endParaRPr>
          </a:p>
        </p:txBody>
      </p:sp>
      <p:sp>
        <p:nvSpPr>
          <p:cNvPr id="976" name="Google Shape;976;p32"/>
          <p:cNvSpPr txBox="1"/>
          <p:nvPr/>
        </p:nvSpPr>
        <p:spPr>
          <a:xfrm>
            <a:off x="7991098" y="6402525"/>
            <a:ext cx="3492000" cy="2154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400">
                <a:solidFill>
                  <a:srgbClr val="262626"/>
                </a:solidFill>
                <a:latin typeface="Calibri"/>
                <a:ea typeface="Calibri"/>
                <a:cs typeface="Calibri"/>
                <a:sym typeface="Calibri"/>
              </a:rPr>
              <a:t>- Diseño sostenible de la experiencia del cliente</a:t>
            </a:r>
            <a:endParaRPr/>
          </a:p>
        </p:txBody>
      </p:sp>
      <p:pic>
        <p:nvPicPr>
          <p:cNvPr id="977" name="Google Shape;977;p32"/>
          <p:cNvPicPr preferRelativeResize="0"/>
          <p:nvPr/>
        </p:nvPicPr>
        <p:blipFill>
          <a:blip r:embed="rId3">
            <a:alphaModFix/>
          </a:blip>
          <a:stretch>
            <a:fillRect/>
          </a:stretch>
        </p:blipFill>
        <p:spPr>
          <a:xfrm>
            <a:off x="7397100" y="152400"/>
            <a:ext cx="4435675" cy="4937699"/>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2" name="Shape 982"/>
        <p:cNvGrpSpPr/>
        <p:nvPr/>
      </p:nvGrpSpPr>
      <p:grpSpPr>
        <a:xfrm>
          <a:off x="0" y="0"/>
          <a:ext cx="0" cy="0"/>
          <a:chOff x="0" y="0"/>
          <a:chExt cx="0" cy="0"/>
        </a:xfrm>
      </p:grpSpPr>
      <p:sp>
        <p:nvSpPr>
          <p:cNvPr id="983" name="Google Shape;983;p33"/>
          <p:cNvSpPr txBox="1"/>
          <p:nvPr/>
        </p:nvSpPr>
        <p:spPr>
          <a:xfrm>
            <a:off x="965930" y="2106816"/>
            <a:ext cx="1955100" cy="943200"/>
          </a:xfrm>
          <a:prstGeom prst="rect">
            <a:avLst/>
          </a:prstGeom>
          <a:noFill/>
          <a:ln>
            <a:noFill/>
          </a:ln>
        </p:spPr>
        <p:txBody>
          <a:bodyPr anchorCtr="0" anchor="t" bIns="45700" lIns="91425" spcFirstLastPara="1" rIns="91425" wrap="square" tIns="45700">
            <a:spAutoFit/>
          </a:bodyPr>
          <a:lstStyle/>
          <a:p>
            <a:pPr indent="0" lvl="0" marL="0" marR="0" rtl="0" algn="r">
              <a:lnSpc>
                <a:spcPct val="103529"/>
              </a:lnSpc>
              <a:spcBef>
                <a:spcPts val="0"/>
              </a:spcBef>
              <a:spcAft>
                <a:spcPts val="0"/>
              </a:spcAft>
              <a:buNone/>
            </a:pPr>
            <a:r>
              <a:rPr b="1" lang="en-US" sz="1800">
                <a:solidFill>
                  <a:srgbClr val="262626"/>
                </a:solidFill>
                <a:latin typeface="Calibri"/>
                <a:ea typeface="Calibri"/>
                <a:cs typeface="Calibri"/>
                <a:sym typeface="Calibri"/>
              </a:rPr>
              <a:t>Recomendaciones personalizadas de hoteles</a:t>
            </a:r>
            <a:endParaRPr sz="1800"/>
          </a:p>
        </p:txBody>
      </p:sp>
      <p:cxnSp>
        <p:nvCxnSpPr>
          <p:cNvPr id="984" name="Google Shape;984;p33"/>
          <p:cNvCxnSpPr/>
          <p:nvPr/>
        </p:nvCxnSpPr>
        <p:spPr>
          <a:xfrm rot="10800000">
            <a:off x="2978945" y="5027757"/>
            <a:ext cx="2088880" cy="0"/>
          </a:xfrm>
          <a:prstGeom prst="straightConnector1">
            <a:avLst/>
          </a:prstGeom>
          <a:noFill/>
          <a:ln cap="flat" cmpd="sng" w="19050">
            <a:solidFill>
              <a:srgbClr val="3D8241"/>
            </a:solidFill>
            <a:prstDash val="solid"/>
            <a:miter lim="8000"/>
            <a:headEnd len="sm" w="sm" type="none"/>
            <a:tailEnd len="med" w="med" type="oval"/>
          </a:ln>
        </p:spPr>
      </p:cxnSp>
      <p:cxnSp>
        <p:nvCxnSpPr>
          <p:cNvPr id="985" name="Google Shape;985;p33"/>
          <p:cNvCxnSpPr/>
          <p:nvPr/>
        </p:nvCxnSpPr>
        <p:spPr>
          <a:xfrm rot="10800000">
            <a:off x="2978945" y="3661308"/>
            <a:ext cx="2088880" cy="0"/>
          </a:xfrm>
          <a:prstGeom prst="straightConnector1">
            <a:avLst/>
          </a:prstGeom>
          <a:noFill/>
          <a:ln cap="flat" cmpd="sng" w="19050">
            <a:solidFill>
              <a:srgbClr val="62A844"/>
            </a:solidFill>
            <a:prstDash val="solid"/>
            <a:miter lim="8000"/>
            <a:headEnd len="sm" w="sm" type="none"/>
            <a:tailEnd len="med" w="med" type="oval"/>
          </a:ln>
        </p:spPr>
      </p:cxnSp>
      <p:cxnSp>
        <p:nvCxnSpPr>
          <p:cNvPr id="986" name="Google Shape;986;p33"/>
          <p:cNvCxnSpPr/>
          <p:nvPr/>
        </p:nvCxnSpPr>
        <p:spPr>
          <a:xfrm rot="10800000">
            <a:off x="2978945" y="2587251"/>
            <a:ext cx="2088880" cy="0"/>
          </a:xfrm>
          <a:prstGeom prst="straightConnector1">
            <a:avLst/>
          </a:prstGeom>
          <a:noFill/>
          <a:ln cap="flat" cmpd="sng" w="19050">
            <a:solidFill>
              <a:srgbClr val="06677F"/>
            </a:solidFill>
            <a:prstDash val="solid"/>
            <a:miter lim="8000"/>
            <a:headEnd len="sm" w="sm" type="none"/>
            <a:tailEnd len="med" w="med" type="oval"/>
          </a:ln>
        </p:spPr>
      </p:cxnSp>
      <p:cxnSp>
        <p:nvCxnSpPr>
          <p:cNvPr id="987" name="Google Shape;987;p33"/>
          <p:cNvCxnSpPr/>
          <p:nvPr/>
        </p:nvCxnSpPr>
        <p:spPr>
          <a:xfrm rot="10800000">
            <a:off x="2978945" y="6330823"/>
            <a:ext cx="3068379" cy="0"/>
          </a:xfrm>
          <a:prstGeom prst="straightConnector1">
            <a:avLst/>
          </a:prstGeom>
          <a:noFill/>
          <a:ln cap="flat" cmpd="sng" w="19050">
            <a:solidFill>
              <a:srgbClr val="62A844"/>
            </a:solidFill>
            <a:prstDash val="solid"/>
            <a:miter lim="8000"/>
            <a:headEnd len="sm" w="sm" type="none"/>
            <a:tailEnd len="med" w="med" type="oval"/>
          </a:ln>
        </p:spPr>
      </p:cxnSp>
      <p:sp>
        <p:nvSpPr>
          <p:cNvPr id="988" name="Google Shape;988;p33"/>
          <p:cNvSpPr txBox="1"/>
          <p:nvPr/>
        </p:nvSpPr>
        <p:spPr>
          <a:xfrm>
            <a:off x="9738666" y="466027"/>
            <a:ext cx="2202000" cy="1228200"/>
          </a:xfrm>
          <a:prstGeom prst="rect">
            <a:avLst/>
          </a:prstGeom>
          <a:noFill/>
          <a:ln>
            <a:noFill/>
          </a:ln>
        </p:spPr>
        <p:txBody>
          <a:bodyPr anchorCtr="0" anchor="t" bIns="45700" lIns="91425" spcFirstLastPara="1" rIns="91425" wrap="square" tIns="45700">
            <a:spAutoFit/>
          </a:bodyPr>
          <a:lstStyle/>
          <a:p>
            <a:pPr indent="0" lvl="0" marL="0" marR="0" rtl="0" algn="l">
              <a:lnSpc>
                <a:spcPct val="103333"/>
              </a:lnSpc>
              <a:spcBef>
                <a:spcPts val="0"/>
              </a:spcBef>
              <a:spcAft>
                <a:spcPts val="0"/>
              </a:spcAft>
              <a:buNone/>
            </a:pPr>
            <a:r>
              <a:rPr b="1" lang="en-US" sz="1800">
                <a:solidFill>
                  <a:srgbClr val="262626"/>
                </a:solidFill>
                <a:latin typeface="Calibri"/>
                <a:ea typeface="Calibri"/>
                <a:cs typeface="Calibri"/>
                <a:sym typeface="Calibri"/>
              </a:rPr>
              <a:t>Eficaz las 24 horas del día, los 7 días de la semana </a:t>
            </a:r>
            <a:endParaRPr/>
          </a:p>
          <a:p>
            <a:pPr indent="0" lvl="0" marL="0" marR="0" rtl="0" algn="l">
              <a:lnSpc>
                <a:spcPct val="103333"/>
              </a:lnSpc>
              <a:spcBef>
                <a:spcPts val="0"/>
              </a:spcBef>
              <a:spcAft>
                <a:spcPts val="0"/>
              </a:spcAft>
              <a:buNone/>
            </a:pPr>
            <a:r>
              <a:rPr b="1" lang="en-US" sz="1800">
                <a:solidFill>
                  <a:srgbClr val="262626"/>
                </a:solidFill>
                <a:latin typeface="Calibri"/>
                <a:ea typeface="Calibri"/>
                <a:cs typeface="Calibri"/>
                <a:sym typeface="Calibri"/>
              </a:rPr>
              <a:t> Atención al cliente</a:t>
            </a:r>
            <a:endParaRPr b="1" baseline="30000" sz="1800">
              <a:solidFill>
                <a:srgbClr val="262626"/>
              </a:solidFill>
              <a:latin typeface="Calibri"/>
              <a:ea typeface="Calibri"/>
              <a:cs typeface="Calibri"/>
              <a:sym typeface="Calibri"/>
            </a:endParaRPr>
          </a:p>
        </p:txBody>
      </p:sp>
      <p:sp>
        <p:nvSpPr>
          <p:cNvPr id="989" name="Google Shape;989;p33"/>
          <p:cNvSpPr txBox="1"/>
          <p:nvPr/>
        </p:nvSpPr>
        <p:spPr>
          <a:xfrm>
            <a:off x="9738666" y="1861517"/>
            <a:ext cx="1627800" cy="942000"/>
          </a:xfrm>
          <a:prstGeom prst="rect">
            <a:avLst/>
          </a:prstGeom>
          <a:noFill/>
          <a:ln>
            <a:noFill/>
          </a:ln>
        </p:spPr>
        <p:txBody>
          <a:bodyPr anchorCtr="0" anchor="t" bIns="45700" lIns="91425" spcFirstLastPara="1" rIns="91425" wrap="square" tIns="45700">
            <a:spAutoFit/>
          </a:bodyPr>
          <a:lstStyle/>
          <a:p>
            <a:pPr indent="0" lvl="0" marL="0" marR="0" rtl="0" algn="l">
              <a:lnSpc>
                <a:spcPct val="103333"/>
              </a:lnSpc>
              <a:spcBef>
                <a:spcPts val="0"/>
              </a:spcBef>
              <a:spcAft>
                <a:spcPts val="0"/>
              </a:spcAft>
              <a:buNone/>
            </a:pPr>
            <a:r>
              <a:rPr b="1" lang="en-US" sz="1800">
                <a:solidFill>
                  <a:srgbClr val="262626"/>
                </a:solidFill>
                <a:latin typeface="Calibri"/>
                <a:ea typeface="Calibri"/>
                <a:cs typeface="Calibri"/>
                <a:sym typeface="Calibri"/>
              </a:rPr>
              <a:t>Precios más inteligentes con IA</a:t>
            </a:r>
            <a:endParaRPr/>
          </a:p>
        </p:txBody>
      </p:sp>
      <p:sp>
        <p:nvSpPr>
          <p:cNvPr id="990" name="Google Shape;990;p33"/>
          <p:cNvSpPr txBox="1"/>
          <p:nvPr/>
        </p:nvSpPr>
        <p:spPr>
          <a:xfrm>
            <a:off x="9738666" y="3425949"/>
            <a:ext cx="1790700" cy="942000"/>
          </a:xfrm>
          <a:prstGeom prst="rect">
            <a:avLst/>
          </a:prstGeom>
          <a:noFill/>
          <a:ln>
            <a:noFill/>
          </a:ln>
        </p:spPr>
        <p:txBody>
          <a:bodyPr anchorCtr="0" anchor="t" bIns="45700" lIns="91425" spcFirstLastPara="1" rIns="91425" wrap="square" tIns="45700">
            <a:spAutoFit/>
          </a:bodyPr>
          <a:lstStyle/>
          <a:p>
            <a:pPr indent="0" lvl="0" marL="0" marR="0" rtl="0" algn="l">
              <a:lnSpc>
                <a:spcPct val="103333"/>
              </a:lnSpc>
              <a:spcBef>
                <a:spcPts val="0"/>
              </a:spcBef>
              <a:spcAft>
                <a:spcPts val="0"/>
              </a:spcAft>
              <a:buNone/>
            </a:pPr>
            <a:r>
              <a:rPr b="1" lang="en-US" sz="1800">
                <a:solidFill>
                  <a:srgbClr val="262626"/>
                </a:solidFill>
                <a:latin typeface="Calibri"/>
                <a:ea typeface="Calibri"/>
                <a:cs typeface="Calibri"/>
                <a:sym typeface="Calibri"/>
              </a:rPr>
              <a:t>Experiencia de reserva más rápida</a:t>
            </a:r>
            <a:endParaRPr/>
          </a:p>
        </p:txBody>
      </p:sp>
      <p:sp>
        <p:nvSpPr>
          <p:cNvPr id="991" name="Google Shape;991;p33"/>
          <p:cNvSpPr txBox="1"/>
          <p:nvPr/>
        </p:nvSpPr>
        <p:spPr>
          <a:xfrm>
            <a:off x="9738666" y="4796339"/>
            <a:ext cx="1790700" cy="942000"/>
          </a:xfrm>
          <a:prstGeom prst="rect">
            <a:avLst/>
          </a:prstGeom>
          <a:noFill/>
          <a:ln>
            <a:noFill/>
          </a:ln>
        </p:spPr>
        <p:txBody>
          <a:bodyPr anchorCtr="0" anchor="t" bIns="45700" lIns="91425" spcFirstLastPara="1" rIns="91425" wrap="square" tIns="45700">
            <a:spAutoFit/>
          </a:bodyPr>
          <a:lstStyle/>
          <a:p>
            <a:pPr indent="0" lvl="0" marL="0" marR="0" rtl="0" algn="l">
              <a:lnSpc>
                <a:spcPct val="103333"/>
              </a:lnSpc>
              <a:spcBef>
                <a:spcPts val="0"/>
              </a:spcBef>
              <a:spcAft>
                <a:spcPts val="0"/>
              </a:spcAft>
              <a:buNone/>
            </a:pPr>
            <a:r>
              <a:rPr b="1" lang="en-US" sz="1800">
                <a:solidFill>
                  <a:srgbClr val="262626"/>
                </a:solidFill>
                <a:latin typeface="Calibri"/>
                <a:ea typeface="Calibri"/>
                <a:cs typeface="Calibri"/>
                <a:sym typeface="Calibri"/>
              </a:rPr>
              <a:t>Seguridad y prevención del fraude</a:t>
            </a:r>
            <a:endParaRPr/>
          </a:p>
        </p:txBody>
      </p:sp>
      <p:cxnSp>
        <p:nvCxnSpPr>
          <p:cNvPr id="992" name="Google Shape;992;p33"/>
          <p:cNvCxnSpPr/>
          <p:nvPr/>
        </p:nvCxnSpPr>
        <p:spPr>
          <a:xfrm>
            <a:off x="6609981" y="977899"/>
            <a:ext cx="3068379" cy="0"/>
          </a:xfrm>
          <a:prstGeom prst="straightConnector1">
            <a:avLst/>
          </a:prstGeom>
          <a:noFill/>
          <a:ln cap="flat" cmpd="sng" w="19050">
            <a:solidFill>
              <a:srgbClr val="62A844"/>
            </a:solidFill>
            <a:prstDash val="solid"/>
            <a:miter lim="8000"/>
            <a:headEnd len="sm" w="sm" type="none"/>
            <a:tailEnd len="med" w="med" type="oval"/>
          </a:ln>
        </p:spPr>
      </p:cxnSp>
      <p:cxnSp>
        <p:nvCxnSpPr>
          <p:cNvPr id="993" name="Google Shape;993;p33"/>
          <p:cNvCxnSpPr/>
          <p:nvPr/>
        </p:nvCxnSpPr>
        <p:spPr>
          <a:xfrm>
            <a:off x="7567907" y="2095742"/>
            <a:ext cx="2088880" cy="0"/>
          </a:xfrm>
          <a:prstGeom prst="straightConnector1">
            <a:avLst/>
          </a:prstGeom>
          <a:noFill/>
          <a:ln cap="flat" cmpd="sng" w="19050">
            <a:solidFill>
              <a:srgbClr val="3D8241"/>
            </a:solidFill>
            <a:prstDash val="solid"/>
            <a:miter lim="8000"/>
            <a:headEnd len="sm" w="sm" type="none"/>
            <a:tailEnd len="med" w="med" type="oval"/>
          </a:ln>
        </p:spPr>
      </p:cxnSp>
      <p:cxnSp>
        <p:nvCxnSpPr>
          <p:cNvPr id="994" name="Google Shape;994;p33"/>
          <p:cNvCxnSpPr/>
          <p:nvPr/>
        </p:nvCxnSpPr>
        <p:spPr>
          <a:xfrm>
            <a:off x="7567907" y="3661308"/>
            <a:ext cx="2088880" cy="0"/>
          </a:xfrm>
          <a:prstGeom prst="straightConnector1">
            <a:avLst/>
          </a:prstGeom>
          <a:noFill/>
          <a:ln cap="flat" cmpd="sng" w="19050">
            <a:solidFill>
              <a:srgbClr val="62A844"/>
            </a:solidFill>
            <a:prstDash val="solid"/>
            <a:miter lim="8000"/>
            <a:headEnd len="sm" w="sm" type="none"/>
            <a:tailEnd len="med" w="med" type="oval"/>
          </a:ln>
        </p:spPr>
      </p:cxnSp>
      <p:cxnSp>
        <p:nvCxnSpPr>
          <p:cNvPr id="995" name="Google Shape;995;p33"/>
          <p:cNvCxnSpPr/>
          <p:nvPr/>
        </p:nvCxnSpPr>
        <p:spPr>
          <a:xfrm>
            <a:off x="7589480" y="5027757"/>
            <a:ext cx="2088880" cy="0"/>
          </a:xfrm>
          <a:prstGeom prst="straightConnector1">
            <a:avLst/>
          </a:prstGeom>
          <a:noFill/>
          <a:ln cap="flat" cmpd="sng" w="19050">
            <a:solidFill>
              <a:srgbClr val="06677F"/>
            </a:solidFill>
            <a:prstDash val="solid"/>
            <a:miter lim="8000"/>
            <a:headEnd len="sm" w="sm" type="none"/>
            <a:tailEnd len="med" w="med" type="oval"/>
          </a:ln>
        </p:spPr>
      </p:cxnSp>
      <p:grpSp>
        <p:nvGrpSpPr>
          <p:cNvPr id="996" name="Google Shape;996;p33"/>
          <p:cNvGrpSpPr/>
          <p:nvPr/>
        </p:nvGrpSpPr>
        <p:grpSpPr>
          <a:xfrm>
            <a:off x="5605907" y="868240"/>
            <a:ext cx="1407359" cy="2586162"/>
            <a:chOff x="5319529" y="300939"/>
            <a:chExt cx="1540800" cy="2831374"/>
          </a:xfrm>
        </p:grpSpPr>
        <p:sp>
          <p:nvSpPr>
            <p:cNvPr id="997" name="Google Shape;997;p33"/>
            <p:cNvSpPr/>
            <p:nvPr/>
          </p:nvSpPr>
          <p:spPr>
            <a:xfrm>
              <a:off x="5319529" y="300939"/>
              <a:ext cx="1540800" cy="2831374"/>
            </a:xfrm>
            <a:custGeom>
              <a:rect b="b" l="l" r="r" t="t"/>
              <a:pathLst>
                <a:path extrusionOk="0" h="2831374" w="1540800">
                  <a:moveTo>
                    <a:pt x="770400" y="0"/>
                  </a:moveTo>
                  <a:cubicBezTo>
                    <a:pt x="1195880" y="0"/>
                    <a:pt x="1540800" y="344920"/>
                    <a:pt x="1540800" y="770400"/>
                  </a:cubicBezTo>
                  <a:cubicBezTo>
                    <a:pt x="1540800" y="796993"/>
                    <a:pt x="1539453" y="823270"/>
                    <a:pt x="1536823" y="849169"/>
                  </a:cubicBezTo>
                  <a:lnTo>
                    <a:pt x="1536375" y="852103"/>
                  </a:lnTo>
                  <a:lnTo>
                    <a:pt x="1540800" y="852103"/>
                  </a:lnTo>
                  <a:lnTo>
                    <a:pt x="1540800" y="2831374"/>
                  </a:lnTo>
                  <a:lnTo>
                    <a:pt x="0" y="2831374"/>
                  </a:lnTo>
                  <a:lnTo>
                    <a:pt x="0" y="852103"/>
                  </a:lnTo>
                  <a:lnTo>
                    <a:pt x="4426" y="852103"/>
                  </a:lnTo>
                  <a:lnTo>
                    <a:pt x="3978" y="849169"/>
                  </a:lnTo>
                  <a:cubicBezTo>
                    <a:pt x="1348" y="823270"/>
                    <a:pt x="0" y="796993"/>
                    <a:pt x="0" y="770400"/>
                  </a:cubicBezTo>
                  <a:cubicBezTo>
                    <a:pt x="0" y="344920"/>
                    <a:pt x="344920" y="0"/>
                    <a:pt x="770400" y="0"/>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98" name="Google Shape;998;p33"/>
            <p:cNvSpPr/>
            <p:nvPr/>
          </p:nvSpPr>
          <p:spPr>
            <a:xfrm>
              <a:off x="5407023" y="388433"/>
              <a:ext cx="1365813" cy="1365813"/>
            </a:xfrm>
            <a:prstGeom prst="ellipse">
              <a:avLst/>
            </a:prstGeom>
            <a:solidFill>
              <a:schemeClr val="lt1"/>
            </a:solidFill>
            <a:ln>
              <a:noFill/>
            </a:ln>
            <a:effectLst>
              <a:outerShdw blurRad="107824" rotWithShape="0" algn="t" dir="54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999" name="Google Shape;999;p33"/>
          <p:cNvGrpSpPr/>
          <p:nvPr/>
        </p:nvGrpSpPr>
        <p:grpSpPr>
          <a:xfrm rot="2432442">
            <a:off x="6748647" y="1330307"/>
            <a:ext cx="1407359" cy="2586162"/>
            <a:chOff x="5319529" y="300939"/>
            <a:chExt cx="1540800" cy="2831374"/>
          </a:xfrm>
        </p:grpSpPr>
        <p:sp>
          <p:nvSpPr>
            <p:cNvPr id="1000" name="Google Shape;1000;p33"/>
            <p:cNvSpPr/>
            <p:nvPr/>
          </p:nvSpPr>
          <p:spPr>
            <a:xfrm>
              <a:off x="5319529" y="300939"/>
              <a:ext cx="1540800" cy="2831374"/>
            </a:xfrm>
            <a:custGeom>
              <a:rect b="b" l="l" r="r" t="t"/>
              <a:pathLst>
                <a:path extrusionOk="0" h="2831374" w="1540800">
                  <a:moveTo>
                    <a:pt x="770400" y="0"/>
                  </a:moveTo>
                  <a:cubicBezTo>
                    <a:pt x="1195880" y="0"/>
                    <a:pt x="1540800" y="344920"/>
                    <a:pt x="1540800" y="770400"/>
                  </a:cubicBezTo>
                  <a:cubicBezTo>
                    <a:pt x="1540800" y="796993"/>
                    <a:pt x="1539453" y="823270"/>
                    <a:pt x="1536823" y="849169"/>
                  </a:cubicBezTo>
                  <a:lnTo>
                    <a:pt x="1536375" y="852103"/>
                  </a:lnTo>
                  <a:lnTo>
                    <a:pt x="1540800" y="852103"/>
                  </a:lnTo>
                  <a:lnTo>
                    <a:pt x="1540800" y="2831374"/>
                  </a:lnTo>
                  <a:lnTo>
                    <a:pt x="0" y="2831374"/>
                  </a:lnTo>
                  <a:lnTo>
                    <a:pt x="0" y="852103"/>
                  </a:lnTo>
                  <a:lnTo>
                    <a:pt x="4426" y="852103"/>
                  </a:lnTo>
                  <a:lnTo>
                    <a:pt x="3978" y="849169"/>
                  </a:lnTo>
                  <a:cubicBezTo>
                    <a:pt x="1348" y="823270"/>
                    <a:pt x="0" y="796993"/>
                    <a:pt x="0" y="770400"/>
                  </a:cubicBezTo>
                  <a:cubicBezTo>
                    <a:pt x="0" y="344920"/>
                    <a:pt x="344920" y="0"/>
                    <a:pt x="770400" y="0"/>
                  </a:cubicBezTo>
                  <a:close/>
                </a:path>
              </a:pathLst>
            </a:custGeom>
            <a:solidFill>
              <a:srgbClr val="3D824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01" name="Google Shape;1001;p33"/>
            <p:cNvSpPr/>
            <p:nvPr/>
          </p:nvSpPr>
          <p:spPr>
            <a:xfrm>
              <a:off x="5407023" y="388433"/>
              <a:ext cx="1365813" cy="1365813"/>
            </a:xfrm>
            <a:prstGeom prst="ellipse">
              <a:avLst/>
            </a:prstGeom>
            <a:solidFill>
              <a:schemeClr val="lt1"/>
            </a:solidFill>
            <a:ln>
              <a:noFill/>
            </a:ln>
            <a:effectLst>
              <a:outerShdw blurRad="107824" rotWithShape="0" algn="t" dir="54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1002" name="Google Shape;1002;p33"/>
          <p:cNvGrpSpPr/>
          <p:nvPr/>
        </p:nvGrpSpPr>
        <p:grpSpPr>
          <a:xfrm rot="5400000">
            <a:off x="7199383" y="2406246"/>
            <a:ext cx="1407359" cy="2586162"/>
            <a:chOff x="5319529" y="300939"/>
            <a:chExt cx="1540800" cy="2831374"/>
          </a:xfrm>
        </p:grpSpPr>
        <p:sp>
          <p:nvSpPr>
            <p:cNvPr id="1003" name="Google Shape;1003;p33"/>
            <p:cNvSpPr/>
            <p:nvPr/>
          </p:nvSpPr>
          <p:spPr>
            <a:xfrm>
              <a:off x="5319529" y="300939"/>
              <a:ext cx="1540800" cy="2831374"/>
            </a:xfrm>
            <a:custGeom>
              <a:rect b="b" l="l" r="r" t="t"/>
              <a:pathLst>
                <a:path extrusionOk="0" h="2831374" w="1540800">
                  <a:moveTo>
                    <a:pt x="770400" y="0"/>
                  </a:moveTo>
                  <a:cubicBezTo>
                    <a:pt x="1195880" y="0"/>
                    <a:pt x="1540800" y="344920"/>
                    <a:pt x="1540800" y="770400"/>
                  </a:cubicBezTo>
                  <a:cubicBezTo>
                    <a:pt x="1540800" y="796993"/>
                    <a:pt x="1539453" y="823270"/>
                    <a:pt x="1536823" y="849169"/>
                  </a:cubicBezTo>
                  <a:lnTo>
                    <a:pt x="1536375" y="852103"/>
                  </a:lnTo>
                  <a:lnTo>
                    <a:pt x="1540800" y="852103"/>
                  </a:lnTo>
                  <a:lnTo>
                    <a:pt x="1540800" y="2831374"/>
                  </a:lnTo>
                  <a:lnTo>
                    <a:pt x="0" y="2831374"/>
                  </a:lnTo>
                  <a:lnTo>
                    <a:pt x="0" y="852103"/>
                  </a:lnTo>
                  <a:lnTo>
                    <a:pt x="4426" y="852103"/>
                  </a:lnTo>
                  <a:lnTo>
                    <a:pt x="3978" y="849169"/>
                  </a:lnTo>
                  <a:cubicBezTo>
                    <a:pt x="1348" y="823270"/>
                    <a:pt x="0" y="796993"/>
                    <a:pt x="0" y="770400"/>
                  </a:cubicBezTo>
                  <a:cubicBezTo>
                    <a:pt x="0" y="344920"/>
                    <a:pt x="344920" y="0"/>
                    <a:pt x="770400" y="0"/>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04" name="Google Shape;1004;p33"/>
            <p:cNvSpPr/>
            <p:nvPr/>
          </p:nvSpPr>
          <p:spPr>
            <a:xfrm>
              <a:off x="5407023" y="388433"/>
              <a:ext cx="1365813" cy="1365813"/>
            </a:xfrm>
            <a:prstGeom prst="ellipse">
              <a:avLst/>
            </a:prstGeom>
            <a:solidFill>
              <a:schemeClr val="lt1"/>
            </a:solidFill>
            <a:ln>
              <a:noFill/>
            </a:ln>
            <a:effectLst>
              <a:outerShdw blurRad="107824" rotWithShape="0" algn="t" dir="54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1005" name="Google Shape;1005;p33"/>
          <p:cNvGrpSpPr/>
          <p:nvPr/>
        </p:nvGrpSpPr>
        <p:grpSpPr>
          <a:xfrm rot="10800000">
            <a:off x="5589052" y="3963474"/>
            <a:ext cx="1407359" cy="2586162"/>
            <a:chOff x="5319529" y="300939"/>
            <a:chExt cx="1540800" cy="2831374"/>
          </a:xfrm>
        </p:grpSpPr>
        <p:sp>
          <p:nvSpPr>
            <p:cNvPr id="1006" name="Google Shape;1006;p33"/>
            <p:cNvSpPr/>
            <p:nvPr/>
          </p:nvSpPr>
          <p:spPr>
            <a:xfrm>
              <a:off x="5319529" y="300939"/>
              <a:ext cx="1540800" cy="2831374"/>
            </a:xfrm>
            <a:custGeom>
              <a:rect b="b" l="l" r="r" t="t"/>
              <a:pathLst>
                <a:path extrusionOk="0" h="2831374" w="1540800">
                  <a:moveTo>
                    <a:pt x="770400" y="0"/>
                  </a:moveTo>
                  <a:cubicBezTo>
                    <a:pt x="1195880" y="0"/>
                    <a:pt x="1540800" y="344920"/>
                    <a:pt x="1540800" y="770400"/>
                  </a:cubicBezTo>
                  <a:cubicBezTo>
                    <a:pt x="1540800" y="796993"/>
                    <a:pt x="1539453" y="823270"/>
                    <a:pt x="1536823" y="849169"/>
                  </a:cubicBezTo>
                  <a:lnTo>
                    <a:pt x="1536375" y="852103"/>
                  </a:lnTo>
                  <a:lnTo>
                    <a:pt x="1540800" y="852103"/>
                  </a:lnTo>
                  <a:lnTo>
                    <a:pt x="1540800" y="2831374"/>
                  </a:lnTo>
                  <a:lnTo>
                    <a:pt x="0" y="2831374"/>
                  </a:lnTo>
                  <a:lnTo>
                    <a:pt x="0" y="852103"/>
                  </a:lnTo>
                  <a:lnTo>
                    <a:pt x="4426" y="852103"/>
                  </a:lnTo>
                  <a:lnTo>
                    <a:pt x="3978" y="849169"/>
                  </a:lnTo>
                  <a:cubicBezTo>
                    <a:pt x="1348" y="823270"/>
                    <a:pt x="0" y="796993"/>
                    <a:pt x="0" y="770400"/>
                  </a:cubicBezTo>
                  <a:cubicBezTo>
                    <a:pt x="0" y="344920"/>
                    <a:pt x="344920" y="0"/>
                    <a:pt x="770400" y="0"/>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07" name="Google Shape;1007;p33"/>
            <p:cNvSpPr/>
            <p:nvPr/>
          </p:nvSpPr>
          <p:spPr>
            <a:xfrm>
              <a:off x="5407023" y="388433"/>
              <a:ext cx="1365813" cy="1365813"/>
            </a:xfrm>
            <a:prstGeom prst="ellipse">
              <a:avLst/>
            </a:prstGeom>
            <a:solidFill>
              <a:schemeClr val="lt1"/>
            </a:solidFill>
            <a:ln>
              <a:noFill/>
            </a:ln>
            <a:effectLst>
              <a:outerShdw blurRad="107824" rotWithShape="0" algn="t" dir="54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1008" name="Google Shape;1008;p33"/>
          <p:cNvGrpSpPr/>
          <p:nvPr/>
        </p:nvGrpSpPr>
        <p:grpSpPr>
          <a:xfrm rot="8100000">
            <a:off x="6738487" y="3524600"/>
            <a:ext cx="1407359" cy="2586162"/>
            <a:chOff x="5319529" y="300939"/>
            <a:chExt cx="1540800" cy="2831374"/>
          </a:xfrm>
        </p:grpSpPr>
        <p:sp>
          <p:nvSpPr>
            <p:cNvPr id="1009" name="Google Shape;1009;p33"/>
            <p:cNvSpPr/>
            <p:nvPr/>
          </p:nvSpPr>
          <p:spPr>
            <a:xfrm>
              <a:off x="5319529" y="300939"/>
              <a:ext cx="1540800" cy="2831374"/>
            </a:xfrm>
            <a:custGeom>
              <a:rect b="b" l="l" r="r" t="t"/>
              <a:pathLst>
                <a:path extrusionOk="0" h="2831374" w="1540800">
                  <a:moveTo>
                    <a:pt x="770400" y="0"/>
                  </a:moveTo>
                  <a:cubicBezTo>
                    <a:pt x="1195880" y="0"/>
                    <a:pt x="1540800" y="344920"/>
                    <a:pt x="1540800" y="770400"/>
                  </a:cubicBezTo>
                  <a:cubicBezTo>
                    <a:pt x="1540800" y="796993"/>
                    <a:pt x="1539453" y="823270"/>
                    <a:pt x="1536823" y="849169"/>
                  </a:cubicBezTo>
                  <a:lnTo>
                    <a:pt x="1536375" y="852103"/>
                  </a:lnTo>
                  <a:lnTo>
                    <a:pt x="1540800" y="852103"/>
                  </a:lnTo>
                  <a:lnTo>
                    <a:pt x="1540800" y="2831374"/>
                  </a:lnTo>
                  <a:lnTo>
                    <a:pt x="0" y="2831374"/>
                  </a:lnTo>
                  <a:lnTo>
                    <a:pt x="0" y="852103"/>
                  </a:lnTo>
                  <a:lnTo>
                    <a:pt x="4426" y="852103"/>
                  </a:lnTo>
                  <a:lnTo>
                    <a:pt x="3978" y="849169"/>
                  </a:lnTo>
                  <a:cubicBezTo>
                    <a:pt x="1348" y="823270"/>
                    <a:pt x="0" y="796993"/>
                    <a:pt x="0" y="770400"/>
                  </a:cubicBezTo>
                  <a:cubicBezTo>
                    <a:pt x="0" y="344920"/>
                    <a:pt x="344920" y="0"/>
                    <a:pt x="770400" y="0"/>
                  </a:cubicBezTo>
                  <a:close/>
                </a:path>
              </a:pathLst>
            </a:custGeom>
            <a:solidFill>
              <a:srgbClr val="06677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10" name="Google Shape;1010;p33"/>
            <p:cNvSpPr/>
            <p:nvPr/>
          </p:nvSpPr>
          <p:spPr>
            <a:xfrm>
              <a:off x="5407023" y="388433"/>
              <a:ext cx="1365813" cy="1365813"/>
            </a:xfrm>
            <a:prstGeom prst="ellipse">
              <a:avLst/>
            </a:prstGeom>
            <a:solidFill>
              <a:schemeClr val="lt1"/>
            </a:solidFill>
            <a:ln>
              <a:noFill/>
            </a:ln>
            <a:effectLst>
              <a:outerShdw blurRad="107824" rotWithShape="0" algn="t" dir="54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1011" name="Google Shape;1011;p33"/>
          <p:cNvGrpSpPr/>
          <p:nvPr/>
        </p:nvGrpSpPr>
        <p:grpSpPr>
          <a:xfrm rot="-5400000">
            <a:off x="3959916" y="2406246"/>
            <a:ext cx="1407359" cy="2586162"/>
            <a:chOff x="5319529" y="300939"/>
            <a:chExt cx="1540800" cy="2831374"/>
          </a:xfrm>
        </p:grpSpPr>
        <p:sp>
          <p:nvSpPr>
            <p:cNvPr id="1012" name="Google Shape;1012;p33"/>
            <p:cNvSpPr/>
            <p:nvPr/>
          </p:nvSpPr>
          <p:spPr>
            <a:xfrm>
              <a:off x="5319529" y="300939"/>
              <a:ext cx="1540800" cy="2831374"/>
            </a:xfrm>
            <a:custGeom>
              <a:rect b="b" l="l" r="r" t="t"/>
              <a:pathLst>
                <a:path extrusionOk="0" h="2831374" w="1540800">
                  <a:moveTo>
                    <a:pt x="770400" y="0"/>
                  </a:moveTo>
                  <a:cubicBezTo>
                    <a:pt x="1195880" y="0"/>
                    <a:pt x="1540800" y="344920"/>
                    <a:pt x="1540800" y="770400"/>
                  </a:cubicBezTo>
                  <a:cubicBezTo>
                    <a:pt x="1540800" y="796993"/>
                    <a:pt x="1539453" y="823270"/>
                    <a:pt x="1536823" y="849169"/>
                  </a:cubicBezTo>
                  <a:lnTo>
                    <a:pt x="1536375" y="852103"/>
                  </a:lnTo>
                  <a:lnTo>
                    <a:pt x="1540800" y="852103"/>
                  </a:lnTo>
                  <a:lnTo>
                    <a:pt x="1540800" y="2831374"/>
                  </a:lnTo>
                  <a:lnTo>
                    <a:pt x="0" y="2831374"/>
                  </a:lnTo>
                  <a:lnTo>
                    <a:pt x="0" y="852103"/>
                  </a:lnTo>
                  <a:lnTo>
                    <a:pt x="4426" y="852103"/>
                  </a:lnTo>
                  <a:lnTo>
                    <a:pt x="3978" y="849169"/>
                  </a:lnTo>
                  <a:cubicBezTo>
                    <a:pt x="1348" y="823270"/>
                    <a:pt x="0" y="796993"/>
                    <a:pt x="0" y="770400"/>
                  </a:cubicBezTo>
                  <a:cubicBezTo>
                    <a:pt x="0" y="344920"/>
                    <a:pt x="344920" y="0"/>
                    <a:pt x="770400" y="0"/>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13" name="Google Shape;1013;p33"/>
            <p:cNvSpPr/>
            <p:nvPr/>
          </p:nvSpPr>
          <p:spPr>
            <a:xfrm>
              <a:off x="5407023" y="388433"/>
              <a:ext cx="1365813" cy="1365813"/>
            </a:xfrm>
            <a:prstGeom prst="ellipse">
              <a:avLst/>
            </a:prstGeom>
            <a:solidFill>
              <a:schemeClr val="lt1"/>
            </a:solidFill>
            <a:ln>
              <a:noFill/>
            </a:ln>
            <a:effectLst>
              <a:outerShdw blurRad="107824" rotWithShape="0" algn="t" dir="54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1014" name="Google Shape;1014;p33"/>
          <p:cNvGrpSpPr/>
          <p:nvPr/>
        </p:nvGrpSpPr>
        <p:grpSpPr>
          <a:xfrm rot="-2700000">
            <a:off x="4506723" y="1330981"/>
            <a:ext cx="1407359" cy="2586162"/>
            <a:chOff x="5319529" y="300939"/>
            <a:chExt cx="1540800" cy="2831374"/>
          </a:xfrm>
        </p:grpSpPr>
        <p:sp>
          <p:nvSpPr>
            <p:cNvPr id="1015" name="Google Shape;1015;p33"/>
            <p:cNvSpPr/>
            <p:nvPr/>
          </p:nvSpPr>
          <p:spPr>
            <a:xfrm>
              <a:off x="5319529" y="300939"/>
              <a:ext cx="1540800" cy="2831374"/>
            </a:xfrm>
            <a:custGeom>
              <a:rect b="b" l="l" r="r" t="t"/>
              <a:pathLst>
                <a:path extrusionOk="0" h="2831374" w="1540800">
                  <a:moveTo>
                    <a:pt x="770400" y="0"/>
                  </a:moveTo>
                  <a:cubicBezTo>
                    <a:pt x="1195880" y="0"/>
                    <a:pt x="1540800" y="344920"/>
                    <a:pt x="1540800" y="770400"/>
                  </a:cubicBezTo>
                  <a:cubicBezTo>
                    <a:pt x="1540800" y="796993"/>
                    <a:pt x="1539453" y="823270"/>
                    <a:pt x="1536823" y="849169"/>
                  </a:cubicBezTo>
                  <a:lnTo>
                    <a:pt x="1536375" y="852103"/>
                  </a:lnTo>
                  <a:lnTo>
                    <a:pt x="1540800" y="852103"/>
                  </a:lnTo>
                  <a:lnTo>
                    <a:pt x="1540800" y="2831374"/>
                  </a:lnTo>
                  <a:lnTo>
                    <a:pt x="0" y="2831374"/>
                  </a:lnTo>
                  <a:lnTo>
                    <a:pt x="0" y="852103"/>
                  </a:lnTo>
                  <a:lnTo>
                    <a:pt x="4426" y="852103"/>
                  </a:lnTo>
                  <a:lnTo>
                    <a:pt x="3978" y="849169"/>
                  </a:lnTo>
                  <a:cubicBezTo>
                    <a:pt x="1348" y="823270"/>
                    <a:pt x="0" y="796993"/>
                    <a:pt x="0" y="770400"/>
                  </a:cubicBezTo>
                  <a:cubicBezTo>
                    <a:pt x="0" y="344920"/>
                    <a:pt x="344920" y="0"/>
                    <a:pt x="770400" y="0"/>
                  </a:cubicBezTo>
                  <a:close/>
                </a:path>
              </a:pathLst>
            </a:custGeom>
            <a:solidFill>
              <a:srgbClr val="06677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16" name="Google Shape;1016;p33"/>
            <p:cNvSpPr/>
            <p:nvPr/>
          </p:nvSpPr>
          <p:spPr>
            <a:xfrm>
              <a:off x="5407023" y="388433"/>
              <a:ext cx="1365813" cy="1365813"/>
            </a:xfrm>
            <a:prstGeom prst="ellipse">
              <a:avLst/>
            </a:prstGeom>
            <a:solidFill>
              <a:schemeClr val="lt1"/>
            </a:solidFill>
            <a:ln>
              <a:noFill/>
            </a:ln>
            <a:effectLst>
              <a:outerShdw blurRad="107824" rotWithShape="0" algn="t" dir="54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1017" name="Google Shape;1017;p33"/>
          <p:cNvGrpSpPr/>
          <p:nvPr/>
        </p:nvGrpSpPr>
        <p:grpSpPr>
          <a:xfrm rot="-8100000">
            <a:off x="4488602" y="3454358"/>
            <a:ext cx="1407359" cy="2586162"/>
            <a:chOff x="5319529" y="300939"/>
            <a:chExt cx="1540800" cy="2831374"/>
          </a:xfrm>
        </p:grpSpPr>
        <p:sp>
          <p:nvSpPr>
            <p:cNvPr id="1018" name="Google Shape;1018;p33"/>
            <p:cNvSpPr/>
            <p:nvPr/>
          </p:nvSpPr>
          <p:spPr>
            <a:xfrm>
              <a:off x="5319529" y="300939"/>
              <a:ext cx="1540800" cy="2831374"/>
            </a:xfrm>
            <a:custGeom>
              <a:rect b="b" l="l" r="r" t="t"/>
              <a:pathLst>
                <a:path extrusionOk="0" h="2831374" w="1540800">
                  <a:moveTo>
                    <a:pt x="770400" y="0"/>
                  </a:moveTo>
                  <a:cubicBezTo>
                    <a:pt x="1195880" y="0"/>
                    <a:pt x="1540800" y="344920"/>
                    <a:pt x="1540800" y="770400"/>
                  </a:cubicBezTo>
                  <a:cubicBezTo>
                    <a:pt x="1540800" y="796993"/>
                    <a:pt x="1539453" y="823270"/>
                    <a:pt x="1536823" y="849169"/>
                  </a:cubicBezTo>
                  <a:lnTo>
                    <a:pt x="1536375" y="852103"/>
                  </a:lnTo>
                  <a:lnTo>
                    <a:pt x="1540800" y="852103"/>
                  </a:lnTo>
                  <a:lnTo>
                    <a:pt x="1540800" y="2831374"/>
                  </a:lnTo>
                  <a:lnTo>
                    <a:pt x="0" y="2831374"/>
                  </a:lnTo>
                  <a:lnTo>
                    <a:pt x="0" y="852103"/>
                  </a:lnTo>
                  <a:lnTo>
                    <a:pt x="4426" y="852103"/>
                  </a:lnTo>
                  <a:lnTo>
                    <a:pt x="3978" y="849169"/>
                  </a:lnTo>
                  <a:cubicBezTo>
                    <a:pt x="1348" y="823270"/>
                    <a:pt x="0" y="796993"/>
                    <a:pt x="0" y="770400"/>
                  </a:cubicBezTo>
                  <a:cubicBezTo>
                    <a:pt x="0" y="344920"/>
                    <a:pt x="344920" y="0"/>
                    <a:pt x="770400" y="0"/>
                  </a:cubicBezTo>
                  <a:close/>
                </a:path>
              </a:pathLst>
            </a:custGeom>
            <a:solidFill>
              <a:srgbClr val="3D824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19" name="Google Shape;1019;p33"/>
            <p:cNvSpPr/>
            <p:nvPr/>
          </p:nvSpPr>
          <p:spPr>
            <a:xfrm>
              <a:off x="5407023" y="388433"/>
              <a:ext cx="1365813" cy="1365813"/>
            </a:xfrm>
            <a:prstGeom prst="ellipse">
              <a:avLst/>
            </a:prstGeom>
            <a:solidFill>
              <a:schemeClr val="lt1"/>
            </a:solidFill>
            <a:ln>
              <a:noFill/>
            </a:ln>
            <a:effectLst>
              <a:outerShdw blurRad="107824" rotWithShape="0" algn="t" dir="54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1020" name="Google Shape;1020;p33"/>
          <p:cNvSpPr txBox="1"/>
          <p:nvPr/>
        </p:nvSpPr>
        <p:spPr>
          <a:xfrm>
            <a:off x="965930" y="5970979"/>
            <a:ext cx="1955100" cy="656100"/>
          </a:xfrm>
          <a:prstGeom prst="rect">
            <a:avLst/>
          </a:prstGeom>
          <a:noFill/>
          <a:ln>
            <a:noFill/>
          </a:ln>
        </p:spPr>
        <p:txBody>
          <a:bodyPr anchorCtr="0" anchor="t" bIns="45700" lIns="91425" spcFirstLastPara="1" rIns="91425" wrap="square" tIns="45700">
            <a:spAutoFit/>
          </a:bodyPr>
          <a:lstStyle/>
          <a:p>
            <a:pPr indent="0" lvl="0" marL="0" marR="0" rtl="0" algn="r">
              <a:lnSpc>
                <a:spcPct val="103529"/>
              </a:lnSpc>
              <a:spcBef>
                <a:spcPts val="0"/>
              </a:spcBef>
              <a:spcAft>
                <a:spcPts val="0"/>
              </a:spcAft>
              <a:buNone/>
            </a:pPr>
            <a:r>
              <a:rPr b="1" lang="en-US" sz="1800">
                <a:solidFill>
                  <a:srgbClr val="262626"/>
                </a:solidFill>
                <a:latin typeface="Calibri"/>
                <a:ea typeface="Calibri"/>
                <a:cs typeface="Calibri"/>
                <a:sym typeface="Calibri"/>
              </a:rPr>
              <a:t>Mayor fidelización de los huéspedes</a:t>
            </a:r>
            <a:endParaRPr sz="1800"/>
          </a:p>
        </p:txBody>
      </p:sp>
      <p:sp>
        <p:nvSpPr>
          <p:cNvPr id="1021" name="Google Shape;1021;p33"/>
          <p:cNvSpPr txBox="1"/>
          <p:nvPr/>
        </p:nvSpPr>
        <p:spPr>
          <a:xfrm>
            <a:off x="965930" y="4517333"/>
            <a:ext cx="1955100" cy="943200"/>
          </a:xfrm>
          <a:prstGeom prst="rect">
            <a:avLst/>
          </a:prstGeom>
          <a:noFill/>
          <a:ln>
            <a:noFill/>
          </a:ln>
        </p:spPr>
        <p:txBody>
          <a:bodyPr anchorCtr="0" anchor="t" bIns="45700" lIns="91425" spcFirstLastPara="1" rIns="91425" wrap="square" tIns="45700">
            <a:spAutoFit/>
          </a:bodyPr>
          <a:lstStyle/>
          <a:p>
            <a:pPr indent="0" lvl="0" marL="0" marR="0" rtl="0" algn="r">
              <a:lnSpc>
                <a:spcPct val="103529"/>
              </a:lnSpc>
              <a:spcBef>
                <a:spcPts val="0"/>
              </a:spcBef>
              <a:spcAft>
                <a:spcPts val="0"/>
              </a:spcAft>
              <a:buNone/>
            </a:pPr>
            <a:r>
              <a:rPr b="1" lang="en-US" sz="1800">
                <a:solidFill>
                  <a:srgbClr val="262626"/>
                </a:solidFill>
                <a:latin typeface="Calibri"/>
                <a:ea typeface="Calibri"/>
                <a:cs typeface="Calibri"/>
                <a:sym typeface="Calibri"/>
              </a:rPr>
              <a:t>Simplicidad centrada en el móvil</a:t>
            </a:r>
            <a:endParaRPr sz="1800"/>
          </a:p>
        </p:txBody>
      </p:sp>
      <p:sp>
        <p:nvSpPr>
          <p:cNvPr id="1022" name="Google Shape;1022;p33"/>
          <p:cNvSpPr txBox="1"/>
          <p:nvPr/>
        </p:nvSpPr>
        <p:spPr>
          <a:xfrm>
            <a:off x="965930" y="3432805"/>
            <a:ext cx="1955100" cy="656100"/>
          </a:xfrm>
          <a:prstGeom prst="rect">
            <a:avLst/>
          </a:prstGeom>
          <a:noFill/>
          <a:ln>
            <a:noFill/>
          </a:ln>
        </p:spPr>
        <p:txBody>
          <a:bodyPr anchorCtr="0" anchor="t" bIns="45700" lIns="91425" spcFirstLastPara="1" rIns="91425" wrap="square" tIns="45700">
            <a:spAutoFit/>
          </a:bodyPr>
          <a:lstStyle/>
          <a:p>
            <a:pPr indent="0" lvl="0" marL="0" marR="0" rtl="0" algn="r">
              <a:lnSpc>
                <a:spcPct val="103529"/>
              </a:lnSpc>
              <a:spcBef>
                <a:spcPts val="0"/>
              </a:spcBef>
              <a:spcAft>
                <a:spcPts val="0"/>
              </a:spcAft>
              <a:buNone/>
            </a:pPr>
            <a:r>
              <a:rPr b="1" lang="en-US" sz="1800">
                <a:solidFill>
                  <a:srgbClr val="262626"/>
                </a:solidFill>
                <a:latin typeface="Calibri"/>
                <a:ea typeface="Calibri"/>
                <a:cs typeface="Calibri"/>
                <a:sym typeface="Calibri"/>
              </a:rPr>
              <a:t>Eficiencia operativa</a:t>
            </a:r>
            <a:endParaRPr sz="1800"/>
          </a:p>
        </p:txBody>
      </p:sp>
      <p:sp>
        <p:nvSpPr>
          <p:cNvPr id="1023" name="Google Shape;1023;p33"/>
          <p:cNvSpPr txBox="1"/>
          <p:nvPr/>
        </p:nvSpPr>
        <p:spPr>
          <a:xfrm>
            <a:off x="6076837" y="2172706"/>
            <a:ext cx="524072"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lt1"/>
                </a:solidFill>
                <a:latin typeface="Calibri"/>
                <a:ea typeface="Calibri"/>
                <a:cs typeface="Calibri"/>
                <a:sym typeface="Calibri"/>
              </a:rPr>
              <a:t>01</a:t>
            </a:r>
            <a:endParaRPr b="1" baseline="30000" sz="2000">
              <a:solidFill>
                <a:schemeClr val="lt1"/>
              </a:solidFill>
              <a:latin typeface="Calibri"/>
              <a:ea typeface="Calibri"/>
              <a:cs typeface="Calibri"/>
              <a:sym typeface="Calibri"/>
            </a:endParaRPr>
          </a:p>
        </p:txBody>
      </p:sp>
      <p:grpSp>
        <p:nvGrpSpPr>
          <p:cNvPr id="1024" name="Google Shape;1024;p33"/>
          <p:cNvGrpSpPr/>
          <p:nvPr/>
        </p:nvGrpSpPr>
        <p:grpSpPr>
          <a:xfrm>
            <a:off x="5283052" y="2667698"/>
            <a:ext cx="2077713" cy="2061281"/>
            <a:chOff x="4618725" y="2378950"/>
            <a:chExt cx="2276182" cy="2258180"/>
          </a:xfrm>
        </p:grpSpPr>
        <p:sp>
          <p:nvSpPr>
            <p:cNvPr id="1025" name="Google Shape;1025;p33"/>
            <p:cNvSpPr/>
            <p:nvPr/>
          </p:nvSpPr>
          <p:spPr>
            <a:xfrm>
              <a:off x="4618725" y="2378950"/>
              <a:ext cx="2276182" cy="2258180"/>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1026" name="Google Shape;1026;p33"/>
            <p:cNvSpPr txBox="1"/>
            <p:nvPr/>
          </p:nvSpPr>
          <p:spPr>
            <a:xfrm>
              <a:off x="4644106" y="2817220"/>
              <a:ext cx="2208600" cy="1360800"/>
            </a:xfrm>
            <a:prstGeom prst="rect">
              <a:avLst/>
            </a:prstGeom>
            <a:noFill/>
            <a:ln>
              <a:noFill/>
            </a:ln>
          </p:spPr>
          <p:txBody>
            <a:bodyPr anchorCtr="0" anchor="t" bIns="45700" lIns="91425" spcFirstLastPara="1" rIns="91425" wrap="square" tIns="45700">
              <a:spAutoFit/>
            </a:bodyPr>
            <a:lstStyle/>
            <a:p>
              <a:pPr indent="0" lvl="0" marL="0" marR="0" rtl="0" algn="ctr">
                <a:lnSpc>
                  <a:spcPct val="104999"/>
                </a:lnSpc>
                <a:spcBef>
                  <a:spcPts val="0"/>
                </a:spcBef>
                <a:spcAft>
                  <a:spcPts val="0"/>
                </a:spcAft>
                <a:buNone/>
              </a:pPr>
              <a:r>
                <a:rPr b="1" lang="en-US" sz="1800">
                  <a:solidFill>
                    <a:srgbClr val="262626"/>
                  </a:solidFill>
                  <a:latin typeface="Calibri"/>
                  <a:ea typeface="Calibri"/>
                  <a:cs typeface="Calibri"/>
                  <a:sym typeface="Calibri"/>
                </a:rPr>
                <a:t>Cómo los agentes de IA están transformando las reservas hoteleras</a:t>
              </a:r>
              <a:endParaRPr b="1" baseline="30000" sz="1800">
                <a:solidFill>
                  <a:srgbClr val="262626"/>
                </a:solidFill>
                <a:latin typeface="Calibri"/>
                <a:ea typeface="Calibri"/>
                <a:cs typeface="Calibri"/>
                <a:sym typeface="Calibri"/>
              </a:endParaRPr>
            </a:p>
          </p:txBody>
        </p:sp>
        <p:grpSp>
          <p:nvGrpSpPr>
            <p:cNvPr id="1027" name="Google Shape;1027;p33"/>
            <p:cNvGrpSpPr/>
            <p:nvPr/>
          </p:nvGrpSpPr>
          <p:grpSpPr>
            <a:xfrm>
              <a:off x="5458126" y="4127015"/>
              <a:ext cx="597378" cy="128638"/>
              <a:chOff x="6408724" y="4054355"/>
              <a:chExt cx="976612" cy="210301"/>
            </a:xfrm>
          </p:grpSpPr>
          <p:sp>
            <p:nvSpPr>
              <p:cNvPr id="1028" name="Google Shape;1028;p33"/>
              <p:cNvSpPr/>
              <p:nvPr/>
            </p:nvSpPr>
            <p:spPr>
              <a:xfrm>
                <a:off x="6408724" y="4054355"/>
                <a:ext cx="210301" cy="210301"/>
              </a:xfrm>
              <a:prstGeom prst="ellipse">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29" name="Google Shape;1029;p33"/>
              <p:cNvSpPr/>
              <p:nvPr/>
            </p:nvSpPr>
            <p:spPr>
              <a:xfrm>
                <a:off x="6664161" y="4054355"/>
                <a:ext cx="210301" cy="210301"/>
              </a:xfrm>
              <a:prstGeom prst="ellipse">
                <a:avLst/>
              </a:prstGeom>
              <a:solidFill>
                <a:srgbClr val="3D824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30" name="Google Shape;1030;p33"/>
              <p:cNvSpPr/>
              <p:nvPr/>
            </p:nvSpPr>
            <p:spPr>
              <a:xfrm>
                <a:off x="6919598" y="4054355"/>
                <a:ext cx="210301" cy="210301"/>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31" name="Google Shape;1031;p33"/>
              <p:cNvSpPr/>
              <p:nvPr/>
            </p:nvSpPr>
            <p:spPr>
              <a:xfrm>
                <a:off x="7175035" y="4054355"/>
                <a:ext cx="210301" cy="210301"/>
              </a:xfrm>
              <a:prstGeom prst="ellipse">
                <a:avLst/>
              </a:prstGeom>
              <a:solidFill>
                <a:srgbClr val="06677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sp>
        <p:nvSpPr>
          <p:cNvPr id="1032" name="Google Shape;1032;p33"/>
          <p:cNvSpPr txBox="1"/>
          <p:nvPr/>
        </p:nvSpPr>
        <p:spPr>
          <a:xfrm>
            <a:off x="6912965" y="2517684"/>
            <a:ext cx="524072"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lt1"/>
                </a:solidFill>
                <a:latin typeface="Calibri"/>
                <a:ea typeface="Calibri"/>
                <a:cs typeface="Calibri"/>
                <a:sym typeface="Calibri"/>
              </a:rPr>
              <a:t>02</a:t>
            </a:r>
            <a:endParaRPr b="1" baseline="30000" sz="2000">
              <a:solidFill>
                <a:schemeClr val="lt1"/>
              </a:solidFill>
              <a:latin typeface="Calibri"/>
              <a:ea typeface="Calibri"/>
              <a:cs typeface="Calibri"/>
              <a:sym typeface="Calibri"/>
            </a:endParaRPr>
          </a:p>
        </p:txBody>
      </p:sp>
      <p:sp>
        <p:nvSpPr>
          <p:cNvPr id="1033" name="Google Shape;1033;p33"/>
          <p:cNvSpPr txBox="1"/>
          <p:nvPr/>
        </p:nvSpPr>
        <p:spPr>
          <a:xfrm>
            <a:off x="7408057" y="3429173"/>
            <a:ext cx="524072"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lt1"/>
                </a:solidFill>
                <a:latin typeface="Calibri"/>
                <a:ea typeface="Calibri"/>
                <a:cs typeface="Calibri"/>
                <a:sym typeface="Calibri"/>
              </a:rPr>
              <a:t>03</a:t>
            </a:r>
            <a:endParaRPr b="1" baseline="30000" sz="2000">
              <a:solidFill>
                <a:schemeClr val="lt1"/>
              </a:solidFill>
              <a:latin typeface="Calibri"/>
              <a:ea typeface="Calibri"/>
              <a:cs typeface="Calibri"/>
              <a:sym typeface="Calibri"/>
            </a:endParaRPr>
          </a:p>
        </p:txBody>
      </p:sp>
      <p:sp>
        <p:nvSpPr>
          <p:cNvPr id="1034" name="Google Shape;1034;p33"/>
          <p:cNvSpPr txBox="1"/>
          <p:nvPr/>
        </p:nvSpPr>
        <p:spPr>
          <a:xfrm>
            <a:off x="7048367" y="4383729"/>
            <a:ext cx="524072"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lt1"/>
                </a:solidFill>
                <a:latin typeface="Calibri"/>
                <a:ea typeface="Calibri"/>
                <a:cs typeface="Calibri"/>
                <a:sym typeface="Calibri"/>
              </a:rPr>
              <a:t>04</a:t>
            </a:r>
            <a:endParaRPr b="1" baseline="30000" sz="2000">
              <a:solidFill>
                <a:schemeClr val="lt1"/>
              </a:solidFill>
              <a:latin typeface="Calibri"/>
              <a:ea typeface="Calibri"/>
              <a:cs typeface="Calibri"/>
              <a:sym typeface="Calibri"/>
            </a:endParaRPr>
          </a:p>
        </p:txBody>
      </p:sp>
      <p:sp>
        <p:nvSpPr>
          <p:cNvPr id="1035" name="Google Shape;1035;p33"/>
          <p:cNvSpPr txBox="1"/>
          <p:nvPr/>
        </p:nvSpPr>
        <p:spPr>
          <a:xfrm>
            <a:off x="6047550" y="4840132"/>
            <a:ext cx="524072"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lt1"/>
                </a:solidFill>
                <a:latin typeface="Calibri"/>
                <a:ea typeface="Calibri"/>
                <a:cs typeface="Calibri"/>
                <a:sym typeface="Calibri"/>
              </a:rPr>
              <a:t>05</a:t>
            </a:r>
            <a:endParaRPr b="1" baseline="30000" sz="2000">
              <a:solidFill>
                <a:schemeClr val="lt1"/>
              </a:solidFill>
              <a:latin typeface="Calibri"/>
              <a:ea typeface="Calibri"/>
              <a:cs typeface="Calibri"/>
              <a:sym typeface="Calibri"/>
            </a:endParaRPr>
          </a:p>
        </p:txBody>
      </p:sp>
      <p:sp>
        <p:nvSpPr>
          <p:cNvPr id="1036" name="Google Shape;1036;p33"/>
          <p:cNvSpPr txBox="1"/>
          <p:nvPr/>
        </p:nvSpPr>
        <p:spPr>
          <a:xfrm>
            <a:off x="5152368" y="4364480"/>
            <a:ext cx="524072"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lt1"/>
                </a:solidFill>
                <a:latin typeface="Calibri"/>
                <a:ea typeface="Calibri"/>
                <a:cs typeface="Calibri"/>
                <a:sym typeface="Calibri"/>
              </a:rPr>
              <a:t>06</a:t>
            </a:r>
            <a:endParaRPr b="1" baseline="30000" sz="2000">
              <a:solidFill>
                <a:schemeClr val="lt1"/>
              </a:solidFill>
              <a:latin typeface="Calibri"/>
              <a:ea typeface="Calibri"/>
              <a:cs typeface="Calibri"/>
              <a:sym typeface="Calibri"/>
            </a:endParaRPr>
          </a:p>
        </p:txBody>
      </p:sp>
      <p:sp>
        <p:nvSpPr>
          <p:cNvPr id="1037" name="Google Shape;1037;p33"/>
          <p:cNvSpPr txBox="1"/>
          <p:nvPr/>
        </p:nvSpPr>
        <p:spPr>
          <a:xfrm>
            <a:off x="4696358" y="3478190"/>
            <a:ext cx="524072"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lt1"/>
                </a:solidFill>
                <a:latin typeface="Calibri"/>
                <a:ea typeface="Calibri"/>
                <a:cs typeface="Calibri"/>
                <a:sym typeface="Calibri"/>
              </a:rPr>
              <a:t>07</a:t>
            </a:r>
            <a:endParaRPr b="1" baseline="30000" sz="2000">
              <a:solidFill>
                <a:schemeClr val="lt1"/>
              </a:solidFill>
              <a:latin typeface="Calibri"/>
              <a:ea typeface="Calibri"/>
              <a:cs typeface="Calibri"/>
              <a:sym typeface="Calibri"/>
            </a:endParaRPr>
          </a:p>
        </p:txBody>
      </p:sp>
      <p:sp>
        <p:nvSpPr>
          <p:cNvPr id="1038" name="Google Shape;1038;p33"/>
          <p:cNvSpPr txBox="1"/>
          <p:nvPr/>
        </p:nvSpPr>
        <p:spPr>
          <a:xfrm>
            <a:off x="5152368" y="2593806"/>
            <a:ext cx="524072"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lt1"/>
                </a:solidFill>
                <a:latin typeface="Calibri"/>
                <a:ea typeface="Calibri"/>
                <a:cs typeface="Calibri"/>
                <a:sym typeface="Calibri"/>
              </a:rPr>
              <a:t>08</a:t>
            </a:r>
            <a:endParaRPr b="1" baseline="30000" sz="2000">
              <a:solidFill>
                <a:schemeClr val="lt1"/>
              </a:solidFill>
              <a:latin typeface="Calibri"/>
              <a:ea typeface="Calibri"/>
              <a:cs typeface="Calibri"/>
              <a:sym typeface="Calibri"/>
            </a:endParaRPr>
          </a:p>
        </p:txBody>
      </p:sp>
      <p:sp>
        <p:nvSpPr>
          <p:cNvPr id="1039" name="Google Shape;1039;p33"/>
          <p:cNvSpPr txBox="1"/>
          <p:nvPr/>
        </p:nvSpPr>
        <p:spPr>
          <a:xfrm>
            <a:off x="429125" y="68181"/>
            <a:ext cx="51600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Cómo los agentes de IA </a:t>
            </a:r>
            <a:endParaRPr/>
          </a:p>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están transformando las reservas hoteleras</a:t>
            </a:r>
            <a:endParaRPr/>
          </a:p>
        </p:txBody>
      </p:sp>
      <p:cxnSp>
        <p:nvCxnSpPr>
          <p:cNvPr id="1040" name="Google Shape;1040;p33"/>
          <p:cNvCxnSpPr/>
          <p:nvPr/>
        </p:nvCxnSpPr>
        <p:spPr>
          <a:xfrm>
            <a:off x="0" y="1830243"/>
            <a:ext cx="4023385" cy="0"/>
          </a:xfrm>
          <a:prstGeom prst="straightConnector1">
            <a:avLst/>
          </a:prstGeom>
          <a:noFill/>
          <a:ln cap="flat" cmpd="sng" w="34925">
            <a:solidFill>
              <a:srgbClr val="62A844"/>
            </a:solidFill>
            <a:prstDash val="dot"/>
            <a:miter lim="8000"/>
            <a:headEnd len="sm" w="sm" type="none"/>
            <a:tailEnd len="sm" w="sm" type="none"/>
          </a:ln>
        </p:spPr>
      </p:cxnSp>
      <p:pic>
        <p:nvPicPr>
          <p:cNvPr id="1041" name="Google Shape;1041;p33"/>
          <p:cNvPicPr preferRelativeResize="0"/>
          <p:nvPr/>
        </p:nvPicPr>
        <p:blipFill>
          <a:blip r:embed="rId3">
            <a:alphaModFix/>
          </a:blip>
          <a:stretch>
            <a:fillRect/>
          </a:stretch>
        </p:blipFill>
        <p:spPr>
          <a:xfrm>
            <a:off x="5804607" y="1071282"/>
            <a:ext cx="990600" cy="990600"/>
          </a:xfrm>
          <a:prstGeom prst="rect">
            <a:avLst/>
          </a:prstGeom>
          <a:noFill/>
          <a:ln>
            <a:noFill/>
          </a:ln>
        </p:spPr>
      </p:pic>
      <p:pic>
        <p:nvPicPr>
          <p:cNvPr id="1042" name="Google Shape;1042;p33"/>
          <p:cNvPicPr preferRelativeResize="0"/>
          <p:nvPr/>
        </p:nvPicPr>
        <p:blipFill>
          <a:blip r:embed="rId4">
            <a:alphaModFix/>
          </a:blip>
          <a:stretch>
            <a:fillRect/>
          </a:stretch>
        </p:blipFill>
        <p:spPr>
          <a:xfrm>
            <a:off x="7197638" y="1549138"/>
            <a:ext cx="1152525" cy="1152525"/>
          </a:xfrm>
          <a:prstGeom prst="rect">
            <a:avLst/>
          </a:prstGeom>
          <a:noFill/>
          <a:ln>
            <a:noFill/>
          </a:ln>
        </p:spPr>
      </p:pic>
      <p:pic>
        <p:nvPicPr>
          <p:cNvPr id="1043" name="Google Shape;1043;p33"/>
          <p:cNvPicPr preferRelativeResize="0"/>
          <p:nvPr/>
        </p:nvPicPr>
        <p:blipFill>
          <a:blip r:embed="rId5">
            <a:alphaModFix/>
          </a:blip>
          <a:stretch>
            <a:fillRect/>
          </a:stretch>
        </p:blipFill>
        <p:spPr>
          <a:xfrm>
            <a:off x="7965212" y="3092476"/>
            <a:ext cx="1104900" cy="1104900"/>
          </a:xfrm>
          <a:prstGeom prst="rect">
            <a:avLst/>
          </a:prstGeom>
          <a:noFill/>
          <a:ln>
            <a:noFill/>
          </a:ln>
        </p:spPr>
      </p:pic>
      <p:pic>
        <p:nvPicPr>
          <p:cNvPr id="1044" name="Google Shape;1044;p33"/>
          <p:cNvPicPr preferRelativeResize="0"/>
          <p:nvPr/>
        </p:nvPicPr>
        <p:blipFill>
          <a:blip r:embed="rId6">
            <a:alphaModFix/>
          </a:blip>
          <a:stretch>
            <a:fillRect/>
          </a:stretch>
        </p:blipFill>
        <p:spPr>
          <a:xfrm>
            <a:off x="7487180" y="4852770"/>
            <a:ext cx="827925" cy="827925"/>
          </a:xfrm>
          <a:prstGeom prst="rect">
            <a:avLst/>
          </a:prstGeom>
          <a:noFill/>
          <a:ln>
            <a:noFill/>
          </a:ln>
        </p:spPr>
      </p:pic>
      <p:pic>
        <p:nvPicPr>
          <p:cNvPr id="1045" name="Google Shape;1045;p33"/>
          <p:cNvPicPr preferRelativeResize="0"/>
          <p:nvPr/>
        </p:nvPicPr>
        <p:blipFill>
          <a:blip r:embed="rId7">
            <a:alphaModFix/>
          </a:blip>
          <a:stretch>
            <a:fillRect/>
          </a:stretch>
        </p:blipFill>
        <p:spPr>
          <a:xfrm>
            <a:off x="5792097" y="5353254"/>
            <a:ext cx="990600" cy="990600"/>
          </a:xfrm>
          <a:prstGeom prst="rect">
            <a:avLst/>
          </a:prstGeom>
          <a:noFill/>
          <a:ln>
            <a:noFill/>
          </a:ln>
        </p:spPr>
      </p:pic>
      <p:pic>
        <p:nvPicPr>
          <p:cNvPr id="1046" name="Google Shape;1046;p33"/>
          <p:cNvPicPr preferRelativeResize="0"/>
          <p:nvPr/>
        </p:nvPicPr>
        <p:blipFill>
          <a:blip r:embed="rId8">
            <a:alphaModFix/>
          </a:blip>
          <a:stretch>
            <a:fillRect/>
          </a:stretch>
        </p:blipFill>
        <p:spPr>
          <a:xfrm>
            <a:off x="4204478" y="4630938"/>
            <a:ext cx="1104900" cy="1104900"/>
          </a:xfrm>
          <a:prstGeom prst="rect">
            <a:avLst/>
          </a:prstGeom>
          <a:noFill/>
          <a:ln>
            <a:noFill/>
          </a:ln>
        </p:spPr>
      </p:pic>
      <p:pic>
        <p:nvPicPr>
          <p:cNvPr id="1047" name="Google Shape;1047;p33"/>
          <p:cNvPicPr preferRelativeResize="0"/>
          <p:nvPr/>
        </p:nvPicPr>
        <p:blipFill>
          <a:blip r:embed="rId9">
            <a:alphaModFix/>
          </a:blip>
          <a:stretch>
            <a:fillRect/>
          </a:stretch>
        </p:blipFill>
        <p:spPr>
          <a:xfrm>
            <a:off x="3443762" y="3089818"/>
            <a:ext cx="1266825" cy="1258088"/>
          </a:xfrm>
          <a:prstGeom prst="rect">
            <a:avLst/>
          </a:prstGeom>
          <a:noFill/>
          <a:ln>
            <a:noFill/>
          </a:ln>
        </p:spPr>
      </p:pic>
      <p:pic>
        <p:nvPicPr>
          <p:cNvPr id="1048" name="Google Shape;1048;p33"/>
          <p:cNvPicPr preferRelativeResize="0"/>
          <p:nvPr/>
        </p:nvPicPr>
        <p:blipFill>
          <a:blip r:embed="rId10">
            <a:alphaModFix/>
          </a:blip>
          <a:stretch>
            <a:fillRect/>
          </a:stretch>
        </p:blipFill>
        <p:spPr>
          <a:xfrm>
            <a:off x="4294464" y="1690956"/>
            <a:ext cx="990600" cy="9906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3" name="Shape 1053"/>
        <p:cNvGrpSpPr/>
        <p:nvPr/>
      </p:nvGrpSpPr>
      <p:grpSpPr>
        <a:xfrm>
          <a:off x="0" y="0"/>
          <a:ext cx="0" cy="0"/>
          <a:chOff x="0" y="0"/>
          <a:chExt cx="0" cy="0"/>
        </a:xfrm>
      </p:grpSpPr>
      <p:sp>
        <p:nvSpPr>
          <p:cNvPr id="1054" name="Google Shape;1054;p34"/>
          <p:cNvSpPr txBox="1"/>
          <p:nvPr/>
        </p:nvSpPr>
        <p:spPr>
          <a:xfrm>
            <a:off x="429130" y="317808"/>
            <a:ext cx="62166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Ejemplos europeos de IA orientada al cliente</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055" name="Google Shape;1055;p34"/>
          <p:cNvCxnSpPr/>
          <p:nvPr/>
        </p:nvCxnSpPr>
        <p:spPr>
          <a:xfrm>
            <a:off x="0" y="1727220"/>
            <a:ext cx="6840638" cy="0"/>
          </a:xfrm>
          <a:prstGeom prst="straightConnector1">
            <a:avLst/>
          </a:prstGeom>
          <a:noFill/>
          <a:ln cap="flat" cmpd="sng" w="34925">
            <a:solidFill>
              <a:srgbClr val="62A844"/>
            </a:solidFill>
            <a:prstDash val="dot"/>
            <a:miter lim="8000"/>
            <a:headEnd len="sm" w="sm" type="none"/>
            <a:tailEnd len="sm" w="sm" type="none"/>
          </a:ln>
        </p:spPr>
      </p:cxnSp>
      <p:sp>
        <p:nvSpPr>
          <p:cNvPr id="1056" name="Google Shape;1056;p34"/>
          <p:cNvSpPr/>
          <p:nvPr/>
        </p:nvSpPr>
        <p:spPr>
          <a:xfrm flipH="1">
            <a:off x="207900" y="1785800"/>
            <a:ext cx="7784400" cy="3416400"/>
          </a:xfrm>
          <a:prstGeom prst="rect">
            <a:avLst/>
          </a:prstGeom>
          <a:noFill/>
          <a:ln>
            <a:noFill/>
          </a:ln>
        </p:spPr>
        <p:txBody>
          <a:bodyPr anchorCtr="0" anchor="t" bIns="45700" lIns="91425" spcFirstLastPara="1" rIns="91425" wrap="square" tIns="45700">
            <a:spAutoFit/>
          </a:bodyPr>
          <a:lstStyle/>
          <a:p>
            <a:pPr indent="0" lvl="0" marL="0" marR="0" rtl="0" algn="l">
              <a:lnSpc>
                <a:spcPct val="98000"/>
              </a:lnSpc>
              <a:spcBef>
                <a:spcPts val="0"/>
              </a:spcBef>
              <a:spcAft>
                <a:spcPts val="0"/>
              </a:spcAft>
              <a:buNone/>
            </a:pPr>
            <a:r>
              <a:rPr b="1" lang="en-US" sz="2000">
                <a:solidFill>
                  <a:srgbClr val="0289AE"/>
                </a:solidFill>
                <a:latin typeface="Calibri"/>
                <a:ea typeface="Calibri"/>
                <a:cs typeface="Calibri"/>
                <a:sym typeface="Calibri"/>
              </a:rPr>
              <a:t>Room Mate Hotels, España</a:t>
            </a:r>
            <a:endParaRPr/>
          </a:p>
          <a:p>
            <a:pPr indent="0" lvl="0" marL="0" marR="0" rtl="0" algn="l">
              <a:spcBef>
                <a:spcPts val="0"/>
              </a:spcBef>
              <a:spcAft>
                <a:spcPts val="0"/>
              </a:spcAft>
              <a:buNone/>
            </a:pPr>
            <a:r>
              <a:t/>
            </a:r>
            <a:endParaRPr b="1" sz="800">
              <a:solidFill>
                <a:srgbClr val="0289AE"/>
              </a:solidFill>
              <a:latin typeface="Calibri"/>
              <a:ea typeface="Calibri"/>
              <a:cs typeface="Calibri"/>
              <a:sym typeface="Calibri"/>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000000"/>
                </a:solidFill>
                <a:latin typeface="Calibri"/>
                <a:ea typeface="Calibri"/>
                <a:cs typeface="Calibri"/>
                <a:sym typeface="Calibri"/>
              </a:rPr>
              <a:t>Herramienta: </a:t>
            </a:r>
            <a:r>
              <a:rPr lang="en-US" sz="1800">
                <a:solidFill>
                  <a:srgbClr val="000000"/>
                </a:solidFill>
                <a:latin typeface="Calibri"/>
                <a:ea typeface="Calibri"/>
                <a:cs typeface="Calibri"/>
                <a:sym typeface="Calibri"/>
              </a:rPr>
              <a:t>conserje de IA que aprende de los comentarios de los huéspedes</a:t>
            </a:r>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000000"/>
                </a:solidFill>
                <a:latin typeface="Calibri"/>
                <a:ea typeface="Calibri"/>
                <a:cs typeface="Calibri"/>
                <a:sym typeface="Calibri"/>
              </a:rPr>
              <a:t>Función: </a:t>
            </a:r>
            <a:r>
              <a:rPr lang="en-US" sz="1800">
                <a:solidFill>
                  <a:srgbClr val="000000"/>
                </a:solidFill>
                <a:latin typeface="Calibri"/>
                <a:ea typeface="Calibri"/>
                <a:cs typeface="Calibri"/>
                <a:sym typeface="Calibri"/>
              </a:rPr>
              <a:t>sugerencias en tiempo real sobre eventos, restaurantes y transporte</a:t>
            </a:r>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000000"/>
                </a:solidFill>
                <a:latin typeface="Calibri"/>
                <a:ea typeface="Calibri"/>
                <a:cs typeface="Calibri"/>
                <a:sym typeface="Calibri"/>
              </a:rPr>
              <a:t>Ventaja: </a:t>
            </a:r>
            <a:r>
              <a:rPr lang="en-US" sz="1800">
                <a:solidFill>
                  <a:srgbClr val="000000"/>
                </a:solidFill>
                <a:latin typeface="Calibri"/>
                <a:ea typeface="Calibri"/>
                <a:cs typeface="Calibri"/>
                <a:sym typeface="Calibri"/>
              </a:rPr>
              <a:t>los huéspedes exploran con confianza; el personal se centra en dar una bienvenida personalizada</a:t>
            </a:r>
            <a:r>
              <a:rPr lang="en-US" sz="1800">
                <a:latin typeface="Calibri"/>
                <a:ea typeface="Calibri"/>
                <a:cs typeface="Calibri"/>
                <a:sym typeface="Calibri"/>
              </a:rPr>
              <a:t> </a:t>
            </a:r>
            <a:r>
              <a:rPr i="1" lang="en-US" sz="1800">
                <a:solidFill>
                  <a:srgbClr val="000000"/>
                </a:solidFill>
                <a:latin typeface="Calibri"/>
                <a:ea typeface="Calibri"/>
                <a:cs typeface="Calibri"/>
                <a:sym typeface="Calibri"/>
              </a:rPr>
              <a:t>(Estudio de caso sobre tecnología para huéspedes de Room Mate Hotels, 2024)</a:t>
            </a:r>
            <a:endParaRPr sz="2000">
              <a:solidFill>
                <a:srgbClr val="0289AE"/>
              </a:solidFill>
              <a:latin typeface="Calibri"/>
              <a:ea typeface="Calibri"/>
              <a:cs typeface="Calibri"/>
              <a:sym typeface="Calibri"/>
            </a:endParaRPr>
          </a:p>
          <a:p>
            <a:pPr indent="0" lvl="0" marL="0" marR="0" rtl="0" algn="just">
              <a:lnSpc>
                <a:spcPct val="98000"/>
              </a:lnSpc>
              <a:spcBef>
                <a:spcPts val="0"/>
              </a:spcBef>
              <a:spcAft>
                <a:spcPts val="0"/>
              </a:spcAft>
              <a:buNone/>
            </a:pPr>
            <a:r>
              <a:t/>
            </a:r>
            <a:endParaRPr sz="800">
              <a:solidFill>
                <a:srgbClr val="0289AE"/>
              </a:solidFill>
              <a:latin typeface="Calibri"/>
              <a:ea typeface="Calibri"/>
              <a:cs typeface="Calibri"/>
              <a:sym typeface="Calibri"/>
            </a:endParaRPr>
          </a:p>
          <a:p>
            <a:pPr indent="0" lvl="0" marL="0" marR="0" rtl="0" algn="just">
              <a:lnSpc>
                <a:spcPct val="98000"/>
              </a:lnSpc>
              <a:spcBef>
                <a:spcPts val="0"/>
              </a:spcBef>
              <a:spcAft>
                <a:spcPts val="0"/>
              </a:spcAft>
              <a:buNone/>
            </a:pPr>
            <a:r>
              <a:rPr b="1" lang="en-US" sz="2000">
                <a:solidFill>
                  <a:srgbClr val="0289AE"/>
                </a:solidFill>
                <a:latin typeface="Calibri"/>
                <a:ea typeface="Calibri"/>
                <a:cs typeface="Calibri"/>
                <a:sym typeface="Calibri"/>
              </a:rPr>
              <a:t>NH Hotel Group, España e Italia</a:t>
            </a:r>
            <a:endParaRPr/>
          </a:p>
          <a:p>
            <a:pPr indent="0" lvl="0" marL="0" marR="0" rtl="0" algn="l">
              <a:spcBef>
                <a:spcPts val="0"/>
              </a:spcBef>
              <a:spcAft>
                <a:spcPts val="0"/>
              </a:spcAft>
              <a:buNone/>
            </a:pPr>
            <a:r>
              <a:t/>
            </a:r>
            <a:endParaRPr b="1" sz="800">
              <a:solidFill>
                <a:srgbClr val="0289AE"/>
              </a:solidFill>
              <a:latin typeface="Calibri"/>
              <a:ea typeface="Calibri"/>
              <a:cs typeface="Calibri"/>
              <a:sym typeface="Calibri"/>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000000"/>
                </a:solidFill>
                <a:latin typeface="Calibri"/>
                <a:ea typeface="Calibri"/>
                <a:cs typeface="Calibri"/>
                <a:sym typeface="Calibri"/>
              </a:rPr>
              <a:t>Herramienta: </a:t>
            </a:r>
            <a:r>
              <a:rPr lang="en-US" sz="1800">
                <a:solidFill>
                  <a:srgbClr val="000000"/>
                </a:solidFill>
                <a:latin typeface="Calibri"/>
                <a:ea typeface="Calibri"/>
                <a:cs typeface="Calibri"/>
                <a:sym typeface="Calibri"/>
              </a:rPr>
              <a:t>Comunicación personalizada antes de la llegada y durante la estancia</a:t>
            </a:r>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000000"/>
                </a:solidFill>
                <a:latin typeface="Calibri"/>
                <a:ea typeface="Calibri"/>
                <a:cs typeface="Calibri"/>
                <a:sym typeface="Calibri"/>
              </a:rPr>
              <a:t>Función: </a:t>
            </a:r>
            <a:r>
              <a:rPr lang="en-US" sz="1800">
                <a:solidFill>
                  <a:srgbClr val="000000"/>
                </a:solidFill>
                <a:latin typeface="Calibri"/>
                <a:ea typeface="Calibri"/>
                <a:cs typeface="Calibri"/>
                <a:sym typeface="Calibri"/>
              </a:rPr>
              <a:t>Mensajes oportunos sobre la disponibilidad de la habitación y consejos locales</a:t>
            </a:r>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000000"/>
                </a:solidFill>
                <a:latin typeface="Calibri"/>
                <a:ea typeface="Calibri"/>
                <a:cs typeface="Calibri"/>
                <a:sym typeface="Calibri"/>
              </a:rPr>
              <a:t>Ventaja: </a:t>
            </a:r>
            <a:r>
              <a:rPr lang="en-US" sz="1800">
                <a:solidFill>
                  <a:srgbClr val="000000"/>
                </a:solidFill>
                <a:latin typeface="Calibri"/>
                <a:ea typeface="Calibri"/>
                <a:cs typeface="Calibri"/>
                <a:sym typeface="Calibri"/>
              </a:rPr>
              <a:t>Los pequeños gestos, pensados con esmero, transmiten una sensación de atención personalizada y cariño</a:t>
            </a:r>
            <a:r>
              <a:rPr lang="en-US" sz="1800">
                <a:latin typeface="Calibri"/>
                <a:ea typeface="Calibri"/>
                <a:cs typeface="Calibri"/>
                <a:sym typeface="Calibri"/>
              </a:rPr>
              <a:t> </a:t>
            </a:r>
            <a:r>
              <a:rPr i="1" lang="en-US" sz="1800">
                <a:solidFill>
                  <a:srgbClr val="000000"/>
                </a:solidFill>
                <a:latin typeface="Calibri"/>
                <a:ea typeface="Calibri"/>
                <a:cs typeface="Calibri"/>
                <a:sym typeface="Calibri"/>
              </a:rPr>
              <a:t>(Estrategia de comunicación digital de NH Hotel Group, 2024)</a:t>
            </a:r>
            <a:endParaRPr sz="1800">
              <a:solidFill>
                <a:srgbClr val="000000"/>
              </a:solidFill>
              <a:latin typeface="Calibri"/>
              <a:ea typeface="Calibri"/>
              <a:cs typeface="Calibri"/>
              <a:sym typeface="Calibri"/>
            </a:endParaRPr>
          </a:p>
        </p:txBody>
      </p:sp>
      <p:pic>
        <p:nvPicPr>
          <p:cNvPr id="1057" name="Google Shape;1057;p34"/>
          <p:cNvPicPr preferRelativeResize="0"/>
          <p:nvPr/>
        </p:nvPicPr>
        <p:blipFill>
          <a:blip r:embed="rId3">
            <a:alphaModFix/>
          </a:blip>
          <a:stretch>
            <a:fillRect/>
          </a:stretch>
        </p:blipFill>
        <p:spPr>
          <a:xfrm>
            <a:off x="8185050" y="0"/>
            <a:ext cx="4006950" cy="4453924"/>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2" name="Shape 1062"/>
        <p:cNvGrpSpPr/>
        <p:nvPr/>
      </p:nvGrpSpPr>
      <p:grpSpPr>
        <a:xfrm>
          <a:off x="0" y="0"/>
          <a:ext cx="0" cy="0"/>
          <a:chOff x="0" y="0"/>
          <a:chExt cx="0" cy="0"/>
        </a:xfrm>
      </p:grpSpPr>
      <p:sp>
        <p:nvSpPr>
          <p:cNvPr id="1063" name="Google Shape;1063;p35"/>
          <p:cNvSpPr txBox="1"/>
          <p:nvPr/>
        </p:nvSpPr>
        <p:spPr>
          <a:xfrm>
            <a:off x="429128" y="328756"/>
            <a:ext cx="54831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Ejemplos europeos de IA orientada al cliente</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064" name="Google Shape;1064;p35"/>
          <p:cNvCxnSpPr/>
          <p:nvPr/>
        </p:nvCxnSpPr>
        <p:spPr>
          <a:xfrm>
            <a:off x="0" y="1727220"/>
            <a:ext cx="6840638" cy="0"/>
          </a:xfrm>
          <a:prstGeom prst="straightConnector1">
            <a:avLst/>
          </a:prstGeom>
          <a:noFill/>
          <a:ln cap="flat" cmpd="sng" w="34925">
            <a:solidFill>
              <a:srgbClr val="62A844"/>
            </a:solidFill>
            <a:prstDash val="dot"/>
            <a:miter lim="8000"/>
            <a:headEnd len="sm" w="sm" type="none"/>
            <a:tailEnd len="sm" w="sm" type="none"/>
          </a:ln>
        </p:spPr>
      </p:cxnSp>
      <p:sp>
        <p:nvSpPr>
          <p:cNvPr id="1065" name="Google Shape;1065;p35"/>
          <p:cNvSpPr/>
          <p:nvPr/>
        </p:nvSpPr>
        <p:spPr>
          <a:xfrm flipH="1">
            <a:off x="277960" y="2010304"/>
            <a:ext cx="7587900" cy="3344400"/>
          </a:xfrm>
          <a:prstGeom prst="rect">
            <a:avLst/>
          </a:prstGeom>
          <a:noFill/>
          <a:ln>
            <a:noFill/>
          </a:ln>
        </p:spPr>
        <p:txBody>
          <a:bodyPr anchorCtr="0" anchor="t" bIns="45700" lIns="91425" spcFirstLastPara="1" rIns="91425" wrap="square" tIns="45700">
            <a:spAutoFit/>
          </a:bodyPr>
          <a:lstStyle/>
          <a:p>
            <a:pPr indent="0" lvl="0" marL="0" marR="0" rtl="0" algn="l">
              <a:lnSpc>
                <a:spcPct val="98000"/>
              </a:lnSpc>
              <a:spcBef>
                <a:spcPts val="0"/>
              </a:spcBef>
              <a:spcAft>
                <a:spcPts val="0"/>
              </a:spcAft>
              <a:buNone/>
            </a:pPr>
            <a:r>
              <a:rPr b="1" lang="en-US" sz="2000">
                <a:solidFill>
                  <a:srgbClr val="0289AE"/>
                </a:solidFill>
                <a:latin typeface="Calibri"/>
                <a:ea typeface="Calibri"/>
                <a:cs typeface="Calibri"/>
                <a:sym typeface="Calibri"/>
              </a:rPr>
              <a:t>Tivoli Hotels and Resorts, Portugal</a:t>
            </a:r>
            <a:endParaRPr/>
          </a:p>
          <a:p>
            <a:pPr indent="0" lvl="0" marL="0" marR="0" rtl="0" algn="l">
              <a:spcBef>
                <a:spcPts val="0"/>
              </a:spcBef>
              <a:spcAft>
                <a:spcPts val="0"/>
              </a:spcAft>
              <a:buNone/>
            </a:pPr>
            <a:r>
              <a:t/>
            </a:r>
            <a:endParaRPr b="1" sz="800">
              <a:solidFill>
                <a:srgbClr val="000000"/>
              </a:solidFill>
              <a:latin typeface="Calibri"/>
              <a:ea typeface="Calibri"/>
              <a:cs typeface="Calibri"/>
              <a:sym typeface="Calibri"/>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000000"/>
                </a:solidFill>
                <a:latin typeface="Calibri"/>
                <a:ea typeface="Calibri"/>
                <a:cs typeface="Calibri"/>
                <a:sym typeface="Calibri"/>
              </a:rPr>
              <a:t>Enfoque: </a:t>
            </a:r>
            <a:r>
              <a:rPr lang="en-US" sz="1800">
                <a:solidFill>
                  <a:srgbClr val="000000"/>
                </a:solidFill>
                <a:latin typeface="Calibri"/>
                <a:ea typeface="Calibri"/>
                <a:cs typeface="Calibri"/>
                <a:sym typeface="Calibri"/>
              </a:rPr>
              <a:t>Análisis de los comentarios de los huéspedes en todos los canales</a:t>
            </a:r>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000000"/>
                </a:solidFill>
                <a:latin typeface="Calibri"/>
                <a:ea typeface="Calibri"/>
                <a:cs typeface="Calibri"/>
                <a:sym typeface="Calibri"/>
              </a:rPr>
              <a:t>Medidas: </a:t>
            </a:r>
            <a:r>
              <a:rPr lang="en-US" sz="1800">
                <a:solidFill>
                  <a:srgbClr val="000000"/>
                </a:solidFill>
                <a:latin typeface="Calibri"/>
                <a:ea typeface="Calibri"/>
                <a:cs typeface="Calibri"/>
                <a:sym typeface="Calibri"/>
              </a:rPr>
              <a:t>Los gerentes ajustan los menús, el tono del servicio y los horarios de apertura</a:t>
            </a:r>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000000"/>
                </a:solidFill>
                <a:latin typeface="Calibri"/>
                <a:ea typeface="Calibri"/>
                <a:cs typeface="Calibri"/>
                <a:sym typeface="Calibri"/>
              </a:rPr>
              <a:t>Resultado: </a:t>
            </a:r>
            <a:r>
              <a:rPr lang="en-US" sz="1800">
                <a:solidFill>
                  <a:srgbClr val="000000"/>
                </a:solidFill>
                <a:latin typeface="Calibri"/>
                <a:ea typeface="Calibri"/>
                <a:cs typeface="Calibri"/>
                <a:sym typeface="Calibri"/>
              </a:rPr>
              <a:t>Respuesta más rápida a los problemas, comprensión más clara de los valores de los huéspedes</a:t>
            </a:r>
            <a:r>
              <a:rPr lang="en-US" sz="1800">
                <a:latin typeface="Calibri"/>
                <a:ea typeface="Calibri"/>
                <a:cs typeface="Calibri"/>
                <a:sym typeface="Calibri"/>
              </a:rPr>
              <a:t> </a:t>
            </a:r>
            <a:r>
              <a:rPr i="1" lang="en-US" sz="1800">
                <a:solidFill>
                  <a:srgbClr val="000000"/>
                </a:solidFill>
                <a:latin typeface="Calibri"/>
                <a:ea typeface="Calibri"/>
                <a:cs typeface="Calibri"/>
                <a:sym typeface="Calibri"/>
              </a:rPr>
              <a:t>(Informe de calidad del servicio de Tivoli Hotels &amp; Resorts, 2024)</a:t>
            </a:r>
            <a:endParaRPr sz="1800">
              <a:solidFill>
                <a:srgbClr val="000000"/>
              </a:solidFill>
              <a:latin typeface="Calibri"/>
              <a:ea typeface="Calibri"/>
              <a:cs typeface="Calibri"/>
              <a:sym typeface="Calibri"/>
            </a:endParaRPr>
          </a:p>
          <a:p>
            <a:pPr indent="0" lvl="0" marL="0" marR="0" rtl="0" algn="l">
              <a:lnSpc>
                <a:spcPct val="108888"/>
              </a:lnSpc>
              <a:spcBef>
                <a:spcPts val="0"/>
              </a:spcBef>
              <a:spcAft>
                <a:spcPts val="0"/>
              </a:spcAft>
              <a:buNone/>
            </a:pPr>
            <a:r>
              <a:t/>
            </a:r>
            <a:endParaRPr b="1" sz="1800">
              <a:solidFill>
                <a:srgbClr val="000000"/>
              </a:solidFill>
              <a:latin typeface="Calibri"/>
              <a:ea typeface="Calibri"/>
              <a:cs typeface="Calibri"/>
              <a:sym typeface="Calibri"/>
            </a:endParaRPr>
          </a:p>
          <a:p>
            <a:pPr indent="0" lvl="0" marL="0" marR="0" rtl="0" algn="l">
              <a:lnSpc>
                <a:spcPct val="98000"/>
              </a:lnSpc>
              <a:spcBef>
                <a:spcPts val="0"/>
              </a:spcBef>
              <a:spcAft>
                <a:spcPts val="0"/>
              </a:spcAft>
              <a:buNone/>
            </a:pPr>
            <a:r>
              <a:rPr b="1" lang="en-US" sz="2000">
                <a:solidFill>
                  <a:srgbClr val="0289AE"/>
                </a:solidFill>
                <a:latin typeface="Calibri"/>
                <a:ea typeface="Calibri"/>
                <a:cs typeface="Calibri"/>
                <a:sym typeface="Calibri"/>
              </a:rPr>
              <a:t>Scandic, Suecia y los países nórdicos</a:t>
            </a:r>
            <a:endParaRPr/>
          </a:p>
          <a:p>
            <a:pPr indent="0" lvl="0" marL="0" marR="0" rtl="0" algn="l">
              <a:lnSpc>
                <a:spcPct val="108888"/>
              </a:lnSpc>
              <a:spcBef>
                <a:spcPts val="0"/>
              </a:spcBef>
              <a:spcAft>
                <a:spcPts val="0"/>
              </a:spcAft>
              <a:buNone/>
            </a:pPr>
            <a:r>
              <a:rPr b="1" lang="en-US" sz="1800">
                <a:solidFill>
                  <a:srgbClr val="000000"/>
                </a:solidFill>
                <a:latin typeface="Calibri"/>
                <a:ea typeface="Calibri"/>
                <a:cs typeface="Calibri"/>
                <a:sym typeface="Calibri"/>
              </a:rPr>
              <a:t>Enfoque: </a:t>
            </a:r>
            <a:r>
              <a:rPr lang="en-US" sz="1800">
                <a:solidFill>
                  <a:srgbClr val="000000"/>
                </a:solidFill>
                <a:latin typeface="Calibri"/>
                <a:ea typeface="Calibri"/>
                <a:cs typeface="Calibri"/>
                <a:sym typeface="Calibri"/>
              </a:rPr>
              <a:t>Integración de la sostenibilidad y el confort</a:t>
            </a:r>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000000"/>
                </a:solidFill>
                <a:latin typeface="Calibri"/>
                <a:ea typeface="Calibri"/>
                <a:cs typeface="Calibri"/>
                <a:sym typeface="Calibri"/>
              </a:rPr>
              <a:t>Enfoque: </a:t>
            </a:r>
            <a:r>
              <a:rPr lang="en-US" sz="1800">
                <a:solidFill>
                  <a:srgbClr val="000000"/>
                </a:solidFill>
                <a:latin typeface="Calibri"/>
                <a:ea typeface="Calibri"/>
                <a:cs typeface="Calibri"/>
                <a:sym typeface="Calibri"/>
              </a:rPr>
              <a:t>Controles inteligentes que ajustan la calefacción y la iluminación; el personal explica su finalidad</a:t>
            </a:r>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000000"/>
                </a:solidFill>
                <a:latin typeface="Calibri"/>
                <a:ea typeface="Calibri"/>
                <a:cs typeface="Calibri"/>
                <a:sym typeface="Calibri"/>
              </a:rPr>
              <a:t>Resultado: </a:t>
            </a:r>
            <a:r>
              <a:rPr lang="en-US" sz="1800">
                <a:solidFill>
                  <a:srgbClr val="000000"/>
                </a:solidFill>
                <a:latin typeface="Calibri"/>
                <a:ea typeface="Calibri"/>
                <a:cs typeface="Calibri"/>
                <a:sym typeface="Calibri"/>
              </a:rPr>
              <a:t>Genera confianza entre los huéspedes al tiempo que respalda los objetivos medioambientales</a:t>
            </a:r>
            <a:r>
              <a:rPr lang="en-US" sz="1800">
                <a:latin typeface="Calibri"/>
                <a:ea typeface="Calibri"/>
                <a:cs typeface="Calibri"/>
                <a:sym typeface="Calibri"/>
              </a:rPr>
              <a:t> </a:t>
            </a:r>
            <a:r>
              <a:rPr i="1" lang="en-US" sz="1800">
                <a:solidFill>
                  <a:srgbClr val="000000"/>
                </a:solidFill>
                <a:latin typeface="Calibri"/>
                <a:ea typeface="Calibri"/>
                <a:cs typeface="Calibri"/>
                <a:sym typeface="Calibri"/>
              </a:rPr>
              <a:t>(Programa de comodidad y sostenibilidad para huéspedes de Scandic Hotels, 2024)</a:t>
            </a:r>
            <a:endParaRPr sz="1800">
              <a:solidFill>
                <a:srgbClr val="000000"/>
              </a:solidFill>
              <a:latin typeface="Calibri"/>
              <a:ea typeface="Calibri"/>
              <a:cs typeface="Calibri"/>
              <a:sym typeface="Calibri"/>
            </a:endParaRPr>
          </a:p>
        </p:txBody>
      </p:sp>
      <p:pic>
        <p:nvPicPr>
          <p:cNvPr id="1066" name="Google Shape;1066;p35"/>
          <p:cNvPicPr preferRelativeResize="0"/>
          <p:nvPr/>
        </p:nvPicPr>
        <p:blipFill>
          <a:blip r:embed="rId3">
            <a:alphaModFix/>
          </a:blip>
          <a:stretch>
            <a:fillRect/>
          </a:stretch>
        </p:blipFill>
        <p:spPr>
          <a:xfrm>
            <a:off x="8018260" y="152400"/>
            <a:ext cx="4021341" cy="446991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0" name="Shape 1070"/>
        <p:cNvGrpSpPr/>
        <p:nvPr/>
      </p:nvGrpSpPr>
      <p:grpSpPr>
        <a:xfrm>
          <a:off x="0" y="0"/>
          <a:ext cx="0" cy="0"/>
          <a:chOff x="0" y="0"/>
          <a:chExt cx="0" cy="0"/>
        </a:xfrm>
      </p:grpSpPr>
      <p:pic>
        <p:nvPicPr>
          <p:cNvPr id="1071" name="Google Shape;1071;p36"/>
          <p:cNvPicPr preferRelativeResize="0"/>
          <p:nvPr>
            <p:ph idx="2" type="pic"/>
          </p:nvPr>
        </p:nvPicPr>
        <p:blipFill rotWithShape="1">
          <a:blip r:embed="rId3">
            <a:alphaModFix/>
          </a:blip>
          <a:srcRect b="26701" l="3550" r="41223" t="50000"/>
          <a:stretch/>
        </p:blipFill>
        <p:spPr>
          <a:xfrm>
            <a:off x="0" y="0"/>
            <a:ext cx="12192002" cy="6857998"/>
          </a:xfrm>
          <a:prstGeom prst="rect">
            <a:avLst/>
          </a:prstGeom>
          <a:solidFill>
            <a:srgbClr val="F2F2F2"/>
          </a:solidFill>
          <a:ln>
            <a:noFill/>
          </a:ln>
        </p:spPr>
      </p:pic>
      <p:pic>
        <p:nvPicPr>
          <p:cNvPr id="1072" name="Google Shape;1072;p36"/>
          <p:cNvPicPr preferRelativeResize="0"/>
          <p:nvPr/>
        </p:nvPicPr>
        <p:blipFill>
          <a:blip r:embed="rId4">
            <a:alphaModFix/>
          </a:blip>
          <a:stretch>
            <a:fillRect/>
          </a:stretch>
        </p:blipFill>
        <p:spPr>
          <a:xfrm>
            <a:off x="0" y="1633450"/>
            <a:ext cx="5607450" cy="3827000"/>
          </a:xfrm>
          <a:prstGeom prst="rect">
            <a:avLst/>
          </a:prstGeom>
          <a:noFill/>
          <a:ln>
            <a:noFill/>
          </a:ln>
        </p:spPr>
      </p:pic>
      <p:grpSp>
        <p:nvGrpSpPr>
          <p:cNvPr id="1073" name="Google Shape;1073;p36"/>
          <p:cNvGrpSpPr/>
          <p:nvPr/>
        </p:nvGrpSpPr>
        <p:grpSpPr>
          <a:xfrm>
            <a:off x="5316870" y="2472954"/>
            <a:ext cx="1487826" cy="1083162"/>
            <a:chOff x="3400450" y="986392"/>
            <a:chExt cx="1487826" cy="1083162"/>
          </a:xfrm>
        </p:grpSpPr>
        <p:sp>
          <p:nvSpPr>
            <p:cNvPr id="1074" name="Google Shape;1074;p36"/>
            <p:cNvSpPr/>
            <p:nvPr/>
          </p:nvSpPr>
          <p:spPr>
            <a:xfrm>
              <a:off x="3400450" y="986392"/>
              <a:ext cx="1367826" cy="997498"/>
            </a:xfrm>
            <a:custGeom>
              <a:rect b="b" l="l" r="r" t="t"/>
              <a:pathLst>
                <a:path extrusionOk="0" h="671727" w="921110">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75" name="Google Shape;1075;p36"/>
            <p:cNvSpPr/>
            <p:nvPr/>
          </p:nvSpPr>
          <p:spPr>
            <a:xfrm>
              <a:off x="3400450" y="986392"/>
              <a:ext cx="1487826" cy="1083162"/>
            </a:xfrm>
            <a:custGeom>
              <a:rect b="b" l="l" r="r" t="t"/>
              <a:pathLst>
                <a:path extrusionOk="0" h="669931" w="920214">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076" name="Google Shape;1076;p36"/>
          <p:cNvSpPr txBox="1"/>
          <p:nvPr>
            <p:ph idx="1" type="body"/>
          </p:nvPr>
        </p:nvSpPr>
        <p:spPr>
          <a:xfrm>
            <a:off x="317811" y="1999116"/>
            <a:ext cx="4971819" cy="3565651"/>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2200"/>
              <a:buNone/>
            </a:pPr>
            <a:r>
              <a:rPr b="1" lang="en-US" sz="2200"/>
              <a:t>«Los huéspedes buscan un servicio inteligente que resulte natural y personalizado. La tecnología nos ayuda a ofrecerlo, pero la calidez de una bienvenida humana sigue siendo nuestro mayor activo».</a:t>
            </a:r>
            <a:endParaRPr/>
          </a:p>
          <a:p>
            <a:pPr indent="0" lvl="0" marL="0" rtl="0" algn="ctr">
              <a:lnSpc>
                <a:spcPct val="90000"/>
              </a:lnSpc>
              <a:spcBef>
                <a:spcPts val="1000"/>
              </a:spcBef>
              <a:spcAft>
                <a:spcPts val="0"/>
              </a:spcAft>
              <a:buClr>
                <a:schemeClr val="lt1"/>
              </a:buClr>
              <a:buSzPts val="2200"/>
              <a:buNone/>
            </a:pPr>
            <a:r>
              <a:t/>
            </a:r>
            <a:endParaRPr sz="2200"/>
          </a:p>
          <a:p>
            <a:pPr indent="0" lvl="0" marL="0" rtl="0" algn="ctr">
              <a:lnSpc>
                <a:spcPct val="90000"/>
              </a:lnSpc>
              <a:spcBef>
                <a:spcPts val="1000"/>
              </a:spcBef>
              <a:spcAft>
                <a:spcPts val="0"/>
              </a:spcAft>
              <a:buClr>
                <a:schemeClr val="lt1"/>
              </a:buClr>
              <a:buSzPts val="2200"/>
              <a:buNone/>
            </a:pPr>
            <a:r>
              <a:rPr lang="en-US" sz="2200"/>
              <a:t>Elie Maalouf, director ejecutivo de IHG Hotels &amp; Resorts (2025)</a:t>
            </a:r>
            <a:endParaRPr/>
          </a:p>
          <a:p>
            <a:pPr indent="0" lvl="0" marL="0" rtl="0" algn="ctr">
              <a:lnSpc>
                <a:spcPct val="90000"/>
              </a:lnSpc>
              <a:spcBef>
                <a:spcPts val="1000"/>
              </a:spcBef>
              <a:spcAft>
                <a:spcPts val="0"/>
              </a:spcAft>
              <a:buClr>
                <a:schemeClr val="lt1"/>
              </a:buClr>
              <a:buSzPts val="2200"/>
              <a:buNone/>
            </a:pPr>
            <a:r>
              <a:t/>
            </a:r>
            <a:endParaRPr sz="2200"/>
          </a:p>
        </p:txBody>
      </p:sp>
      <p:pic>
        <p:nvPicPr>
          <p:cNvPr id="1077" name="Google Shape;1077;p36"/>
          <p:cNvPicPr preferRelativeResize="0"/>
          <p:nvPr/>
        </p:nvPicPr>
        <p:blipFill>
          <a:blip r:embed="rId5">
            <a:alphaModFix/>
          </a:blip>
          <a:stretch>
            <a:fillRect/>
          </a:stretch>
        </p:blipFill>
        <p:spPr>
          <a:xfrm>
            <a:off x="8414003" y="3264432"/>
            <a:ext cx="5187524" cy="5033219"/>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2" name="Shape 1082"/>
        <p:cNvGrpSpPr/>
        <p:nvPr/>
      </p:nvGrpSpPr>
      <p:grpSpPr>
        <a:xfrm>
          <a:off x="0" y="0"/>
          <a:ext cx="0" cy="0"/>
          <a:chOff x="0" y="0"/>
          <a:chExt cx="0" cy="0"/>
        </a:xfrm>
      </p:grpSpPr>
      <p:sp>
        <p:nvSpPr>
          <p:cNvPr id="1083" name="Google Shape;1083;p37"/>
          <p:cNvSpPr txBox="1"/>
          <p:nvPr/>
        </p:nvSpPr>
        <p:spPr>
          <a:xfrm>
            <a:off x="429115" y="263073"/>
            <a:ext cx="49122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El toque humano en una experiencia digital</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084" name="Google Shape;1084;p37"/>
          <p:cNvCxnSpPr/>
          <p:nvPr/>
        </p:nvCxnSpPr>
        <p:spPr>
          <a:xfrm>
            <a:off x="0" y="1727220"/>
            <a:ext cx="6840638" cy="0"/>
          </a:xfrm>
          <a:prstGeom prst="straightConnector1">
            <a:avLst/>
          </a:prstGeom>
          <a:noFill/>
          <a:ln cap="flat" cmpd="sng" w="34925">
            <a:solidFill>
              <a:srgbClr val="62A844"/>
            </a:solidFill>
            <a:prstDash val="dot"/>
            <a:miter lim="8000"/>
            <a:headEnd len="sm" w="sm" type="none"/>
            <a:tailEnd len="sm" w="sm" type="none"/>
          </a:ln>
        </p:spPr>
      </p:cxnSp>
      <p:sp>
        <p:nvSpPr>
          <p:cNvPr id="1085" name="Google Shape;1085;p37"/>
          <p:cNvSpPr/>
          <p:nvPr/>
        </p:nvSpPr>
        <p:spPr>
          <a:xfrm flipH="1">
            <a:off x="409525" y="1862447"/>
            <a:ext cx="6801600" cy="4719300"/>
          </a:xfrm>
          <a:prstGeom prst="rect">
            <a:avLst/>
          </a:prstGeom>
          <a:noFill/>
          <a:ln>
            <a:noFill/>
          </a:ln>
        </p:spPr>
        <p:txBody>
          <a:bodyPr anchorCtr="0" anchor="t" bIns="45700" lIns="91425" spcFirstLastPara="1" rIns="91425" wrap="square" tIns="45700">
            <a:spAutoFit/>
          </a:bodyPr>
          <a:lstStyle/>
          <a:p>
            <a:pPr indent="0" lvl="0" marL="0" marR="0" rtl="0" algn="l">
              <a:lnSpc>
                <a:spcPct val="98000"/>
              </a:lnSpc>
              <a:spcBef>
                <a:spcPts val="0"/>
              </a:spcBef>
              <a:spcAft>
                <a:spcPts val="0"/>
              </a:spcAft>
              <a:buNone/>
            </a:pPr>
            <a:r>
              <a:rPr lang="en-US" sz="2000">
                <a:solidFill>
                  <a:srgbClr val="000000"/>
                </a:solidFill>
                <a:latin typeface="Calibri"/>
                <a:ea typeface="Calibri"/>
                <a:cs typeface="Calibri"/>
                <a:sym typeface="Calibri"/>
              </a:rPr>
              <a:t>La tecnología puede simplificar los viajes, pero </a:t>
            </a:r>
            <a:r>
              <a:rPr b="1" lang="en-US" sz="2000">
                <a:solidFill>
                  <a:srgbClr val="000000"/>
                </a:solidFill>
                <a:latin typeface="Calibri"/>
                <a:ea typeface="Calibri"/>
                <a:cs typeface="Calibri"/>
                <a:sym typeface="Calibri"/>
              </a:rPr>
              <a:t>la hospitalidad </a:t>
            </a:r>
            <a:endParaRPr/>
          </a:p>
          <a:p>
            <a:pPr indent="0" lvl="0" marL="0" marR="0" rtl="0" algn="l">
              <a:lnSpc>
                <a:spcPct val="98000"/>
              </a:lnSpc>
              <a:spcBef>
                <a:spcPts val="0"/>
              </a:spcBef>
              <a:spcAft>
                <a:spcPts val="0"/>
              </a:spcAft>
              <a:buNone/>
            </a:pPr>
            <a:r>
              <a:rPr b="1" lang="en-US" sz="2000">
                <a:solidFill>
                  <a:srgbClr val="000000"/>
                </a:solidFill>
                <a:latin typeface="Calibri"/>
                <a:ea typeface="Calibri"/>
                <a:cs typeface="Calibri"/>
                <a:sym typeface="Calibri"/>
              </a:rPr>
              <a:t>sigue basándose en la conexión humana</a:t>
            </a:r>
            <a:r>
              <a:rPr lang="en-US" sz="2000">
                <a:solidFill>
                  <a:srgbClr val="000000"/>
                </a:solidFill>
                <a:latin typeface="Calibri"/>
                <a:ea typeface="Calibri"/>
                <a:cs typeface="Calibri"/>
                <a:sym typeface="Calibri"/>
              </a:rPr>
              <a:t>.</a:t>
            </a:r>
            <a:endParaRPr/>
          </a:p>
          <a:p>
            <a:pPr indent="0" lvl="0" marL="0" marR="0" rtl="0" algn="l">
              <a:lnSpc>
                <a:spcPct val="108888"/>
              </a:lnSpc>
              <a:spcBef>
                <a:spcPts val="0"/>
              </a:spcBef>
              <a:spcAft>
                <a:spcPts val="0"/>
              </a:spcAft>
              <a:buNone/>
            </a:pPr>
            <a:r>
              <a:t/>
            </a:r>
            <a:endParaRPr sz="1200">
              <a:solidFill>
                <a:srgbClr val="000000"/>
              </a:solidFill>
              <a:latin typeface="Calibri"/>
              <a:ea typeface="Calibri"/>
              <a:cs typeface="Calibri"/>
              <a:sym typeface="Calibri"/>
            </a:endParaRPr>
          </a:p>
          <a:p>
            <a:pPr indent="0" lvl="0" marL="0" marR="0" rtl="0" algn="l">
              <a:lnSpc>
                <a:spcPct val="98000"/>
              </a:lnSpc>
              <a:spcBef>
                <a:spcPts val="0"/>
              </a:spcBef>
              <a:spcAft>
                <a:spcPts val="0"/>
              </a:spcAft>
              <a:buNone/>
            </a:pPr>
            <a:r>
              <a:rPr b="1" lang="en-US" sz="2000">
                <a:solidFill>
                  <a:srgbClr val="0289AE"/>
                </a:solidFill>
                <a:latin typeface="Calibri"/>
                <a:ea typeface="Calibri"/>
                <a:cs typeface="Calibri"/>
                <a:sym typeface="Calibri"/>
              </a:rPr>
              <a:t>Lo que recuerdan los huéspedes:</a:t>
            </a:r>
            <a:endParaRPr/>
          </a:p>
          <a:p>
            <a:pPr indent="0" lvl="0" marL="0" marR="0" rtl="0" algn="l">
              <a:spcBef>
                <a:spcPts val="0"/>
              </a:spcBef>
              <a:spcAft>
                <a:spcPts val="0"/>
              </a:spcAft>
              <a:buNone/>
            </a:pPr>
            <a:r>
              <a:t/>
            </a:r>
            <a:endParaRPr b="1" sz="800">
              <a:solidFill>
                <a:srgbClr val="0289AE"/>
              </a:solidFill>
              <a:latin typeface="Calibri"/>
              <a:ea typeface="Calibri"/>
              <a:cs typeface="Calibri"/>
              <a:sym typeface="Calibri"/>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La calidez de la bienvenida</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Los gestos atentos</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La empatía y la atención</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La autenticidad en el servicio</a:t>
            </a:r>
            <a:endParaRPr/>
          </a:p>
          <a:p>
            <a:pPr indent="0" lvl="0" marL="0" marR="0" rtl="0" algn="l">
              <a:lnSpc>
                <a:spcPct val="108888"/>
              </a:lnSpc>
              <a:spcBef>
                <a:spcPts val="0"/>
              </a:spcBef>
              <a:spcAft>
                <a:spcPts val="0"/>
              </a:spcAft>
              <a:buNone/>
            </a:pPr>
            <a:r>
              <a:t/>
            </a:r>
            <a:endParaRPr sz="1200">
              <a:solidFill>
                <a:srgbClr val="000000"/>
              </a:solidFill>
              <a:latin typeface="Calibri"/>
              <a:ea typeface="Calibri"/>
              <a:cs typeface="Calibri"/>
              <a:sym typeface="Calibri"/>
            </a:endParaRPr>
          </a:p>
          <a:p>
            <a:pPr indent="0" lvl="0" marL="0" marR="0" rtl="0" algn="l">
              <a:lnSpc>
                <a:spcPct val="98000"/>
              </a:lnSpc>
              <a:spcBef>
                <a:spcPts val="0"/>
              </a:spcBef>
              <a:spcAft>
                <a:spcPts val="0"/>
              </a:spcAft>
              <a:buNone/>
            </a:pPr>
            <a:r>
              <a:rPr b="1" lang="en-US" sz="2000">
                <a:solidFill>
                  <a:srgbClr val="0289AE"/>
                </a:solidFill>
                <a:latin typeface="Calibri"/>
                <a:ea typeface="Calibri"/>
                <a:cs typeface="Calibri"/>
                <a:sym typeface="Calibri"/>
              </a:rPr>
              <a:t>Enfoque equilibrado:</a:t>
            </a:r>
            <a:endParaRPr/>
          </a:p>
          <a:p>
            <a:pPr indent="0" lvl="0" marL="0" marR="0" rtl="0" algn="l">
              <a:spcBef>
                <a:spcPts val="0"/>
              </a:spcBef>
              <a:spcAft>
                <a:spcPts val="0"/>
              </a:spcAft>
              <a:buNone/>
            </a:pPr>
            <a:br>
              <a:rPr lang="en-US" sz="800">
                <a:solidFill>
                  <a:srgbClr val="000000"/>
                </a:solidFill>
                <a:latin typeface="Calibri"/>
                <a:ea typeface="Calibri"/>
                <a:cs typeface="Calibri"/>
                <a:sym typeface="Calibri"/>
              </a:rPr>
            </a:br>
            <a:r>
              <a:rPr lang="en-US" sz="1800">
                <a:solidFill>
                  <a:srgbClr val="000000"/>
                </a:solidFill>
                <a:latin typeface="Calibri"/>
                <a:ea typeface="Calibri"/>
                <a:cs typeface="Calibri"/>
                <a:sym typeface="Calibri"/>
              </a:rPr>
              <a:t>Los principales hoteles europeos combinan:</a:t>
            </a:r>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000000"/>
                </a:solidFill>
                <a:latin typeface="Calibri"/>
                <a:ea typeface="Calibri"/>
                <a:cs typeface="Calibri"/>
                <a:sym typeface="Calibri"/>
              </a:rPr>
              <a:t>Check-in automatizado </a:t>
            </a:r>
            <a:r>
              <a:rPr lang="en-US" sz="1800">
                <a:solidFill>
                  <a:srgbClr val="000000"/>
                </a:solidFill>
                <a:latin typeface="Calibri"/>
                <a:ea typeface="Calibri"/>
                <a:cs typeface="Calibri"/>
                <a:sym typeface="Calibri"/>
              </a:rPr>
              <a:t>→ El personal saluda por el nombre, en lugar de ocuparse del papeleo</a:t>
            </a:r>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000000"/>
                </a:solidFill>
                <a:latin typeface="Calibri"/>
                <a:ea typeface="Calibri"/>
                <a:cs typeface="Calibri"/>
                <a:sym typeface="Calibri"/>
              </a:rPr>
              <a:t>Información basada en IA </a:t>
            </a:r>
            <a:r>
              <a:rPr lang="en-US" sz="1800">
                <a:solidFill>
                  <a:srgbClr val="000000"/>
                </a:solidFill>
                <a:latin typeface="Calibri"/>
                <a:ea typeface="Calibri"/>
                <a:cs typeface="Calibri"/>
                <a:sym typeface="Calibri"/>
              </a:rPr>
              <a:t>→ Orienta al personal para anticipar las preferencias</a:t>
            </a:r>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000000"/>
                </a:solidFill>
                <a:latin typeface="Calibri"/>
                <a:ea typeface="Calibri"/>
                <a:cs typeface="Calibri"/>
                <a:sym typeface="Calibri"/>
              </a:rPr>
              <a:t>Eficiencia digital </a:t>
            </a:r>
            <a:r>
              <a:rPr lang="en-US" sz="1800">
                <a:solidFill>
                  <a:srgbClr val="000000"/>
                </a:solidFill>
                <a:latin typeface="Calibri"/>
                <a:ea typeface="Calibri"/>
                <a:cs typeface="Calibri"/>
                <a:sym typeface="Calibri"/>
              </a:rPr>
              <a:t>+ </a:t>
            </a:r>
            <a:r>
              <a:rPr b="1" lang="en-US" sz="1800">
                <a:solidFill>
                  <a:srgbClr val="000000"/>
                </a:solidFill>
                <a:latin typeface="Calibri"/>
                <a:ea typeface="Calibri"/>
                <a:cs typeface="Calibri"/>
                <a:sym typeface="Calibri"/>
              </a:rPr>
              <a:t>Presencia personal </a:t>
            </a:r>
            <a:r>
              <a:rPr lang="en-US" sz="1800">
                <a:solidFill>
                  <a:srgbClr val="000000"/>
                </a:solidFill>
                <a:latin typeface="Calibri"/>
                <a:ea typeface="Calibri"/>
                <a:cs typeface="Calibri"/>
                <a:sym typeface="Calibri"/>
              </a:rPr>
              <a:t>= Impresión duradera</a:t>
            </a:r>
            <a:endParaRPr/>
          </a:p>
          <a:p>
            <a:pPr indent="0" lvl="0" marL="0" marR="0" rtl="0" algn="l">
              <a:lnSpc>
                <a:spcPct val="108888"/>
              </a:lnSpc>
              <a:spcBef>
                <a:spcPts val="0"/>
              </a:spcBef>
              <a:spcAft>
                <a:spcPts val="0"/>
              </a:spcAft>
              <a:buNone/>
            </a:pPr>
            <a:r>
              <a:t/>
            </a:r>
            <a:endParaRPr sz="1800">
              <a:solidFill>
                <a:srgbClr val="000000"/>
              </a:solidFill>
              <a:latin typeface="Calibri"/>
              <a:ea typeface="Calibri"/>
              <a:cs typeface="Calibri"/>
              <a:sym typeface="Calibri"/>
            </a:endParaRPr>
          </a:p>
          <a:p>
            <a:pPr indent="0" lvl="0" marL="0" marR="0" rtl="0" algn="just">
              <a:lnSpc>
                <a:spcPct val="108888"/>
              </a:lnSpc>
              <a:spcBef>
                <a:spcPts val="0"/>
              </a:spcBef>
              <a:spcAft>
                <a:spcPts val="0"/>
              </a:spcAft>
              <a:buNone/>
            </a:pPr>
            <a:r>
              <a:t/>
            </a:r>
            <a:endParaRPr sz="1800">
              <a:solidFill>
                <a:srgbClr val="000000"/>
              </a:solidFill>
              <a:latin typeface="Calibri"/>
              <a:ea typeface="Calibri"/>
              <a:cs typeface="Calibri"/>
              <a:sym typeface="Calibri"/>
            </a:endParaRPr>
          </a:p>
          <a:p>
            <a:pPr indent="0" lvl="0" marL="0" marR="0" rtl="0" algn="l">
              <a:lnSpc>
                <a:spcPct val="108888"/>
              </a:lnSpc>
              <a:spcBef>
                <a:spcPts val="0"/>
              </a:spcBef>
              <a:spcAft>
                <a:spcPts val="0"/>
              </a:spcAft>
              <a:buNone/>
            </a:pPr>
            <a:r>
              <a:t/>
            </a:r>
            <a:endParaRPr sz="1800">
              <a:solidFill>
                <a:srgbClr val="000000"/>
              </a:solidFill>
              <a:latin typeface="Calibri"/>
              <a:ea typeface="Calibri"/>
              <a:cs typeface="Calibri"/>
              <a:sym typeface="Calibri"/>
            </a:endParaRPr>
          </a:p>
        </p:txBody>
      </p:sp>
      <p:sp>
        <p:nvSpPr>
          <p:cNvPr id="1086" name="Google Shape;1086;p37"/>
          <p:cNvSpPr/>
          <p:nvPr/>
        </p:nvSpPr>
        <p:spPr>
          <a:xfrm flipH="1">
            <a:off x="7995880" y="3919365"/>
            <a:ext cx="3244714" cy="178510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000">
                <a:solidFill>
                  <a:srgbClr val="0289AE"/>
                </a:solidFill>
                <a:latin typeface="Calibri"/>
                <a:ea typeface="Calibri"/>
                <a:cs typeface="Calibri"/>
                <a:sym typeface="Calibri"/>
              </a:rPr>
              <a:t>Orientación del personal:</a:t>
            </a:r>
            <a:br>
              <a:rPr lang="en-US" sz="1800">
                <a:solidFill>
                  <a:srgbClr val="262626"/>
                </a:solidFill>
                <a:latin typeface="Calibri"/>
                <a:ea typeface="Calibri"/>
                <a:cs typeface="Calibri"/>
                <a:sym typeface="Calibri"/>
              </a:rPr>
            </a:br>
            <a:r>
              <a:rPr i="1" lang="en-US" sz="1800">
                <a:solidFill>
                  <a:srgbClr val="262626"/>
                </a:solidFill>
                <a:latin typeface="Calibri"/>
                <a:ea typeface="Calibri"/>
                <a:cs typeface="Calibri"/>
                <a:sym typeface="Calibri"/>
              </a:rPr>
              <a:t>Los equipos deben saber </a:t>
            </a:r>
            <a:r>
              <a:rPr b="1" i="1" lang="en-US" sz="1800">
                <a:solidFill>
                  <a:srgbClr val="262626"/>
                </a:solidFill>
                <a:latin typeface="Calibri"/>
                <a:ea typeface="Calibri"/>
                <a:cs typeface="Calibri"/>
                <a:sym typeface="Calibri"/>
              </a:rPr>
              <a:t>cuándo confiar en los sistemas </a:t>
            </a:r>
            <a:r>
              <a:rPr i="1" lang="en-US" sz="1800">
                <a:solidFill>
                  <a:srgbClr val="262626"/>
                </a:solidFill>
                <a:latin typeface="Calibri"/>
                <a:ea typeface="Calibri"/>
                <a:cs typeface="Calibri"/>
                <a:sym typeface="Calibri"/>
              </a:rPr>
              <a:t>y </a:t>
            </a:r>
            <a:r>
              <a:rPr b="1" i="1" lang="en-US" sz="1800">
                <a:solidFill>
                  <a:srgbClr val="262626"/>
                </a:solidFill>
                <a:latin typeface="Calibri"/>
                <a:ea typeface="Calibri"/>
                <a:cs typeface="Calibri"/>
                <a:sym typeface="Calibri"/>
              </a:rPr>
              <a:t>cuándo intervenir con humanidad</a:t>
            </a:r>
            <a:r>
              <a:rPr i="1" lang="en-US" sz="1800">
                <a:solidFill>
                  <a:srgbClr val="262626"/>
                </a:solidFill>
                <a:latin typeface="Calibri"/>
                <a:ea typeface="Calibri"/>
                <a:cs typeface="Calibri"/>
                <a:sym typeface="Calibri"/>
              </a:rPr>
              <a:t>.</a:t>
            </a:r>
            <a:endParaRPr sz="1800">
              <a:solidFill>
                <a:srgbClr val="262626"/>
              </a:solidFill>
              <a:latin typeface="Calibri"/>
              <a:ea typeface="Calibri"/>
              <a:cs typeface="Calibri"/>
              <a:sym typeface="Calibri"/>
            </a:endParaRPr>
          </a:p>
          <a:p>
            <a:pPr indent="0" lvl="0" marL="0" marR="0" rtl="0" algn="ctr">
              <a:spcBef>
                <a:spcPts val="0"/>
              </a:spcBef>
              <a:spcAft>
                <a:spcPts val="0"/>
              </a:spcAft>
              <a:buNone/>
            </a:pPr>
            <a:r>
              <a:t/>
            </a:r>
            <a:endParaRPr sz="1800">
              <a:solidFill>
                <a:srgbClr val="262626"/>
              </a:solidFill>
              <a:latin typeface="Calibri"/>
              <a:ea typeface="Calibri"/>
              <a:cs typeface="Calibri"/>
              <a:sym typeface="Calibri"/>
            </a:endParaRPr>
          </a:p>
          <a:p>
            <a:pPr indent="0" lvl="0" marL="0" marR="0" rtl="0" algn="ctr">
              <a:spcBef>
                <a:spcPts val="0"/>
              </a:spcBef>
              <a:spcAft>
                <a:spcPts val="0"/>
              </a:spcAft>
              <a:buNone/>
            </a:pPr>
            <a:r>
              <a:t/>
            </a:r>
            <a:endParaRPr sz="1800">
              <a:solidFill>
                <a:srgbClr val="262626"/>
              </a:solidFill>
              <a:latin typeface="Calibri"/>
              <a:ea typeface="Calibri"/>
              <a:cs typeface="Calibri"/>
              <a:sym typeface="Calibri"/>
            </a:endParaRPr>
          </a:p>
        </p:txBody>
      </p:sp>
      <p:sp>
        <p:nvSpPr>
          <p:cNvPr id="1087" name="Google Shape;1087;p37"/>
          <p:cNvSpPr/>
          <p:nvPr/>
        </p:nvSpPr>
        <p:spPr>
          <a:xfrm>
            <a:off x="7776426" y="3805727"/>
            <a:ext cx="3676042" cy="1533284"/>
          </a:xfrm>
          <a:prstGeom prst="roundRect">
            <a:avLst>
              <a:gd fmla="val 8566" name="adj"/>
            </a:avLst>
          </a:prstGeom>
          <a:no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88" name="Google Shape;1088;p37"/>
          <p:cNvSpPr/>
          <p:nvPr/>
        </p:nvSpPr>
        <p:spPr>
          <a:xfrm>
            <a:off x="7277625" y="5648725"/>
            <a:ext cx="4294200" cy="4632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089" name="Google Shape;1089;p37"/>
          <p:cNvSpPr txBox="1"/>
          <p:nvPr/>
        </p:nvSpPr>
        <p:spPr>
          <a:xfrm>
            <a:off x="7435658" y="5767747"/>
            <a:ext cx="75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0289AE"/>
                </a:solidFill>
                <a:latin typeface="Calibri"/>
                <a:ea typeface="Calibri"/>
                <a:cs typeface="Calibri"/>
                <a:sym typeface="Calibri"/>
              </a:rPr>
              <a:t>Véase también ›</a:t>
            </a:r>
            <a:endParaRPr/>
          </a:p>
        </p:txBody>
      </p:sp>
      <p:sp>
        <p:nvSpPr>
          <p:cNvPr id="1090" name="Google Shape;1090;p37"/>
          <p:cNvSpPr txBox="1"/>
          <p:nvPr/>
        </p:nvSpPr>
        <p:spPr>
          <a:xfrm>
            <a:off x="8191659" y="5767747"/>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C3 M1</a:t>
            </a:r>
            <a:endParaRPr b="1" i="0" sz="1400">
              <a:solidFill>
                <a:srgbClr val="262626"/>
              </a:solidFill>
              <a:latin typeface="Calibri"/>
              <a:ea typeface="Calibri"/>
              <a:cs typeface="Calibri"/>
              <a:sym typeface="Calibri"/>
            </a:endParaRPr>
          </a:p>
        </p:txBody>
      </p:sp>
      <p:sp>
        <p:nvSpPr>
          <p:cNvPr id="1091" name="Google Shape;1091;p37"/>
          <p:cNvSpPr txBox="1"/>
          <p:nvPr/>
        </p:nvSpPr>
        <p:spPr>
          <a:xfrm>
            <a:off x="8785658" y="5767747"/>
            <a:ext cx="349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400">
                <a:solidFill>
                  <a:srgbClr val="262626"/>
                </a:solidFill>
                <a:latin typeface="Calibri"/>
                <a:ea typeface="Calibri"/>
                <a:cs typeface="Calibri"/>
                <a:sym typeface="Calibri"/>
              </a:rPr>
              <a:t>- Liderar el cambio ecológico y digital</a:t>
            </a:r>
            <a:endParaRPr/>
          </a:p>
        </p:txBody>
      </p:sp>
      <p:pic>
        <p:nvPicPr>
          <p:cNvPr id="1092" name="Google Shape;1092;p37"/>
          <p:cNvPicPr preferRelativeResize="0"/>
          <p:nvPr/>
        </p:nvPicPr>
        <p:blipFill>
          <a:blip r:embed="rId3">
            <a:alphaModFix/>
          </a:blip>
          <a:stretch>
            <a:fillRect/>
          </a:stretch>
        </p:blipFill>
        <p:spPr>
          <a:xfrm>
            <a:off x="8803650" y="-123950"/>
            <a:ext cx="3388350" cy="3766038"/>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7" name="Shape 1097"/>
        <p:cNvGrpSpPr/>
        <p:nvPr/>
      </p:nvGrpSpPr>
      <p:grpSpPr>
        <a:xfrm>
          <a:off x="0" y="0"/>
          <a:ext cx="0" cy="0"/>
          <a:chOff x="0" y="0"/>
          <a:chExt cx="0" cy="0"/>
        </a:xfrm>
      </p:grpSpPr>
      <p:sp>
        <p:nvSpPr>
          <p:cNvPr id="1098" name="Google Shape;1098;p38"/>
          <p:cNvSpPr txBox="1"/>
          <p:nvPr/>
        </p:nvSpPr>
        <p:spPr>
          <a:xfrm>
            <a:off x="429126" y="357737"/>
            <a:ext cx="68016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El toque humano en una experiencia digital - </a:t>
            </a:r>
            <a:r>
              <a:rPr b="1" lang="en-US" sz="3400">
                <a:solidFill>
                  <a:srgbClr val="0289AE"/>
                </a:solidFill>
                <a:latin typeface="Calibri"/>
                <a:ea typeface="Calibri"/>
                <a:cs typeface="Calibri"/>
                <a:sym typeface="Calibri"/>
              </a:rPr>
              <a:t>Tarea de debate</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099" name="Google Shape;1099;p38"/>
          <p:cNvCxnSpPr/>
          <p:nvPr/>
        </p:nvCxnSpPr>
        <p:spPr>
          <a:xfrm>
            <a:off x="0" y="1727220"/>
            <a:ext cx="6840638" cy="0"/>
          </a:xfrm>
          <a:prstGeom prst="straightConnector1">
            <a:avLst/>
          </a:prstGeom>
          <a:noFill/>
          <a:ln cap="flat" cmpd="sng" w="34925">
            <a:solidFill>
              <a:srgbClr val="62A844"/>
            </a:solidFill>
            <a:prstDash val="dot"/>
            <a:miter lim="8000"/>
            <a:headEnd len="sm" w="sm" type="none"/>
            <a:tailEnd len="sm" w="sm" type="none"/>
          </a:ln>
        </p:spPr>
      </p:cxnSp>
      <p:sp>
        <p:nvSpPr>
          <p:cNvPr id="1100" name="Google Shape;1100;p38"/>
          <p:cNvSpPr/>
          <p:nvPr/>
        </p:nvSpPr>
        <p:spPr>
          <a:xfrm flipH="1">
            <a:off x="283934" y="1981329"/>
            <a:ext cx="6801600" cy="4196100"/>
          </a:xfrm>
          <a:prstGeom prst="rect">
            <a:avLst/>
          </a:prstGeom>
          <a:noFill/>
          <a:ln>
            <a:noFill/>
          </a:ln>
        </p:spPr>
        <p:txBody>
          <a:bodyPr anchorCtr="0" anchor="t" bIns="45700" lIns="91425" spcFirstLastPara="1" rIns="91425" wrap="square" tIns="45700">
            <a:spAutoFit/>
          </a:bodyPr>
          <a:lstStyle/>
          <a:p>
            <a:pPr indent="0" lvl="0" marL="0" marR="0" rtl="0" algn="l">
              <a:lnSpc>
                <a:spcPct val="98000"/>
              </a:lnSpc>
              <a:spcBef>
                <a:spcPts val="0"/>
              </a:spcBef>
              <a:spcAft>
                <a:spcPts val="0"/>
              </a:spcAft>
              <a:buNone/>
            </a:pPr>
            <a:r>
              <a:rPr b="1" lang="en-US" sz="2000">
                <a:solidFill>
                  <a:srgbClr val="0289AE"/>
                </a:solidFill>
                <a:latin typeface="Calibri"/>
                <a:ea typeface="Calibri"/>
                <a:cs typeface="Calibri"/>
                <a:sym typeface="Calibri"/>
              </a:rPr>
              <a:t>Situación:</a:t>
            </a:r>
            <a:br>
              <a:rPr lang="en-US" sz="1800">
                <a:solidFill>
                  <a:srgbClr val="000000"/>
                </a:solidFill>
                <a:latin typeface="Calibri"/>
                <a:ea typeface="Calibri"/>
                <a:cs typeface="Calibri"/>
                <a:sym typeface="Calibri"/>
              </a:rPr>
            </a:br>
            <a:r>
              <a:rPr lang="en-US" sz="1800">
                <a:solidFill>
                  <a:srgbClr val="000000"/>
                </a:solidFill>
                <a:latin typeface="Calibri"/>
                <a:ea typeface="Calibri"/>
                <a:cs typeface="Calibri"/>
                <a:sym typeface="Calibri"/>
              </a:rPr>
              <a:t>En pequeños grupos, compartid </a:t>
            </a:r>
            <a:r>
              <a:rPr b="1" lang="en-US" sz="1800">
                <a:solidFill>
                  <a:srgbClr val="000000"/>
                </a:solidFill>
                <a:latin typeface="Calibri"/>
                <a:ea typeface="Calibri"/>
                <a:cs typeface="Calibri"/>
                <a:sym typeface="Calibri"/>
              </a:rPr>
              <a:t>un ejemplo </a:t>
            </a:r>
            <a:r>
              <a:rPr lang="en-US" sz="1800">
                <a:solidFill>
                  <a:srgbClr val="000000"/>
                </a:solidFill>
                <a:latin typeface="Calibri"/>
                <a:ea typeface="Calibri"/>
                <a:cs typeface="Calibri"/>
                <a:sym typeface="Calibri"/>
              </a:rPr>
              <a:t>en el que una </a:t>
            </a:r>
            <a:r>
              <a:rPr b="1" lang="en-US" sz="1800">
                <a:solidFill>
                  <a:srgbClr val="000000"/>
                </a:solidFill>
                <a:latin typeface="Calibri"/>
                <a:ea typeface="Calibri"/>
                <a:cs typeface="Calibri"/>
                <a:sym typeface="Calibri"/>
              </a:rPr>
              <a:t>acción humana haya mejorado un proceso digital</a:t>
            </a:r>
            <a:r>
              <a:rPr lang="en-US" sz="1800">
                <a:solidFill>
                  <a:srgbClr val="000000"/>
                </a:solidFill>
                <a:latin typeface="Calibri"/>
                <a:ea typeface="Calibri"/>
                <a:cs typeface="Calibri"/>
                <a:sym typeface="Calibri"/>
              </a:rPr>
              <a:t>.</a:t>
            </a:r>
            <a:endParaRPr/>
          </a:p>
          <a:p>
            <a:pPr indent="0" lvl="0" marL="0" marR="0" rtl="0" algn="l">
              <a:lnSpc>
                <a:spcPct val="108888"/>
              </a:lnSpc>
              <a:spcBef>
                <a:spcPts val="0"/>
              </a:spcBef>
              <a:spcAft>
                <a:spcPts val="0"/>
              </a:spcAft>
              <a:buNone/>
            </a:pPr>
            <a:r>
              <a:t/>
            </a:r>
            <a:endParaRPr sz="1800">
              <a:solidFill>
                <a:srgbClr val="000000"/>
              </a:solidFill>
              <a:latin typeface="Calibri"/>
              <a:ea typeface="Calibri"/>
              <a:cs typeface="Calibri"/>
              <a:sym typeface="Calibri"/>
            </a:endParaRPr>
          </a:p>
          <a:p>
            <a:pPr indent="0" lvl="0" marL="0" marR="0" rtl="0" algn="l">
              <a:lnSpc>
                <a:spcPct val="98000"/>
              </a:lnSpc>
              <a:spcBef>
                <a:spcPts val="0"/>
              </a:spcBef>
              <a:spcAft>
                <a:spcPts val="0"/>
              </a:spcAft>
              <a:buNone/>
            </a:pPr>
            <a:r>
              <a:rPr b="1" lang="en-US" sz="2000">
                <a:solidFill>
                  <a:srgbClr val="0289AE"/>
                </a:solidFill>
                <a:latin typeface="Calibri"/>
                <a:ea typeface="Calibri"/>
                <a:cs typeface="Calibri"/>
                <a:sym typeface="Calibri"/>
              </a:rPr>
              <a:t>Preguntas clave:</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¿Qué </a:t>
            </a:r>
            <a:r>
              <a:rPr b="1" lang="en-US" sz="1800">
                <a:solidFill>
                  <a:srgbClr val="000000"/>
                </a:solidFill>
                <a:latin typeface="Calibri"/>
                <a:ea typeface="Calibri"/>
                <a:cs typeface="Calibri"/>
                <a:sym typeface="Calibri"/>
              </a:rPr>
              <a:t>comportamientos</a:t>
            </a:r>
            <a:r>
              <a:rPr lang="en-US" sz="1800">
                <a:solidFill>
                  <a:srgbClr val="000000"/>
                </a:solidFill>
                <a:latin typeface="Calibri"/>
                <a:ea typeface="Calibri"/>
                <a:cs typeface="Calibri"/>
                <a:sym typeface="Calibri"/>
              </a:rPr>
              <a:t> concretos hicieron que la experiencia resultara más personal?</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¿Cómo contribuyó el toque humano a generar </a:t>
            </a:r>
            <a:r>
              <a:rPr b="1" lang="en-US" sz="1800">
                <a:solidFill>
                  <a:srgbClr val="000000"/>
                </a:solidFill>
                <a:latin typeface="Calibri"/>
                <a:ea typeface="Calibri"/>
                <a:cs typeface="Calibri"/>
                <a:sym typeface="Calibri"/>
              </a:rPr>
              <a:t>confianza</a:t>
            </a:r>
            <a:r>
              <a:rPr lang="en-US" sz="1800">
                <a:solidFill>
                  <a:srgbClr val="000000"/>
                </a:solidFill>
                <a:latin typeface="Calibri"/>
                <a:ea typeface="Calibri"/>
                <a:cs typeface="Calibri"/>
                <a:sym typeface="Calibri"/>
              </a:rPr>
              <a:t>?</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¿Cuál fue el </a:t>
            </a:r>
            <a:r>
              <a:rPr b="1" lang="en-US" sz="1800">
                <a:solidFill>
                  <a:srgbClr val="000000"/>
                </a:solidFill>
                <a:latin typeface="Calibri"/>
                <a:ea typeface="Calibri"/>
                <a:cs typeface="Calibri"/>
                <a:sym typeface="Calibri"/>
              </a:rPr>
              <a:t>resultado </a:t>
            </a:r>
            <a:r>
              <a:rPr lang="en-US" sz="1800">
                <a:solidFill>
                  <a:srgbClr val="000000"/>
                </a:solidFill>
                <a:latin typeface="Calibri"/>
                <a:ea typeface="Calibri"/>
                <a:cs typeface="Calibri"/>
                <a:sym typeface="Calibri"/>
              </a:rPr>
              <a:t>en cuanto a la satisfacción de los huéspedes?</a:t>
            </a:r>
            <a:endParaRPr/>
          </a:p>
          <a:p>
            <a:pPr indent="0" lvl="0" marL="0" marR="0" rtl="0" algn="l">
              <a:lnSpc>
                <a:spcPct val="98000"/>
              </a:lnSpc>
              <a:spcBef>
                <a:spcPts val="0"/>
              </a:spcBef>
              <a:spcAft>
                <a:spcPts val="0"/>
              </a:spcAft>
              <a:buNone/>
            </a:pPr>
            <a:r>
              <a:t/>
            </a:r>
            <a:endParaRPr sz="2000">
              <a:solidFill>
                <a:srgbClr val="0289AE"/>
              </a:solidFill>
              <a:latin typeface="Calibri"/>
              <a:ea typeface="Calibri"/>
              <a:cs typeface="Calibri"/>
              <a:sym typeface="Calibri"/>
            </a:endParaRPr>
          </a:p>
          <a:p>
            <a:pPr indent="0" lvl="0" marL="0" marR="0" rtl="0" algn="l">
              <a:lnSpc>
                <a:spcPct val="98000"/>
              </a:lnSpc>
              <a:spcBef>
                <a:spcPts val="0"/>
              </a:spcBef>
              <a:spcAft>
                <a:spcPts val="0"/>
              </a:spcAft>
              <a:buNone/>
            </a:pPr>
            <a:r>
              <a:rPr b="1" lang="en-US" sz="2000">
                <a:solidFill>
                  <a:srgbClr val="0289AE"/>
                </a:solidFill>
                <a:latin typeface="Calibri"/>
                <a:ea typeface="Calibri"/>
                <a:cs typeface="Calibri"/>
                <a:sym typeface="Calibri"/>
              </a:rPr>
              <a:t>Ejemplos para empezar:</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El personal que ayudó con un quiosco confuso </a:t>
            </a:r>
            <a:br>
              <a:rPr lang="en-US" sz="1800">
                <a:solidFill>
                  <a:srgbClr val="000000"/>
                </a:solidFill>
                <a:latin typeface="Calibri"/>
                <a:ea typeface="Calibri"/>
                <a:cs typeface="Calibri"/>
                <a:sym typeface="Calibri"/>
              </a:rPr>
            </a:br>
            <a:r>
              <a:rPr lang="en-US" sz="1800">
                <a:solidFill>
                  <a:srgbClr val="000000"/>
                </a:solidFill>
                <a:latin typeface="Calibri"/>
                <a:ea typeface="Calibri"/>
                <a:cs typeface="Calibri"/>
                <a:sym typeface="Calibri"/>
              </a:rPr>
              <a:t>Seguimiento personal tras un mensaje automático</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Explicación por parte de una persona de las funciones de la habitación inteligente </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Transición fluida del chatbot a una persona</a:t>
            </a:r>
            <a:br>
              <a:rPr lang="en-US" sz="1800">
                <a:solidFill>
                  <a:srgbClr val="000000"/>
                </a:solidFill>
                <a:latin typeface="Calibri"/>
                <a:ea typeface="Calibri"/>
                <a:cs typeface="Calibri"/>
                <a:sym typeface="Calibri"/>
              </a:rPr>
            </a:br>
            <a:endParaRPr sz="1800">
              <a:solidFill>
                <a:srgbClr val="000000"/>
              </a:solidFill>
              <a:latin typeface="Calibri"/>
              <a:ea typeface="Calibri"/>
              <a:cs typeface="Calibri"/>
              <a:sym typeface="Calibri"/>
            </a:endParaRPr>
          </a:p>
          <a:p>
            <a:pPr indent="0" lvl="0" marL="0" marR="0" rtl="0" algn="l">
              <a:lnSpc>
                <a:spcPct val="108888"/>
              </a:lnSpc>
              <a:spcBef>
                <a:spcPts val="0"/>
              </a:spcBef>
              <a:spcAft>
                <a:spcPts val="0"/>
              </a:spcAft>
              <a:buNone/>
            </a:pPr>
            <a:r>
              <a:t/>
            </a:r>
            <a:endParaRPr sz="1800">
              <a:solidFill>
                <a:srgbClr val="000000"/>
              </a:solidFill>
              <a:latin typeface="Calibri"/>
              <a:ea typeface="Calibri"/>
              <a:cs typeface="Calibri"/>
              <a:sym typeface="Calibri"/>
            </a:endParaRPr>
          </a:p>
        </p:txBody>
      </p:sp>
      <p:sp>
        <p:nvSpPr>
          <p:cNvPr id="1101" name="Google Shape;1101;p38"/>
          <p:cNvSpPr/>
          <p:nvPr/>
        </p:nvSpPr>
        <p:spPr>
          <a:xfrm flipH="1">
            <a:off x="6518679" y="4857084"/>
            <a:ext cx="5096400" cy="1231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000">
                <a:solidFill>
                  <a:srgbClr val="0289AE"/>
                </a:solidFill>
                <a:latin typeface="Calibri"/>
                <a:ea typeface="Calibri"/>
                <a:cs typeface="Calibri"/>
                <a:sym typeface="Calibri"/>
              </a:rPr>
              <a:t>Resultado:</a:t>
            </a:r>
            <a:br>
              <a:rPr lang="en-US" sz="1800">
                <a:solidFill>
                  <a:srgbClr val="262626"/>
                </a:solidFill>
                <a:latin typeface="Calibri"/>
                <a:ea typeface="Calibri"/>
                <a:cs typeface="Calibri"/>
                <a:sym typeface="Calibri"/>
              </a:rPr>
            </a:br>
            <a:r>
              <a:rPr i="1" lang="en-US" sz="1800">
                <a:solidFill>
                  <a:srgbClr val="262626"/>
                </a:solidFill>
                <a:latin typeface="Calibri"/>
                <a:ea typeface="Calibri"/>
                <a:cs typeface="Calibri"/>
                <a:sym typeface="Calibri"/>
              </a:rPr>
              <a:t>Identificar los </a:t>
            </a:r>
            <a:r>
              <a:rPr b="1" i="1" lang="en-US" sz="1800">
                <a:solidFill>
                  <a:srgbClr val="262626"/>
                </a:solidFill>
                <a:latin typeface="Calibri"/>
                <a:ea typeface="Calibri"/>
                <a:cs typeface="Calibri"/>
                <a:sym typeface="Calibri"/>
              </a:rPr>
              <a:t>momentos exactos </a:t>
            </a:r>
            <a:r>
              <a:rPr i="1" lang="en-US" sz="1800">
                <a:solidFill>
                  <a:srgbClr val="262626"/>
                </a:solidFill>
                <a:latin typeface="Calibri"/>
                <a:ea typeface="Calibri"/>
                <a:cs typeface="Calibri"/>
                <a:sym typeface="Calibri"/>
              </a:rPr>
              <a:t>en los que la presencia humana transforma la eficiencia digital en auténtica hospitalidad.</a:t>
            </a:r>
            <a:endParaRPr sz="1800">
              <a:solidFill>
                <a:srgbClr val="262626"/>
              </a:solidFill>
              <a:latin typeface="Calibri"/>
              <a:ea typeface="Calibri"/>
              <a:cs typeface="Calibri"/>
              <a:sym typeface="Calibri"/>
            </a:endParaRPr>
          </a:p>
          <a:p>
            <a:pPr indent="0" lvl="0" marL="0" marR="0" rtl="0" algn="ctr">
              <a:spcBef>
                <a:spcPts val="0"/>
              </a:spcBef>
              <a:spcAft>
                <a:spcPts val="0"/>
              </a:spcAft>
              <a:buNone/>
            </a:pPr>
            <a:r>
              <a:t/>
            </a:r>
            <a:endParaRPr sz="1800">
              <a:solidFill>
                <a:srgbClr val="262626"/>
              </a:solidFill>
              <a:latin typeface="Calibri"/>
              <a:ea typeface="Calibri"/>
              <a:cs typeface="Calibri"/>
              <a:sym typeface="Calibri"/>
            </a:endParaRPr>
          </a:p>
        </p:txBody>
      </p:sp>
      <p:sp>
        <p:nvSpPr>
          <p:cNvPr id="1102" name="Google Shape;1102;p38"/>
          <p:cNvSpPr/>
          <p:nvPr/>
        </p:nvSpPr>
        <p:spPr>
          <a:xfrm>
            <a:off x="6518800" y="4743450"/>
            <a:ext cx="5096400" cy="1344600"/>
          </a:xfrm>
          <a:prstGeom prst="roundRect">
            <a:avLst>
              <a:gd fmla="val 8566" name="adj"/>
            </a:avLst>
          </a:prstGeom>
          <a:no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1103" name="Google Shape;1103;p38"/>
          <p:cNvPicPr preferRelativeResize="0"/>
          <p:nvPr/>
        </p:nvPicPr>
        <p:blipFill>
          <a:blip r:embed="rId3">
            <a:alphaModFix/>
          </a:blip>
          <a:stretch>
            <a:fillRect/>
          </a:stretch>
        </p:blipFill>
        <p:spPr>
          <a:xfrm>
            <a:off x="8416715" y="0"/>
            <a:ext cx="3775286" cy="41961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8" name="Shape 1108"/>
        <p:cNvGrpSpPr/>
        <p:nvPr/>
      </p:nvGrpSpPr>
      <p:grpSpPr>
        <a:xfrm>
          <a:off x="0" y="0"/>
          <a:ext cx="0" cy="0"/>
          <a:chOff x="0" y="0"/>
          <a:chExt cx="0" cy="0"/>
        </a:xfrm>
      </p:grpSpPr>
      <p:sp>
        <p:nvSpPr>
          <p:cNvPr id="1109" name="Google Shape;1109;p39"/>
          <p:cNvSpPr txBox="1"/>
          <p:nvPr/>
        </p:nvSpPr>
        <p:spPr>
          <a:xfrm>
            <a:off x="531847" y="262625"/>
            <a:ext cx="61752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Más información: El toque humano en la experiencia digital</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110" name="Google Shape;1110;p39"/>
          <p:cNvCxnSpPr/>
          <p:nvPr/>
        </p:nvCxnSpPr>
        <p:spPr>
          <a:xfrm>
            <a:off x="0" y="1536819"/>
            <a:ext cx="6840638" cy="0"/>
          </a:xfrm>
          <a:prstGeom prst="straightConnector1">
            <a:avLst/>
          </a:prstGeom>
          <a:noFill/>
          <a:ln cap="flat" cmpd="sng" w="34925">
            <a:solidFill>
              <a:srgbClr val="62A844"/>
            </a:solidFill>
            <a:prstDash val="dot"/>
            <a:miter lim="8000"/>
            <a:headEnd len="sm" w="sm" type="none"/>
            <a:tailEnd len="sm" w="sm" type="none"/>
          </a:ln>
        </p:spPr>
      </p:cxnSp>
      <p:pic>
        <p:nvPicPr>
          <p:cNvPr id="1111" name="Google Shape;1111;p39"/>
          <p:cNvPicPr preferRelativeResize="0"/>
          <p:nvPr/>
        </p:nvPicPr>
        <p:blipFill>
          <a:blip r:embed="rId3">
            <a:alphaModFix/>
          </a:blip>
          <a:stretch>
            <a:fillRect/>
          </a:stretch>
        </p:blipFill>
        <p:spPr>
          <a:xfrm>
            <a:off x="6296013" y="0"/>
            <a:ext cx="5895975" cy="6553200"/>
          </a:xfrm>
          <a:prstGeom prst="rect">
            <a:avLst/>
          </a:prstGeom>
          <a:noFill/>
          <a:ln>
            <a:noFill/>
          </a:ln>
        </p:spPr>
      </p:pic>
      <p:sp>
        <p:nvSpPr>
          <p:cNvPr id="1112" name="Google Shape;1112;p39"/>
          <p:cNvSpPr/>
          <p:nvPr/>
        </p:nvSpPr>
        <p:spPr>
          <a:xfrm flipH="1">
            <a:off x="586940" y="1838697"/>
            <a:ext cx="5055576" cy="369331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rgbClr val="0289AE"/>
                </a:solidFill>
                <a:latin typeface="Calibri"/>
                <a:ea typeface="Calibri"/>
                <a:cs typeface="Calibri"/>
                <a:sym typeface="Calibri"/>
              </a:rPr>
              <a:t>Donde la tecnología se une al toque humano: cómo capacitar al personal de hostelería para que genere un impacto en el negocio</a:t>
            </a:r>
            <a:endParaRPr/>
          </a:p>
          <a:p>
            <a:pPr indent="0" lvl="0" marL="0" marR="0" rtl="0" algn="l">
              <a:spcBef>
                <a:spcPts val="0"/>
              </a:spcBef>
              <a:spcAft>
                <a:spcPts val="0"/>
              </a:spcAft>
              <a:buNone/>
            </a:pPr>
            <a:r>
              <a:rPr b="1" i="1" lang="en-US" sz="1800">
                <a:solidFill>
                  <a:srgbClr val="000000"/>
                </a:solidFill>
                <a:latin typeface="Calibri"/>
                <a:ea typeface="Calibri"/>
                <a:cs typeface="Calibri"/>
                <a:sym typeface="Calibri"/>
              </a:rPr>
              <a:t>Hospitality Net, 2025</a:t>
            </a:r>
            <a:endParaRPr/>
          </a:p>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a:p>
            <a:pPr indent="0" lvl="0" marL="0" marR="0" rtl="0" algn="l">
              <a:spcBef>
                <a:spcPts val="0"/>
              </a:spcBef>
              <a:spcAft>
                <a:spcPts val="0"/>
              </a:spcAft>
              <a:buNone/>
            </a:pPr>
            <a:r>
              <a:rPr lang="en-US" sz="1800">
                <a:solidFill>
                  <a:srgbClr val="000000"/>
                </a:solidFill>
                <a:latin typeface="Calibri"/>
                <a:ea typeface="Calibri"/>
                <a:cs typeface="Calibri"/>
                <a:sym typeface="Calibri"/>
              </a:rPr>
              <a:t>Los líderes europeos muestran cómo las herramientas digitales liberan al personal para que se centre en la empatía y el criterio. El debate ofrece ejemplos prácticos que elevan la calidad del servicio, apoyan la sostenibilidad y mejoran el bienestar del personal, al tiempo que mantienen la hospitalidad cálida y personal.  </a:t>
            </a:r>
            <a:endParaRPr sz="1800">
              <a:solidFill>
                <a:srgbClr val="000000"/>
              </a:solidFill>
              <a:latin typeface="Calibri"/>
              <a:ea typeface="Calibri"/>
              <a:cs typeface="Calibri"/>
              <a:sym typeface="Calibri"/>
            </a:endParaRPr>
          </a:p>
        </p:txBody>
      </p:sp>
      <p:pic>
        <p:nvPicPr>
          <p:cNvPr id="1113" name="Google Shape;1113;p39"/>
          <p:cNvPicPr preferRelativeResize="0"/>
          <p:nvPr/>
        </p:nvPicPr>
        <p:blipFill rotWithShape="1">
          <a:blip r:embed="rId4">
            <a:alphaModFix/>
          </a:blip>
          <a:srcRect b="16922" l="-761" r="29196" t="12298"/>
          <a:stretch/>
        </p:blipFill>
        <p:spPr>
          <a:xfrm>
            <a:off x="5849279" y="1181091"/>
            <a:ext cx="6347083" cy="4885527"/>
          </a:xfrm>
          <a:prstGeom prst="rect">
            <a:avLst/>
          </a:prstGeom>
          <a:noFill/>
          <a:ln>
            <a:noFill/>
          </a:ln>
        </p:spPr>
      </p:pic>
      <p:pic>
        <p:nvPicPr>
          <p:cNvPr id="1114" name="Google Shape;1114;p39"/>
          <p:cNvPicPr preferRelativeResize="0"/>
          <p:nvPr/>
        </p:nvPicPr>
        <p:blipFill rotWithShape="1">
          <a:blip r:embed="rId5">
            <a:alphaModFix/>
          </a:blip>
          <a:srcRect b="18465" l="14721" r="16522" t="9112"/>
          <a:stretch/>
        </p:blipFill>
        <p:spPr>
          <a:xfrm>
            <a:off x="7348482" y="1574686"/>
            <a:ext cx="4843517" cy="3649937"/>
          </a:xfrm>
          <a:prstGeom prst="rect">
            <a:avLst/>
          </a:prstGeom>
          <a:noFill/>
          <a:ln>
            <a:noFill/>
          </a:ln>
        </p:spPr>
      </p:pic>
      <p:grpSp>
        <p:nvGrpSpPr>
          <p:cNvPr id="1115" name="Google Shape;1115;p39"/>
          <p:cNvGrpSpPr/>
          <p:nvPr/>
        </p:nvGrpSpPr>
        <p:grpSpPr>
          <a:xfrm rot="-454298">
            <a:off x="9566924" y="4941613"/>
            <a:ext cx="1456200" cy="1406604"/>
            <a:chOff x="7767081" y="4274827"/>
            <a:chExt cx="1456200" cy="1406604"/>
          </a:xfrm>
        </p:grpSpPr>
        <p:sp>
          <p:nvSpPr>
            <p:cNvPr id="1116" name="Google Shape;1116;p39"/>
            <p:cNvSpPr/>
            <p:nvPr/>
          </p:nvSpPr>
          <p:spPr>
            <a:xfrm>
              <a:off x="7777737" y="4274827"/>
              <a:ext cx="1406604" cy="1406604"/>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17" name="Google Shape;1117;p39"/>
            <p:cNvSpPr txBox="1"/>
            <p:nvPr/>
          </p:nvSpPr>
          <p:spPr>
            <a:xfrm>
              <a:off x="7767081" y="4355174"/>
              <a:ext cx="1456200" cy="1207500"/>
            </a:xfrm>
            <a:prstGeom prst="rect">
              <a:avLst/>
            </a:prstGeom>
            <a:noFill/>
            <a:ln>
              <a:noFill/>
            </a:ln>
          </p:spPr>
          <p:txBody>
            <a:bodyPr anchorCtr="0" anchor="t" bIns="45700" lIns="91425" spcFirstLastPara="1" rIns="91425" wrap="square" tIns="45700">
              <a:spAutoFit/>
            </a:bodyPr>
            <a:lstStyle/>
            <a:p>
              <a:pPr indent="0" lvl="0" marL="0" marR="0" rtl="0" algn="ctr">
                <a:lnSpc>
                  <a:spcPct val="107500"/>
                </a:lnSpc>
                <a:spcBef>
                  <a:spcPts val="0"/>
                </a:spcBef>
                <a:spcAft>
                  <a:spcPts val="0"/>
                </a:spcAft>
                <a:buNone/>
              </a:pPr>
              <a:r>
                <a:rPr b="1" lang="en-US" sz="2300">
                  <a:solidFill>
                    <a:schemeClr val="lt1"/>
                  </a:solidFill>
                  <a:latin typeface="Calibri"/>
                  <a:ea typeface="Calibri"/>
                  <a:cs typeface="Calibri"/>
                  <a:sym typeface="Calibri"/>
                </a:rPr>
                <a:t>HAGA CLIC PARA </a:t>
              </a:r>
              <a:r>
                <a:rPr b="1" lang="en-US" sz="2300" u="sng">
                  <a:solidFill>
                    <a:schemeClr val="lt1"/>
                  </a:solidFill>
                  <a:latin typeface="Calibri"/>
                  <a:ea typeface="Calibri"/>
                  <a:cs typeface="Calibri"/>
                  <a:sym typeface="Calibri"/>
                  <a:hlinkClick r:id="rId6">
                    <a:extLst>
                      <a:ext uri="{A12FA001-AC4F-418D-AE19-62706E023703}">
                        <ahyp:hlinkClr val="tx"/>
                      </a:ext>
                    </a:extLst>
                  </a:hlinkClick>
                </a:rPr>
                <a:t>VER</a:t>
              </a:r>
              <a:endParaRPr b="1" sz="2300">
                <a:solidFill>
                  <a:schemeClr val="lt1"/>
                </a:solidFill>
                <a:latin typeface="Calibri"/>
                <a:ea typeface="Calibri"/>
                <a:cs typeface="Calibri"/>
                <a:sym typeface="Calibri"/>
              </a:endParaRPr>
            </a:p>
          </p:txBody>
        </p:sp>
      </p:gr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2" name="Shape 1122"/>
        <p:cNvGrpSpPr/>
        <p:nvPr/>
      </p:nvGrpSpPr>
      <p:grpSpPr>
        <a:xfrm>
          <a:off x="0" y="0"/>
          <a:ext cx="0" cy="0"/>
          <a:chOff x="0" y="0"/>
          <a:chExt cx="0" cy="0"/>
        </a:xfrm>
      </p:grpSpPr>
      <p:grpSp>
        <p:nvGrpSpPr>
          <p:cNvPr id="1123" name="Google Shape;1123;p40"/>
          <p:cNvGrpSpPr/>
          <p:nvPr/>
        </p:nvGrpSpPr>
        <p:grpSpPr>
          <a:xfrm>
            <a:off x="4920151" y="386543"/>
            <a:ext cx="6863434" cy="6049273"/>
            <a:chOff x="9515475" y="838200"/>
            <a:chExt cx="12553120" cy="12065000"/>
          </a:xfrm>
        </p:grpSpPr>
        <p:sp>
          <p:nvSpPr>
            <p:cNvPr id="1124" name="Google Shape;1124;p40"/>
            <p:cNvSpPr/>
            <p:nvPr/>
          </p:nvSpPr>
          <p:spPr>
            <a:xfrm flipH="1">
              <a:off x="9515475" y="4578350"/>
              <a:ext cx="4564063" cy="4564063"/>
            </a:xfrm>
            <a:prstGeom prst="ellipse">
              <a:avLst/>
            </a:prstGeom>
            <a:solidFill>
              <a:srgbClr val="62A844">
                <a:alpha val="71372"/>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cxnSp>
          <p:nvCxnSpPr>
            <p:cNvPr id="1125" name="Google Shape;1125;p40"/>
            <p:cNvCxnSpPr/>
            <p:nvPr/>
          </p:nvCxnSpPr>
          <p:spPr>
            <a:xfrm>
              <a:off x="13245572" y="6697989"/>
              <a:ext cx="8823023" cy="0"/>
            </a:xfrm>
            <a:prstGeom prst="straightConnector1">
              <a:avLst/>
            </a:prstGeom>
            <a:noFill/>
            <a:ln cap="flat" cmpd="sng" w="25400">
              <a:solidFill>
                <a:srgbClr val="62A844"/>
              </a:solidFill>
              <a:prstDash val="dot"/>
              <a:miter lim="8000"/>
              <a:headEnd len="sm" w="sm" type="none"/>
              <a:tailEnd len="sm" w="sm" type="none"/>
            </a:ln>
          </p:spPr>
        </p:cxnSp>
        <p:sp>
          <p:nvSpPr>
            <p:cNvPr id="1126" name="Google Shape;1126;p40"/>
            <p:cNvSpPr/>
            <p:nvPr/>
          </p:nvSpPr>
          <p:spPr>
            <a:xfrm>
              <a:off x="9536113" y="8340725"/>
              <a:ext cx="4564062" cy="4562475"/>
            </a:xfrm>
            <a:prstGeom prst="ellipse">
              <a:avLst/>
            </a:prstGeom>
            <a:solidFill>
              <a:srgbClr val="EABB22">
                <a:alpha val="42745"/>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127" name="Google Shape;1127;p40"/>
            <p:cNvSpPr/>
            <p:nvPr/>
          </p:nvSpPr>
          <p:spPr>
            <a:xfrm>
              <a:off x="9536113" y="838200"/>
              <a:ext cx="4564062" cy="4564063"/>
            </a:xfrm>
            <a:prstGeom prst="ellipse">
              <a:avLst/>
            </a:prstGeom>
            <a:solidFill>
              <a:srgbClr val="0289AE">
                <a:alpha val="58039"/>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cxnSp>
          <p:nvCxnSpPr>
            <p:cNvPr id="1128" name="Google Shape;1128;p40"/>
            <p:cNvCxnSpPr/>
            <p:nvPr/>
          </p:nvCxnSpPr>
          <p:spPr>
            <a:xfrm>
              <a:off x="12768265" y="10398917"/>
              <a:ext cx="8823025" cy="0"/>
            </a:xfrm>
            <a:prstGeom prst="straightConnector1">
              <a:avLst/>
            </a:prstGeom>
            <a:noFill/>
            <a:ln cap="flat" cmpd="sng" w="25400">
              <a:solidFill>
                <a:srgbClr val="EABB22"/>
              </a:solidFill>
              <a:prstDash val="dot"/>
              <a:miter lim="8000"/>
              <a:headEnd len="sm" w="sm" type="none"/>
              <a:tailEnd len="sm" w="sm" type="none"/>
            </a:ln>
          </p:spPr>
        </p:cxnSp>
        <p:cxnSp>
          <p:nvCxnSpPr>
            <p:cNvPr id="1129" name="Google Shape;1129;p40"/>
            <p:cNvCxnSpPr/>
            <p:nvPr/>
          </p:nvCxnSpPr>
          <p:spPr>
            <a:xfrm>
              <a:off x="13079187" y="2376489"/>
              <a:ext cx="8823024" cy="0"/>
            </a:xfrm>
            <a:prstGeom prst="straightConnector1">
              <a:avLst/>
            </a:prstGeom>
            <a:noFill/>
            <a:ln cap="flat" cmpd="sng" w="25400">
              <a:solidFill>
                <a:srgbClr val="0289AE"/>
              </a:solidFill>
              <a:prstDash val="dot"/>
              <a:miter lim="8000"/>
              <a:headEnd len="sm" w="sm" type="none"/>
              <a:tailEnd len="sm" w="sm" type="none"/>
            </a:ln>
          </p:spPr>
        </p:cxnSp>
        <p:sp>
          <p:nvSpPr>
            <p:cNvPr id="1130" name="Google Shape;1130;p40"/>
            <p:cNvSpPr/>
            <p:nvPr/>
          </p:nvSpPr>
          <p:spPr>
            <a:xfrm>
              <a:off x="9536113" y="838200"/>
              <a:ext cx="2271712"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131" name="Google Shape;1131;p40"/>
            <p:cNvSpPr/>
            <p:nvPr/>
          </p:nvSpPr>
          <p:spPr>
            <a:xfrm flipH="1">
              <a:off x="11807825" y="4578350"/>
              <a:ext cx="2271713"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132" name="Google Shape;1132;p40"/>
            <p:cNvSpPr/>
            <p:nvPr/>
          </p:nvSpPr>
          <p:spPr>
            <a:xfrm>
              <a:off x="10337800" y="1639888"/>
              <a:ext cx="2959100" cy="2959100"/>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133" name="Google Shape;1133;p40"/>
            <p:cNvSpPr/>
            <p:nvPr/>
          </p:nvSpPr>
          <p:spPr>
            <a:xfrm>
              <a:off x="9536113" y="8340725"/>
              <a:ext cx="2271712"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134" name="Google Shape;1134;p40"/>
            <p:cNvSpPr/>
            <p:nvPr/>
          </p:nvSpPr>
          <p:spPr>
            <a:xfrm>
              <a:off x="10337800" y="9142413"/>
              <a:ext cx="2959100" cy="2959100"/>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135" name="Google Shape;1135;p40"/>
            <p:cNvSpPr/>
            <p:nvPr/>
          </p:nvSpPr>
          <p:spPr>
            <a:xfrm flipH="1">
              <a:off x="10337800" y="5381625"/>
              <a:ext cx="2959100" cy="2959100"/>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136" name="Google Shape;1136;p40"/>
            <p:cNvSpPr txBox="1"/>
            <p:nvPr/>
          </p:nvSpPr>
          <p:spPr>
            <a:xfrm>
              <a:off x="10337801" y="2336901"/>
              <a:ext cx="2940050" cy="270119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7200">
                  <a:solidFill>
                    <a:srgbClr val="0289AE"/>
                  </a:solidFill>
                  <a:latin typeface="Calibri"/>
                  <a:ea typeface="Calibri"/>
                  <a:cs typeface="Calibri"/>
                  <a:sym typeface="Calibri"/>
                </a:rPr>
                <a:t>01</a:t>
              </a:r>
              <a:endParaRPr/>
            </a:p>
          </p:txBody>
        </p:sp>
        <p:sp>
          <p:nvSpPr>
            <p:cNvPr id="1137" name="Google Shape;1137;p40"/>
            <p:cNvSpPr txBox="1"/>
            <p:nvPr/>
          </p:nvSpPr>
          <p:spPr>
            <a:xfrm>
              <a:off x="10418763" y="6108802"/>
              <a:ext cx="2959100" cy="2484202"/>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7200">
                  <a:solidFill>
                    <a:srgbClr val="62A844"/>
                  </a:solidFill>
                  <a:latin typeface="Calibri"/>
                  <a:ea typeface="Calibri"/>
                  <a:cs typeface="Calibri"/>
                  <a:sym typeface="Calibri"/>
                </a:rPr>
                <a:t>02</a:t>
              </a:r>
              <a:endParaRPr/>
            </a:p>
          </p:txBody>
        </p:sp>
        <p:sp>
          <p:nvSpPr>
            <p:cNvPr id="1138" name="Google Shape;1138;p40"/>
            <p:cNvSpPr txBox="1"/>
            <p:nvPr/>
          </p:nvSpPr>
          <p:spPr>
            <a:xfrm>
              <a:off x="10337801" y="9880701"/>
              <a:ext cx="2841623" cy="258288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7200">
                  <a:solidFill>
                    <a:srgbClr val="EABB22"/>
                  </a:solidFill>
                  <a:latin typeface="Calibri"/>
                  <a:ea typeface="Calibri"/>
                  <a:cs typeface="Calibri"/>
                  <a:sym typeface="Calibri"/>
                </a:rPr>
                <a:t>03</a:t>
              </a:r>
              <a:endParaRPr/>
            </a:p>
          </p:txBody>
        </p:sp>
      </p:grpSp>
      <p:sp>
        <p:nvSpPr>
          <p:cNvPr id="1139" name="Google Shape;1139;p40"/>
          <p:cNvSpPr txBox="1"/>
          <p:nvPr/>
        </p:nvSpPr>
        <p:spPr>
          <a:xfrm>
            <a:off x="429115" y="609471"/>
            <a:ext cx="3819271"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Reflexión y actividad práctica</a:t>
            </a:r>
            <a:endParaRPr/>
          </a:p>
        </p:txBody>
      </p:sp>
      <p:cxnSp>
        <p:nvCxnSpPr>
          <p:cNvPr id="1140" name="Google Shape;1140;p40"/>
          <p:cNvCxnSpPr/>
          <p:nvPr/>
        </p:nvCxnSpPr>
        <p:spPr>
          <a:xfrm>
            <a:off x="-27710" y="1774787"/>
            <a:ext cx="4276096" cy="0"/>
          </a:xfrm>
          <a:prstGeom prst="straightConnector1">
            <a:avLst/>
          </a:prstGeom>
          <a:noFill/>
          <a:ln cap="flat" cmpd="sng" w="34925">
            <a:solidFill>
              <a:srgbClr val="62A844"/>
            </a:solidFill>
            <a:prstDash val="dot"/>
            <a:miter lim="8000"/>
            <a:headEnd len="sm" w="sm" type="none"/>
            <a:tailEnd len="sm" w="sm" type="none"/>
          </a:ln>
        </p:spPr>
      </p:cxnSp>
      <p:sp>
        <p:nvSpPr>
          <p:cNvPr id="1141" name="Google Shape;1141;p40"/>
          <p:cNvSpPr txBox="1"/>
          <p:nvPr/>
        </p:nvSpPr>
        <p:spPr>
          <a:xfrm>
            <a:off x="7686263" y="5296516"/>
            <a:ext cx="4204187" cy="1200329"/>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EABB22"/>
              </a:buClr>
              <a:buSzPts val="1800"/>
              <a:buFont typeface="Calibri"/>
              <a:buChar char="•"/>
            </a:pPr>
            <a:r>
              <a:rPr lang="en-US" sz="1800">
                <a:solidFill>
                  <a:srgbClr val="000000"/>
                </a:solidFill>
                <a:latin typeface="Calibri"/>
                <a:ea typeface="Calibri"/>
                <a:cs typeface="Calibri"/>
                <a:sym typeface="Calibri"/>
              </a:rPr>
              <a:t>Una persona = Asistente digital</a:t>
            </a:r>
            <a:endParaRPr/>
          </a:p>
          <a:p>
            <a:pPr indent="-285750" lvl="0" marL="285750" marR="0" rtl="0" algn="l">
              <a:spcBef>
                <a:spcPts val="0"/>
              </a:spcBef>
              <a:spcAft>
                <a:spcPts val="0"/>
              </a:spcAft>
              <a:buClr>
                <a:srgbClr val="EABB22"/>
              </a:buClr>
              <a:buSzPts val="1800"/>
              <a:buFont typeface="Calibri"/>
              <a:buChar char="•"/>
            </a:pPr>
            <a:r>
              <a:rPr lang="en-US" sz="1800">
                <a:solidFill>
                  <a:srgbClr val="000000"/>
                </a:solidFill>
                <a:latin typeface="Calibri"/>
                <a:ea typeface="Calibri"/>
                <a:cs typeface="Calibri"/>
                <a:sym typeface="Calibri"/>
              </a:rPr>
              <a:t>Otra persona = Miembro del personal</a:t>
            </a:r>
            <a:endParaRPr/>
          </a:p>
          <a:p>
            <a:pPr indent="-285750" lvl="0" marL="285750" marR="0" rtl="0" algn="l">
              <a:spcBef>
                <a:spcPts val="0"/>
              </a:spcBef>
              <a:spcAft>
                <a:spcPts val="0"/>
              </a:spcAft>
              <a:buClr>
                <a:srgbClr val="EABB22"/>
              </a:buClr>
              <a:buSzPts val="1800"/>
              <a:buFont typeface="Calibri"/>
              <a:buChar char="•"/>
            </a:pPr>
            <a:r>
              <a:rPr lang="en-US" sz="1800">
                <a:solidFill>
                  <a:srgbClr val="000000"/>
                </a:solidFill>
                <a:latin typeface="Calibri"/>
                <a:ea typeface="Calibri"/>
                <a:cs typeface="Calibri"/>
                <a:sym typeface="Calibri"/>
              </a:rPr>
              <a:t>Utiliza un lenguaje sencillo y amable</a:t>
            </a:r>
            <a:endParaRPr/>
          </a:p>
          <a:p>
            <a:pPr indent="-171450" lvl="0" marL="285750" marR="0" rtl="0" algn="l">
              <a:spcBef>
                <a:spcPts val="0"/>
              </a:spcBef>
              <a:spcAft>
                <a:spcPts val="0"/>
              </a:spcAft>
              <a:buClr>
                <a:srgbClr val="EABB22"/>
              </a:buClr>
              <a:buSzPts val="1800"/>
              <a:buFont typeface="Arial"/>
              <a:buNone/>
            </a:pPr>
            <a:r>
              <a:t/>
            </a:r>
            <a:endParaRPr sz="1800">
              <a:solidFill>
                <a:srgbClr val="000000"/>
              </a:solidFill>
              <a:latin typeface="Calibri"/>
              <a:ea typeface="Calibri"/>
              <a:cs typeface="Calibri"/>
              <a:sym typeface="Calibri"/>
            </a:endParaRPr>
          </a:p>
        </p:txBody>
      </p:sp>
      <p:sp>
        <p:nvSpPr>
          <p:cNvPr id="1142" name="Google Shape;1142;p40"/>
          <p:cNvSpPr txBox="1"/>
          <p:nvPr/>
        </p:nvSpPr>
        <p:spPr>
          <a:xfrm>
            <a:off x="7686262" y="1198646"/>
            <a:ext cx="3836355" cy="1200329"/>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0289AE"/>
              </a:buClr>
              <a:buSzPts val="1800"/>
              <a:buFont typeface="Calibri"/>
              <a:buChar char="•"/>
            </a:pPr>
            <a:r>
              <a:rPr lang="en-US" sz="1800">
                <a:solidFill>
                  <a:srgbClr val="000000"/>
                </a:solidFill>
                <a:latin typeface="Calibri"/>
                <a:ea typeface="Calibri"/>
                <a:cs typeface="Calibri"/>
                <a:sym typeface="Calibri"/>
              </a:rPr>
              <a:t>Llegada </a:t>
            </a:r>
            <a:endParaRPr/>
          </a:p>
          <a:p>
            <a:pPr indent="-285750" lvl="0" marL="285750" marR="0" rtl="0" algn="l">
              <a:spcBef>
                <a:spcPts val="0"/>
              </a:spcBef>
              <a:spcAft>
                <a:spcPts val="0"/>
              </a:spcAft>
              <a:buClr>
                <a:srgbClr val="0289AE"/>
              </a:buClr>
              <a:buSzPts val="1800"/>
              <a:buFont typeface="Calibri"/>
              <a:buChar char="•"/>
            </a:pPr>
            <a:r>
              <a:rPr lang="en-US" sz="1800">
                <a:solidFill>
                  <a:srgbClr val="000000"/>
                </a:solidFill>
                <a:latin typeface="Calibri"/>
                <a:ea typeface="Calibri"/>
                <a:cs typeface="Calibri"/>
                <a:sym typeface="Calibri"/>
              </a:rPr>
              <a:t>Salida tardía </a:t>
            </a:r>
            <a:endParaRPr/>
          </a:p>
          <a:p>
            <a:pPr indent="-285750" lvl="0" marL="285750" marR="0" rtl="0" algn="l">
              <a:spcBef>
                <a:spcPts val="0"/>
              </a:spcBef>
              <a:spcAft>
                <a:spcPts val="0"/>
              </a:spcAft>
              <a:buClr>
                <a:srgbClr val="0289AE"/>
              </a:buClr>
              <a:buSzPts val="1800"/>
              <a:buFont typeface="Calibri"/>
              <a:buChar char="•"/>
            </a:pPr>
            <a:r>
              <a:rPr lang="en-US" sz="1800">
                <a:solidFill>
                  <a:srgbClr val="000000"/>
                </a:solidFill>
                <a:latin typeface="Calibri"/>
                <a:ea typeface="Calibri"/>
                <a:cs typeface="Calibri"/>
                <a:sym typeface="Calibri"/>
              </a:rPr>
              <a:t>Problemas con la habitación </a:t>
            </a:r>
            <a:endParaRPr/>
          </a:p>
          <a:p>
            <a:pPr indent="-285750" lvl="0" marL="285750" marR="0" rtl="0" algn="l">
              <a:spcBef>
                <a:spcPts val="0"/>
              </a:spcBef>
              <a:spcAft>
                <a:spcPts val="0"/>
              </a:spcAft>
              <a:buClr>
                <a:srgbClr val="0289AE"/>
              </a:buClr>
              <a:buSzPts val="1800"/>
              <a:buFont typeface="Calibri"/>
              <a:buChar char="•"/>
            </a:pPr>
            <a:r>
              <a:rPr lang="en-US" sz="1800">
                <a:solidFill>
                  <a:srgbClr val="000000"/>
                </a:solidFill>
                <a:latin typeface="Calibri"/>
                <a:ea typeface="Calibri"/>
                <a:cs typeface="Calibri"/>
                <a:sym typeface="Calibri"/>
              </a:rPr>
              <a:t>Recomendaciones locales</a:t>
            </a:r>
            <a:endParaRPr/>
          </a:p>
        </p:txBody>
      </p:sp>
      <p:sp>
        <p:nvSpPr>
          <p:cNvPr id="1143" name="Google Shape;1143;p40"/>
          <p:cNvSpPr txBox="1"/>
          <p:nvPr/>
        </p:nvSpPr>
        <p:spPr>
          <a:xfrm>
            <a:off x="7686262" y="3397769"/>
            <a:ext cx="4310985" cy="92333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62A844"/>
              </a:buClr>
              <a:buSzPts val="1800"/>
              <a:buFont typeface="Calibri"/>
              <a:buChar char="•"/>
            </a:pPr>
            <a:r>
              <a:rPr lang="en-US" sz="1800">
                <a:solidFill>
                  <a:srgbClr val="000000"/>
                </a:solidFill>
                <a:latin typeface="Calibri"/>
                <a:ea typeface="Calibri"/>
                <a:cs typeface="Calibri"/>
                <a:sym typeface="Calibri"/>
              </a:rPr>
              <a:t>¿En qué aspectos puede la tecnología aportar rapidez y precisión?</a:t>
            </a:r>
            <a:endParaRPr/>
          </a:p>
          <a:p>
            <a:pPr indent="-285750" lvl="0" marL="285750" marR="0" rtl="0" algn="l">
              <a:spcBef>
                <a:spcPts val="0"/>
              </a:spcBef>
              <a:spcAft>
                <a:spcPts val="0"/>
              </a:spcAft>
              <a:buClr>
                <a:srgbClr val="62A844"/>
              </a:buClr>
              <a:buSzPts val="1800"/>
              <a:buFont typeface="Calibri"/>
              <a:buChar char="•"/>
            </a:pPr>
            <a:r>
              <a:rPr lang="en-US" sz="1800">
                <a:solidFill>
                  <a:srgbClr val="000000"/>
                </a:solidFill>
                <a:latin typeface="Calibri"/>
                <a:ea typeface="Calibri"/>
                <a:cs typeface="Calibri"/>
                <a:sym typeface="Calibri"/>
              </a:rPr>
              <a:t>¿En qué aspectos debería una persona aportar calidez y tranquilidad?</a:t>
            </a:r>
            <a:endParaRPr/>
          </a:p>
        </p:txBody>
      </p:sp>
      <p:sp>
        <p:nvSpPr>
          <p:cNvPr id="1144" name="Google Shape;1144;p40"/>
          <p:cNvSpPr txBox="1"/>
          <p:nvPr/>
        </p:nvSpPr>
        <p:spPr>
          <a:xfrm>
            <a:off x="7686263" y="2810469"/>
            <a:ext cx="3694800" cy="492600"/>
          </a:xfrm>
          <a:prstGeom prst="rect">
            <a:avLst/>
          </a:prstGeom>
          <a:noFill/>
          <a:ln>
            <a:noFill/>
          </a:ln>
        </p:spPr>
        <p:txBody>
          <a:bodyPr anchorCtr="0" anchor="t" bIns="45700" lIns="91425" spcFirstLastPara="1" rIns="91425" wrap="square" tIns="45700">
            <a:spAutoFit/>
          </a:bodyPr>
          <a:lstStyle/>
          <a:p>
            <a:pPr indent="0" lvl="0" marL="0" marR="0" rtl="0" algn="l">
              <a:lnSpc>
                <a:spcPct val="130000"/>
              </a:lnSpc>
              <a:spcBef>
                <a:spcPts val="0"/>
              </a:spcBef>
              <a:spcAft>
                <a:spcPts val="0"/>
              </a:spcAft>
              <a:buNone/>
            </a:pPr>
            <a:r>
              <a:rPr b="1" lang="en-US" sz="2600">
                <a:solidFill>
                  <a:srgbClr val="62A844"/>
                </a:solidFill>
                <a:latin typeface="Calibri"/>
                <a:ea typeface="Calibri"/>
                <a:cs typeface="Calibri"/>
                <a:sym typeface="Calibri"/>
              </a:rPr>
              <a:t>Planifique los pasos</a:t>
            </a:r>
            <a:endParaRPr/>
          </a:p>
        </p:txBody>
      </p:sp>
      <p:sp>
        <p:nvSpPr>
          <p:cNvPr id="1145" name="Google Shape;1145;p40"/>
          <p:cNvSpPr txBox="1"/>
          <p:nvPr/>
        </p:nvSpPr>
        <p:spPr>
          <a:xfrm>
            <a:off x="7686262" y="609471"/>
            <a:ext cx="4097400" cy="492600"/>
          </a:xfrm>
          <a:prstGeom prst="rect">
            <a:avLst/>
          </a:prstGeom>
          <a:noFill/>
          <a:ln>
            <a:noFill/>
          </a:ln>
        </p:spPr>
        <p:txBody>
          <a:bodyPr anchorCtr="0" anchor="t" bIns="45700" lIns="91425" spcFirstLastPara="1" rIns="91425" wrap="square" tIns="45700">
            <a:spAutoFit/>
          </a:bodyPr>
          <a:lstStyle/>
          <a:p>
            <a:pPr indent="0" lvl="0" marL="0" marR="0" rtl="0" algn="l">
              <a:lnSpc>
                <a:spcPct val="130000"/>
              </a:lnSpc>
              <a:spcBef>
                <a:spcPts val="0"/>
              </a:spcBef>
              <a:spcAft>
                <a:spcPts val="0"/>
              </a:spcAft>
              <a:buNone/>
            </a:pPr>
            <a:r>
              <a:rPr b="1" lang="en-US" sz="2600">
                <a:solidFill>
                  <a:srgbClr val="0289AE"/>
                </a:solidFill>
                <a:latin typeface="Calibri"/>
                <a:ea typeface="Calibri"/>
                <a:cs typeface="Calibri"/>
                <a:sym typeface="Calibri"/>
              </a:rPr>
              <a:t>Elija un escenario</a:t>
            </a:r>
            <a:endParaRPr/>
          </a:p>
        </p:txBody>
      </p:sp>
      <p:sp>
        <p:nvSpPr>
          <p:cNvPr id="1146" name="Google Shape;1146;p40"/>
          <p:cNvSpPr txBox="1"/>
          <p:nvPr/>
        </p:nvSpPr>
        <p:spPr>
          <a:xfrm>
            <a:off x="7686262" y="4652237"/>
            <a:ext cx="3987900" cy="492600"/>
          </a:xfrm>
          <a:prstGeom prst="rect">
            <a:avLst/>
          </a:prstGeom>
          <a:noFill/>
          <a:ln>
            <a:noFill/>
          </a:ln>
        </p:spPr>
        <p:txBody>
          <a:bodyPr anchorCtr="0" anchor="t" bIns="45700" lIns="91425" spcFirstLastPara="1" rIns="91425" wrap="square" tIns="45700">
            <a:spAutoFit/>
          </a:bodyPr>
          <a:lstStyle/>
          <a:p>
            <a:pPr indent="0" lvl="0" marL="0" marR="0" rtl="0" algn="l">
              <a:lnSpc>
                <a:spcPct val="130000"/>
              </a:lnSpc>
              <a:spcBef>
                <a:spcPts val="0"/>
              </a:spcBef>
              <a:spcAft>
                <a:spcPts val="0"/>
              </a:spcAft>
              <a:buNone/>
            </a:pPr>
            <a:r>
              <a:rPr b="1" lang="en-US" sz="2600">
                <a:solidFill>
                  <a:srgbClr val="EABB22"/>
                </a:solidFill>
                <a:latin typeface="Calibri"/>
                <a:ea typeface="Calibri"/>
                <a:cs typeface="Calibri"/>
                <a:sym typeface="Calibri"/>
              </a:rPr>
              <a:t>Cree un guion </a:t>
            </a:r>
            <a:endParaRPr/>
          </a:p>
        </p:txBody>
      </p:sp>
      <p:sp>
        <p:nvSpPr>
          <p:cNvPr id="1147" name="Google Shape;1147;p40"/>
          <p:cNvSpPr txBox="1"/>
          <p:nvPr/>
        </p:nvSpPr>
        <p:spPr>
          <a:xfrm>
            <a:off x="249837" y="1813500"/>
            <a:ext cx="4755600" cy="2430900"/>
          </a:xfrm>
          <a:prstGeom prst="rect">
            <a:avLst/>
          </a:prstGeom>
          <a:noFill/>
          <a:ln>
            <a:noFill/>
          </a:ln>
        </p:spPr>
        <p:txBody>
          <a:bodyPr anchorCtr="0" anchor="t" bIns="45700" lIns="91425" spcFirstLastPara="1" rIns="91425" wrap="square" tIns="45700">
            <a:spAutoFit/>
          </a:bodyPr>
          <a:lstStyle/>
          <a:p>
            <a:pPr indent="0" lvl="0" marL="0" marR="0" rtl="0" algn="l">
              <a:lnSpc>
                <a:spcPct val="81666"/>
              </a:lnSpc>
              <a:spcBef>
                <a:spcPts val="0"/>
              </a:spcBef>
              <a:spcAft>
                <a:spcPts val="0"/>
              </a:spcAft>
              <a:buNone/>
            </a:pPr>
            <a:br>
              <a:rPr lang="en-US" sz="2000">
                <a:solidFill>
                  <a:srgbClr val="000000"/>
                </a:solidFill>
                <a:latin typeface="Calibri"/>
                <a:ea typeface="Calibri"/>
                <a:cs typeface="Calibri"/>
                <a:sym typeface="Calibri"/>
              </a:rPr>
            </a:br>
            <a:r>
              <a:rPr b="1" lang="en-US" sz="2400">
                <a:solidFill>
                  <a:srgbClr val="0289AE"/>
                </a:solidFill>
                <a:latin typeface="Calibri"/>
                <a:ea typeface="Calibri"/>
                <a:cs typeface="Calibri"/>
                <a:sym typeface="Calibri"/>
              </a:rPr>
              <a:t>Después</a:t>
            </a:r>
            <a:endParaRPr b="1" sz="2400">
              <a:solidFill>
                <a:srgbClr val="0289AE"/>
              </a:solidFill>
              <a:latin typeface="Calibri"/>
              <a:ea typeface="Calibri"/>
              <a:cs typeface="Calibri"/>
              <a:sym typeface="Calibri"/>
            </a:endParaRPr>
          </a:p>
          <a:p>
            <a:pPr indent="0" lvl="0" marL="0" marR="0" rtl="0" algn="l">
              <a:lnSpc>
                <a:spcPct val="108888"/>
              </a:lnSpc>
              <a:spcBef>
                <a:spcPts val="0"/>
              </a:spcBef>
              <a:spcAft>
                <a:spcPts val="0"/>
              </a:spcAft>
              <a:buNone/>
            </a:pPr>
            <a:r>
              <a:rPr lang="en-US" sz="1800">
                <a:solidFill>
                  <a:srgbClr val="000000"/>
                </a:solidFill>
                <a:latin typeface="Calibri"/>
                <a:ea typeface="Calibri"/>
                <a:cs typeface="Calibri"/>
                <a:sym typeface="Calibri"/>
              </a:rPr>
              <a:t>Escrib</a:t>
            </a:r>
            <a:r>
              <a:rPr lang="en-US" sz="1800">
                <a:latin typeface="Calibri"/>
                <a:ea typeface="Calibri"/>
                <a:cs typeface="Calibri"/>
                <a:sym typeface="Calibri"/>
              </a:rPr>
              <a:t>a</a:t>
            </a:r>
            <a:r>
              <a:rPr lang="en-US" sz="1800">
                <a:solidFill>
                  <a:srgbClr val="000000"/>
                </a:solidFill>
                <a:latin typeface="Calibri"/>
                <a:ea typeface="Calibri"/>
                <a:cs typeface="Calibri"/>
                <a:sym typeface="Calibri"/>
              </a:rPr>
              <a:t> </a:t>
            </a:r>
            <a:r>
              <a:rPr b="1" lang="en-US" sz="1800">
                <a:solidFill>
                  <a:srgbClr val="000000"/>
                </a:solidFill>
                <a:latin typeface="Calibri"/>
                <a:ea typeface="Calibri"/>
                <a:cs typeface="Calibri"/>
                <a:sym typeface="Calibri"/>
              </a:rPr>
              <a:t>tres frases </a:t>
            </a:r>
            <a:r>
              <a:rPr lang="en-US" sz="1800">
                <a:solidFill>
                  <a:srgbClr val="000000"/>
                </a:solidFill>
                <a:latin typeface="Calibri"/>
                <a:ea typeface="Calibri"/>
                <a:cs typeface="Calibri"/>
                <a:sym typeface="Calibri"/>
              </a:rPr>
              <a:t>sobre:</a:t>
            </a:r>
            <a:endParaRPr/>
          </a:p>
          <a:p>
            <a:pPr indent="-342900" lvl="0" marL="342900" marR="0" rtl="0" algn="l">
              <a:lnSpc>
                <a:spcPct val="108888"/>
              </a:lnSpc>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Lo que mejor funcionó</a:t>
            </a:r>
            <a:endParaRPr/>
          </a:p>
          <a:p>
            <a:pPr indent="-342900" lvl="0" marL="342900" marR="0" rtl="0" algn="l">
              <a:lnSpc>
                <a:spcPct val="108888"/>
              </a:lnSpc>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El momento exacto en el que la intervención humana fue más importante</a:t>
            </a:r>
            <a:endParaRPr/>
          </a:p>
          <a:p>
            <a:pPr indent="-342900" lvl="0" marL="342900" marR="0" rtl="0" algn="l">
              <a:lnSpc>
                <a:spcPct val="108888"/>
              </a:lnSpc>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Un cambio para aumentar la confianza o la satisfacción</a:t>
            </a:r>
            <a:endParaRPr sz="1800">
              <a:solidFill>
                <a:srgbClr val="000000"/>
              </a:solidFill>
              <a:latin typeface="Calibri"/>
              <a:ea typeface="Calibri"/>
              <a:cs typeface="Calibri"/>
              <a:sym typeface="Calibri"/>
            </a:endParaRPr>
          </a:p>
        </p:txBody>
      </p:sp>
      <p:sp>
        <p:nvSpPr>
          <p:cNvPr id="1148" name="Google Shape;1148;p40"/>
          <p:cNvSpPr/>
          <p:nvPr/>
        </p:nvSpPr>
        <p:spPr>
          <a:xfrm rot="369013">
            <a:off x="3561788" y="2017790"/>
            <a:ext cx="926896" cy="508750"/>
          </a:xfrm>
          <a:custGeom>
            <a:rect b="b" l="l" r="r" t="t"/>
            <a:pathLst>
              <a:path extrusionOk="0" h="589562" w="1037030">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149" name="Google Shape;1149;p40"/>
          <p:cNvGrpSpPr/>
          <p:nvPr/>
        </p:nvGrpSpPr>
        <p:grpSpPr>
          <a:xfrm>
            <a:off x="505514" y="4591965"/>
            <a:ext cx="3887887" cy="1584520"/>
            <a:chOff x="5028889" y="6545795"/>
            <a:chExt cx="1595287" cy="1584520"/>
          </a:xfrm>
        </p:grpSpPr>
        <p:grpSp>
          <p:nvGrpSpPr>
            <p:cNvPr id="1150" name="Google Shape;1150;p40"/>
            <p:cNvGrpSpPr/>
            <p:nvPr/>
          </p:nvGrpSpPr>
          <p:grpSpPr>
            <a:xfrm>
              <a:off x="5028889" y="6545795"/>
              <a:ext cx="1595287" cy="396130"/>
              <a:chOff x="1076334" y="5416740"/>
              <a:chExt cx="3415455" cy="392853"/>
            </a:xfrm>
          </p:grpSpPr>
          <p:cxnSp>
            <p:nvCxnSpPr>
              <p:cNvPr id="1151" name="Google Shape;1151;p40"/>
              <p:cNvCxnSpPr/>
              <p:nvPr/>
            </p:nvCxnSpPr>
            <p:spPr>
              <a:xfrm>
                <a:off x="1076334" y="5416740"/>
                <a:ext cx="3415455" cy="0"/>
              </a:xfrm>
              <a:prstGeom prst="straightConnector1">
                <a:avLst/>
              </a:prstGeom>
              <a:noFill/>
              <a:ln cap="flat" cmpd="sng" w="12700">
                <a:solidFill>
                  <a:srgbClr val="262626"/>
                </a:solidFill>
                <a:prstDash val="dot"/>
                <a:miter lim="8000"/>
                <a:headEnd len="sm" w="sm" type="none"/>
                <a:tailEnd len="sm" w="sm" type="none"/>
              </a:ln>
            </p:spPr>
          </p:cxnSp>
          <p:cxnSp>
            <p:nvCxnSpPr>
              <p:cNvPr id="1152" name="Google Shape;1152;p40"/>
              <p:cNvCxnSpPr/>
              <p:nvPr/>
            </p:nvCxnSpPr>
            <p:spPr>
              <a:xfrm>
                <a:off x="1076334" y="5809593"/>
                <a:ext cx="3415455" cy="0"/>
              </a:xfrm>
              <a:prstGeom prst="straightConnector1">
                <a:avLst/>
              </a:prstGeom>
              <a:noFill/>
              <a:ln cap="flat" cmpd="sng" w="12700">
                <a:solidFill>
                  <a:srgbClr val="262626"/>
                </a:solidFill>
                <a:prstDash val="dot"/>
                <a:miter lim="8000"/>
                <a:headEnd len="sm" w="sm" type="none"/>
                <a:tailEnd len="sm" w="sm" type="none"/>
              </a:ln>
            </p:spPr>
          </p:cxnSp>
        </p:grpSp>
        <p:grpSp>
          <p:nvGrpSpPr>
            <p:cNvPr id="1153" name="Google Shape;1153;p40"/>
            <p:cNvGrpSpPr/>
            <p:nvPr/>
          </p:nvGrpSpPr>
          <p:grpSpPr>
            <a:xfrm>
              <a:off x="5028889" y="7338055"/>
              <a:ext cx="1595287" cy="792260"/>
              <a:chOff x="1076334" y="5023887"/>
              <a:chExt cx="3415455" cy="785706"/>
            </a:xfrm>
          </p:grpSpPr>
          <p:cxnSp>
            <p:nvCxnSpPr>
              <p:cNvPr id="1154" name="Google Shape;1154;p40"/>
              <p:cNvCxnSpPr/>
              <p:nvPr/>
            </p:nvCxnSpPr>
            <p:spPr>
              <a:xfrm>
                <a:off x="1076334" y="5023887"/>
                <a:ext cx="3415455" cy="0"/>
              </a:xfrm>
              <a:prstGeom prst="straightConnector1">
                <a:avLst/>
              </a:prstGeom>
              <a:noFill/>
              <a:ln cap="flat" cmpd="sng" w="12700">
                <a:solidFill>
                  <a:srgbClr val="262626"/>
                </a:solidFill>
                <a:prstDash val="dot"/>
                <a:miter lim="8000"/>
                <a:headEnd len="sm" w="sm" type="none"/>
                <a:tailEnd len="sm" w="sm" type="none"/>
              </a:ln>
            </p:spPr>
          </p:cxnSp>
          <p:cxnSp>
            <p:nvCxnSpPr>
              <p:cNvPr id="1155" name="Google Shape;1155;p40"/>
              <p:cNvCxnSpPr/>
              <p:nvPr/>
            </p:nvCxnSpPr>
            <p:spPr>
              <a:xfrm>
                <a:off x="1076334" y="5416740"/>
                <a:ext cx="3415455" cy="0"/>
              </a:xfrm>
              <a:prstGeom prst="straightConnector1">
                <a:avLst/>
              </a:prstGeom>
              <a:noFill/>
              <a:ln cap="flat" cmpd="sng" w="12700">
                <a:solidFill>
                  <a:srgbClr val="262626"/>
                </a:solidFill>
                <a:prstDash val="dot"/>
                <a:miter lim="8000"/>
                <a:headEnd len="sm" w="sm" type="none"/>
                <a:tailEnd len="sm" w="sm" type="none"/>
              </a:ln>
            </p:spPr>
          </p:cxnSp>
          <p:cxnSp>
            <p:nvCxnSpPr>
              <p:cNvPr id="1156" name="Google Shape;1156;p40"/>
              <p:cNvCxnSpPr/>
              <p:nvPr/>
            </p:nvCxnSpPr>
            <p:spPr>
              <a:xfrm>
                <a:off x="1076334" y="5809593"/>
                <a:ext cx="3415455" cy="0"/>
              </a:xfrm>
              <a:prstGeom prst="straightConnector1">
                <a:avLst/>
              </a:prstGeom>
              <a:noFill/>
              <a:ln cap="flat" cmpd="sng" w="12700">
                <a:solidFill>
                  <a:srgbClr val="262626"/>
                </a:solidFill>
                <a:prstDash val="dot"/>
                <a:miter lim="8000"/>
                <a:headEnd len="sm" w="sm" type="none"/>
                <a:tailEnd len="sm" w="sm" type="none"/>
              </a:ln>
            </p:spPr>
          </p:cxnSp>
        </p:grpSp>
      </p:gr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1" name="Shape 1161"/>
        <p:cNvGrpSpPr/>
        <p:nvPr/>
      </p:nvGrpSpPr>
      <p:grpSpPr>
        <a:xfrm>
          <a:off x="0" y="0"/>
          <a:ext cx="0" cy="0"/>
          <a:chOff x="0" y="0"/>
          <a:chExt cx="0" cy="0"/>
        </a:xfrm>
      </p:grpSpPr>
      <p:sp>
        <p:nvSpPr>
          <p:cNvPr id="1162" name="Google Shape;1162;p41"/>
          <p:cNvSpPr/>
          <p:nvPr/>
        </p:nvSpPr>
        <p:spPr>
          <a:xfrm flipH="1">
            <a:off x="353204" y="994869"/>
            <a:ext cx="3367500" cy="1170000"/>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b="1" lang="en-US" sz="2000">
                <a:solidFill>
                  <a:srgbClr val="262626"/>
                </a:solidFill>
                <a:latin typeface="Calibri"/>
                <a:ea typeface="Calibri"/>
                <a:cs typeface="Calibri"/>
                <a:sym typeface="Calibri"/>
              </a:rPr>
              <a:t>La IA marca el rumbo de cada viaje: </a:t>
            </a:r>
            <a:r>
              <a:rPr lang="en-US" sz="2000">
                <a:solidFill>
                  <a:srgbClr val="262626"/>
                </a:solidFill>
                <a:latin typeface="Calibri"/>
                <a:ea typeface="Calibri"/>
                <a:cs typeface="Calibri"/>
                <a:sym typeface="Calibri"/>
              </a:rPr>
              <a:t>desde la reserva hasta la salida, mejorando la comunicación y la experiencia</a:t>
            </a:r>
            <a:endParaRPr/>
          </a:p>
        </p:txBody>
      </p:sp>
      <p:sp>
        <p:nvSpPr>
          <p:cNvPr id="1163" name="Google Shape;1163;p41"/>
          <p:cNvSpPr/>
          <p:nvPr/>
        </p:nvSpPr>
        <p:spPr>
          <a:xfrm flipH="1">
            <a:off x="361812" y="3119469"/>
            <a:ext cx="3656400" cy="1170000"/>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b="1" lang="en-US" sz="2000">
                <a:solidFill>
                  <a:srgbClr val="262626"/>
                </a:solidFill>
                <a:latin typeface="Calibri"/>
                <a:ea typeface="Calibri"/>
                <a:cs typeface="Calibri"/>
                <a:sym typeface="Calibri"/>
              </a:rPr>
              <a:t>Precisión + Personalización: </a:t>
            </a:r>
            <a:br>
              <a:rPr lang="en-US" sz="2000">
                <a:solidFill>
                  <a:srgbClr val="262626"/>
                </a:solidFill>
                <a:latin typeface="Calibri"/>
                <a:ea typeface="Calibri"/>
                <a:cs typeface="Calibri"/>
                <a:sym typeface="Calibri"/>
              </a:rPr>
            </a:br>
            <a:r>
              <a:rPr lang="en-US" sz="2000">
                <a:solidFill>
                  <a:srgbClr val="262626"/>
                </a:solidFill>
                <a:latin typeface="Calibri"/>
                <a:ea typeface="Calibri"/>
                <a:cs typeface="Calibri"/>
                <a:sym typeface="Calibri"/>
              </a:rPr>
              <a:t>predice la ocupación, optimiza el consumo energético y adapta las recomendaciones en tiempo real</a:t>
            </a:r>
            <a:endParaRPr/>
          </a:p>
        </p:txBody>
      </p:sp>
      <p:sp>
        <p:nvSpPr>
          <p:cNvPr id="1164" name="Google Shape;1164;p41"/>
          <p:cNvSpPr/>
          <p:nvPr/>
        </p:nvSpPr>
        <p:spPr>
          <a:xfrm flipH="1">
            <a:off x="470708" y="5419404"/>
            <a:ext cx="3805200" cy="1170000"/>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b="1" lang="en-US" sz="2000">
                <a:solidFill>
                  <a:srgbClr val="262626"/>
                </a:solidFill>
                <a:latin typeface="Calibri"/>
                <a:ea typeface="Calibri"/>
                <a:cs typeface="Calibri"/>
                <a:sym typeface="Calibri"/>
              </a:rPr>
              <a:t>La empatía es insustituible: </a:t>
            </a:r>
            <a:r>
              <a:rPr lang="en-US" sz="2000">
                <a:solidFill>
                  <a:srgbClr val="262626"/>
                </a:solidFill>
                <a:latin typeface="Calibri"/>
                <a:ea typeface="Calibri"/>
                <a:cs typeface="Calibri"/>
                <a:sym typeface="Calibri"/>
              </a:rPr>
              <a:t>la tecnología aporta eficiencia, pero la calidez genera confianza y fidelidad</a:t>
            </a:r>
            <a:endParaRPr/>
          </a:p>
          <a:p>
            <a:pPr indent="0" lvl="0" marL="0" marR="0" rtl="0" algn="l">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sp>
        <p:nvSpPr>
          <p:cNvPr id="1165" name="Google Shape;1165;p41"/>
          <p:cNvSpPr/>
          <p:nvPr/>
        </p:nvSpPr>
        <p:spPr>
          <a:xfrm>
            <a:off x="5311215" y="3801936"/>
            <a:ext cx="930604" cy="1363306"/>
          </a:xfrm>
          <a:custGeom>
            <a:rect b="b" l="l" r="r" t="t"/>
            <a:pathLst>
              <a:path extrusionOk="0" h="514" w="351">
                <a:moveTo>
                  <a:pt x="351" y="514"/>
                </a:moveTo>
                <a:cubicBezTo>
                  <a:pt x="351" y="316"/>
                  <a:pt x="351" y="316"/>
                  <a:pt x="351" y="316"/>
                </a:cubicBezTo>
                <a:cubicBezTo>
                  <a:pt x="351" y="283"/>
                  <a:pt x="322" y="257"/>
                  <a:pt x="286" y="257"/>
                </a:cubicBezTo>
                <a:cubicBezTo>
                  <a:pt x="66" y="257"/>
                  <a:pt x="66" y="257"/>
                  <a:pt x="66" y="257"/>
                </a:cubicBezTo>
                <a:cubicBezTo>
                  <a:pt x="30" y="257"/>
                  <a:pt x="0" y="231"/>
                  <a:pt x="0" y="199"/>
                </a:cubicBezTo>
                <a:cubicBezTo>
                  <a:pt x="0" y="0"/>
                  <a:pt x="0" y="0"/>
                  <a:pt x="0"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66" name="Google Shape;1166;p41"/>
          <p:cNvSpPr/>
          <p:nvPr/>
        </p:nvSpPr>
        <p:spPr>
          <a:xfrm>
            <a:off x="6419642" y="3801937"/>
            <a:ext cx="930604" cy="1363306"/>
          </a:xfrm>
          <a:custGeom>
            <a:rect b="b" l="l" r="r" t="t"/>
            <a:pathLst>
              <a:path extrusionOk="0" h="514" w="351">
                <a:moveTo>
                  <a:pt x="0" y="514"/>
                </a:moveTo>
                <a:cubicBezTo>
                  <a:pt x="0" y="316"/>
                  <a:pt x="0" y="316"/>
                  <a:pt x="0" y="316"/>
                </a:cubicBezTo>
                <a:cubicBezTo>
                  <a:pt x="0" y="283"/>
                  <a:pt x="29" y="257"/>
                  <a:pt x="65" y="257"/>
                </a:cubicBezTo>
                <a:cubicBezTo>
                  <a:pt x="285" y="257"/>
                  <a:pt x="285" y="257"/>
                  <a:pt x="285" y="257"/>
                </a:cubicBezTo>
                <a:cubicBezTo>
                  <a:pt x="321" y="257"/>
                  <a:pt x="351" y="231"/>
                  <a:pt x="351" y="199"/>
                </a:cubicBezTo>
                <a:cubicBezTo>
                  <a:pt x="351" y="0"/>
                  <a:pt x="351" y="0"/>
                  <a:pt x="351"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67" name="Google Shape;1167;p41"/>
          <p:cNvSpPr/>
          <p:nvPr/>
        </p:nvSpPr>
        <p:spPr>
          <a:xfrm>
            <a:off x="4026943" y="2405042"/>
            <a:ext cx="624355" cy="910845"/>
          </a:xfrm>
          <a:custGeom>
            <a:rect b="b" l="l" r="r" t="t"/>
            <a:pathLst>
              <a:path extrusionOk="0" h="344" w="235">
                <a:moveTo>
                  <a:pt x="235" y="344"/>
                </a:moveTo>
                <a:cubicBezTo>
                  <a:pt x="235" y="211"/>
                  <a:pt x="235" y="211"/>
                  <a:pt x="235" y="211"/>
                </a:cubicBezTo>
                <a:cubicBezTo>
                  <a:pt x="235" y="189"/>
                  <a:pt x="215" y="172"/>
                  <a:pt x="191" y="172"/>
                </a:cubicBezTo>
                <a:cubicBezTo>
                  <a:pt x="44" y="172"/>
                  <a:pt x="44" y="172"/>
                  <a:pt x="44" y="172"/>
                </a:cubicBezTo>
                <a:cubicBezTo>
                  <a:pt x="20" y="172"/>
                  <a:pt x="0" y="154"/>
                  <a:pt x="0" y="133"/>
                </a:cubicBezTo>
                <a:cubicBezTo>
                  <a:pt x="0" y="0"/>
                  <a:pt x="0" y="0"/>
                  <a:pt x="0"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68" name="Google Shape;1168;p41"/>
          <p:cNvSpPr/>
          <p:nvPr/>
        </p:nvSpPr>
        <p:spPr>
          <a:xfrm>
            <a:off x="8166251" y="2974076"/>
            <a:ext cx="620403" cy="912823"/>
          </a:xfrm>
          <a:custGeom>
            <a:rect b="b" l="l" r="r" t="t"/>
            <a:pathLst>
              <a:path extrusionOk="0" h="344" w="234">
                <a:moveTo>
                  <a:pt x="0" y="344"/>
                </a:moveTo>
                <a:cubicBezTo>
                  <a:pt x="0" y="211"/>
                  <a:pt x="0" y="211"/>
                  <a:pt x="0" y="211"/>
                </a:cubicBezTo>
                <a:cubicBezTo>
                  <a:pt x="0" y="190"/>
                  <a:pt x="19" y="172"/>
                  <a:pt x="43" y="172"/>
                </a:cubicBezTo>
                <a:cubicBezTo>
                  <a:pt x="191" y="172"/>
                  <a:pt x="191" y="172"/>
                  <a:pt x="191" y="172"/>
                </a:cubicBezTo>
                <a:cubicBezTo>
                  <a:pt x="215" y="172"/>
                  <a:pt x="234" y="154"/>
                  <a:pt x="234" y="133"/>
                </a:cubicBezTo>
                <a:cubicBezTo>
                  <a:pt x="234" y="0"/>
                  <a:pt x="234" y="0"/>
                  <a:pt x="234"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69" name="Google Shape;1169;p41"/>
          <p:cNvSpPr/>
          <p:nvPr/>
        </p:nvSpPr>
        <p:spPr>
          <a:xfrm>
            <a:off x="7022262" y="1128670"/>
            <a:ext cx="622377" cy="910845"/>
          </a:xfrm>
          <a:custGeom>
            <a:rect b="b" l="l" r="r" t="t"/>
            <a:pathLst>
              <a:path extrusionOk="0" h="343" w="235">
                <a:moveTo>
                  <a:pt x="0" y="343"/>
                </a:moveTo>
                <a:cubicBezTo>
                  <a:pt x="0" y="210"/>
                  <a:pt x="0" y="210"/>
                  <a:pt x="0" y="210"/>
                </a:cubicBezTo>
                <a:cubicBezTo>
                  <a:pt x="0" y="189"/>
                  <a:pt x="20" y="171"/>
                  <a:pt x="44" y="171"/>
                </a:cubicBezTo>
                <a:cubicBezTo>
                  <a:pt x="191" y="171"/>
                  <a:pt x="191" y="171"/>
                  <a:pt x="191" y="171"/>
                </a:cubicBezTo>
                <a:cubicBezTo>
                  <a:pt x="215" y="171"/>
                  <a:pt x="235" y="154"/>
                  <a:pt x="235" y="132"/>
                </a:cubicBezTo>
                <a:cubicBezTo>
                  <a:pt x="235" y="0"/>
                  <a:pt x="235" y="0"/>
                  <a:pt x="235"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170" name="Google Shape;1170;p41"/>
          <p:cNvCxnSpPr/>
          <p:nvPr/>
        </p:nvCxnSpPr>
        <p:spPr>
          <a:xfrm>
            <a:off x="6332707" y="3517419"/>
            <a:ext cx="0" cy="2305765"/>
          </a:xfrm>
          <a:prstGeom prst="straightConnector1">
            <a:avLst/>
          </a:prstGeom>
          <a:noFill/>
          <a:ln cap="flat" cmpd="sng" w="41275">
            <a:solidFill>
              <a:srgbClr val="06677F"/>
            </a:solidFill>
            <a:prstDash val="solid"/>
            <a:miter lim="8000"/>
            <a:headEnd len="med" w="med" type="none"/>
            <a:tailEnd len="med" w="med" type="none"/>
          </a:ln>
        </p:spPr>
      </p:cxnSp>
      <p:sp>
        <p:nvSpPr>
          <p:cNvPr id="1171" name="Google Shape;1171;p41"/>
          <p:cNvSpPr/>
          <p:nvPr/>
        </p:nvSpPr>
        <p:spPr>
          <a:xfrm>
            <a:off x="5034603" y="1391452"/>
            <a:ext cx="2594231" cy="1641895"/>
          </a:xfrm>
          <a:custGeom>
            <a:rect b="b" l="l" r="r" t="t"/>
            <a:pathLst>
              <a:path extrusionOk="0" h="619" w="978">
                <a:moveTo>
                  <a:pt x="781" y="619"/>
                </a:moveTo>
                <a:cubicBezTo>
                  <a:pt x="890" y="619"/>
                  <a:pt x="978" y="531"/>
                  <a:pt x="978" y="422"/>
                </a:cubicBezTo>
                <a:cubicBezTo>
                  <a:pt x="978" y="313"/>
                  <a:pt x="890" y="225"/>
                  <a:pt x="781" y="225"/>
                </a:cubicBezTo>
                <a:cubicBezTo>
                  <a:pt x="775" y="225"/>
                  <a:pt x="770" y="226"/>
                  <a:pt x="764" y="226"/>
                </a:cubicBezTo>
                <a:cubicBezTo>
                  <a:pt x="743" y="98"/>
                  <a:pt x="632" y="0"/>
                  <a:pt x="498" y="0"/>
                </a:cubicBezTo>
                <a:cubicBezTo>
                  <a:pt x="363" y="0"/>
                  <a:pt x="251" y="99"/>
                  <a:pt x="231" y="228"/>
                </a:cubicBezTo>
                <a:cubicBezTo>
                  <a:pt x="220" y="226"/>
                  <a:pt x="208" y="225"/>
                  <a:pt x="197" y="225"/>
                </a:cubicBezTo>
                <a:cubicBezTo>
                  <a:pt x="88" y="225"/>
                  <a:pt x="0" y="313"/>
                  <a:pt x="0" y="422"/>
                </a:cubicBezTo>
                <a:cubicBezTo>
                  <a:pt x="0" y="531"/>
                  <a:pt x="88" y="619"/>
                  <a:pt x="197" y="619"/>
                </a:cubicBezTo>
                <a:lnTo>
                  <a:pt x="781" y="619"/>
                </a:ln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72" name="Google Shape;1172;p41"/>
          <p:cNvSpPr/>
          <p:nvPr/>
        </p:nvSpPr>
        <p:spPr>
          <a:xfrm>
            <a:off x="5809120" y="2434677"/>
            <a:ext cx="2594231" cy="1639916"/>
          </a:xfrm>
          <a:custGeom>
            <a:rect b="b" l="l" r="r" t="t"/>
            <a:pathLst>
              <a:path extrusionOk="0" h="619" w="978">
                <a:moveTo>
                  <a:pt x="781" y="619"/>
                </a:moveTo>
                <a:cubicBezTo>
                  <a:pt x="890" y="619"/>
                  <a:pt x="978" y="531"/>
                  <a:pt x="978" y="423"/>
                </a:cubicBezTo>
                <a:cubicBezTo>
                  <a:pt x="978" y="314"/>
                  <a:pt x="890" y="226"/>
                  <a:pt x="781" y="226"/>
                </a:cubicBezTo>
                <a:cubicBezTo>
                  <a:pt x="776" y="226"/>
                  <a:pt x="770" y="226"/>
                  <a:pt x="764" y="227"/>
                </a:cubicBezTo>
                <a:cubicBezTo>
                  <a:pt x="743" y="98"/>
                  <a:pt x="632" y="0"/>
                  <a:pt x="498" y="0"/>
                </a:cubicBezTo>
                <a:cubicBezTo>
                  <a:pt x="363" y="0"/>
                  <a:pt x="251" y="99"/>
                  <a:pt x="231" y="229"/>
                </a:cubicBezTo>
                <a:cubicBezTo>
                  <a:pt x="220" y="227"/>
                  <a:pt x="209" y="226"/>
                  <a:pt x="197" y="226"/>
                </a:cubicBezTo>
                <a:cubicBezTo>
                  <a:pt x="88" y="226"/>
                  <a:pt x="0" y="314"/>
                  <a:pt x="0" y="423"/>
                </a:cubicBezTo>
                <a:cubicBezTo>
                  <a:pt x="0" y="531"/>
                  <a:pt x="88" y="619"/>
                  <a:pt x="197" y="619"/>
                </a:cubicBezTo>
                <a:lnTo>
                  <a:pt x="781" y="619"/>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73" name="Google Shape;1173;p41"/>
          <p:cNvSpPr/>
          <p:nvPr/>
        </p:nvSpPr>
        <p:spPr>
          <a:xfrm>
            <a:off x="4260089" y="2434677"/>
            <a:ext cx="2594231" cy="1639916"/>
          </a:xfrm>
          <a:custGeom>
            <a:rect b="b" l="l" r="r" t="t"/>
            <a:pathLst>
              <a:path extrusionOk="0" h="619" w="978">
                <a:moveTo>
                  <a:pt x="781" y="619"/>
                </a:moveTo>
                <a:cubicBezTo>
                  <a:pt x="890" y="619"/>
                  <a:pt x="978" y="531"/>
                  <a:pt x="978" y="423"/>
                </a:cubicBezTo>
                <a:cubicBezTo>
                  <a:pt x="978" y="314"/>
                  <a:pt x="890" y="226"/>
                  <a:pt x="781" y="226"/>
                </a:cubicBezTo>
                <a:cubicBezTo>
                  <a:pt x="775" y="226"/>
                  <a:pt x="770" y="226"/>
                  <a:pt x="764" y="227"/>
                </a:cubicBezTo>
                <a:cubicBezTo>
                  <a:pt x="743" y="98"/>
                  <a:pt x="632" y="0"/>
                  <a:pt x="497" y="0"/>
                </a:cubicBezTo>
                <a:cubicBezTo>
                  <a:pt x="362" y="0"/>
                  <a:pt x="251" y="99"/>
                  <a:pt x="231" y="229"/>
                </a:cubicBezTo>
                <a:cubicBezTo>
                  <a:pt x="220" y="227"/>
                  <a:pt x="208" y="226"/>
                  <a:pt x="197" y="226"/>
                </a:cubicBezTo>
                <a:cubicBezTo>
                  <a:pt x="88" y="226"/>
                  <a:pt x="0" y="314"/>
                  <a:pt x="0" y="423"/>
                </a:cubicBezTo>
                <a:cubicBezTo>
                  <a:pt x="0" y="531"/>
                  <a:pt x="88" y="619"/>
                  <a:pt x="197" y="619"/>
                </a:cubicBezTo>
                <a:lnTo>
                  <a:pt x="781" y="619"/>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74" name="Google Shape;1174;p41"/>
          <p:cNvSpPr/>
          <p:nvPr/>
        </p:nvSpPr>
        <p:spPr>
          <a:xfrm>
            <a:off x="5795287" y="3005686"/>
            <a:ext cx="1072862" cy="1068912"/>
          </a:xfrm>
          <a:prstGeom prst="ellipse">
            <a:avLst/>
          </a:prstGeom>
          <a:solidFill>
            <a:srgbClr val="0667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75" name="Google Shape;1175;p41"/>
          <p:cNvSpPr/>
          <p:nvPr/>
        </p:nvSpPr>
        <p:spPr>
          <a:xfrm>
            <a:off x="8284795" y="2394247"/>
            <a:ext cx="1013589" cy="638184"/>
          </a:xfrm>
          <a:custGeom>
            <a:rect b="b" l="l" r="r" t="t"/>
            <a:pathLst>
              <a:path extrusionOk="0" h="241" w="382">
                <a:moveTo>
                  <a:pt x="305" y="241"/>
                </a:moveTo>
                <a:cubicBezTo>
                  <a:pt x="348" y="241"/>
                  <a:pt x="382" y="207"/>
                  <a:pt x="382" y="164"/>
                </a:cubicBezTo>
                <a:cubicBezTo>
                  <a:pt x="382" y="122"/>
                  <a:pt x="348" y="88"/>
                  <a:pt x="305" y="88"/>
                </a:cubicBezTo>
                <a:cubicBezTo>
                  <a:pt x="303" y="88"/>
                  <a:pt x="301" y="88"/>
                  <a:pt x="299" y="88"/>
                </a:cubicBezTo>
                <a:cubicBezTo>
                  <a:pt x="290" y="38"/>
                  <a:pt x="247" y="0"/>
                  <a:pt x="195" y="0"/>
                </a:cubicBezTo>
                <a:cubicBezTo>
                  <a:pt x="142" y="0"/>
                  <a:pt x="98" y="38"/>
                  <a:pt x="90" y="89"/>
                </a:cubicBezTo>
                <a:cubicBezTo>
                  <a:pt x="86" y="88"/>
                  <a:pt x="82" y="88"/>
                  <a:pt x="77" y="88"/>
                </a:cubicBezTo>
                <a:cubicBezTo>
                  <a:pt x="35" y="88"/>
                  <a:pt x="0" y="122"/>
                  <a:pt x="0" y="164"/>
                </a:cubicBezTo>
                <a:cubicBezTo>
                  <a:pt x="0" y="207"/>
                  <a:pt x="35" y="241"/>
                  <a:pt x="77" y="241"/>
                </a:cubicBezTo>
                <a:lnTo>
                  <a:pt x="305" y="241"/>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76" name="Google Shape;1176;p41"/>
          <p:cNvSpPr/>
          <p:nvPr/>
        </p:nvSpPr>
        <p:spPr>
          <a:xfrm>
            <a:off x="3523111" y="1996050"/>
            <a:ext cx="1011613" cy="640161"/>
          </a:xfrm>
          <a:custGeom>
            <a:rect b="b" l="l" r="r" t="t"/>
            <a:pathLst>
              <a:path extrusionOk="0" h="241" w="381">
                <a:moveTo>
                  <a:pt x="304" y="241"/>
                </a:moveTo>
                <a:cubicBezTo>
                  <a:pt x="347" y="241"/>
                  <a:pt x="381" y="207"/>
                  <a:pt x="381" y="165"/>
                </a:cubicBezTo>
                <a:cubicBezTo>
                  <a:pt x="381" y="122"/>
                  <a:pt x="347" y="88"/>
                  <a:pt x="304" y="88"/>
                </a:cubicBezTo>
                <a:cubicBezTo>
                  <a:pt x="302" y="88"/>
                  <a:pt x="300" y="88"/>
                  <a:pt x="298" y="88"/>
                </a:cubicBezTo>
                <a:cubicBezTo>
                  <a:pt x="290" y="38"/>
                  <a:pt x="246" y="0"/>
                  <a:pt x="194" y="0"/>
                </a:cubicBezTo>
                <a:cubicBezTo>
                  <a:pt x="141" y="0"/>
                  <a:pt x="97" y="38"/>
                  <a:pt x="90" y="89"/>
                </a:cubicBezTo>
                <a:cubicBezTo>
                  <a:pt x="85" y="88"/>
                  <a:pt x="81" y="88"/>
                  <a:pt x="76" y="88"/>
                </a:cubicBezTo>
                <a:cubicBezTo>
                  <a:pt x="34" y="88"/>
                  <a:pt x="0" y="122"/>
                  <a:pt x="0" y="165"/>
                </a:cubicBezTo>
                <a:cubicBezTo>
                  <a:pt x="0" y="207"/>
                  <a:pt x="34" y="241"/>
                  <a:pt x="76" y="241"/>
                </a:cubicBezTo>
                <a:lnTo>
                  <a:pt x="304" y="241"/>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77" name="Google Shape;1177;p41"/>
          <p:cNvSpPr/>
          <p:nvPr/>
        </p:nvSpPr>
        <p:spPr>
          <a:xfrm>
            <a:off x="7138837" y="739436"/>
            <a:ext cx="1011613" cy="642137"/>
          </a:xfrm>
          <a:custGeom>
            <a:rect b="b" l="l" r="r" t="t"/>
            <a:pathLst>
              <a:path extrusionOk="0" h="242" w="382">
                <a:moveTo>
                  <a:pt x="305" y="242"/>
                </a:moveTo>
                <a:cubicBezTo>
                  <a:pt x="347" y="242"/>
                  <a:pt x="382" y="207"/>
                  <a:pt x="382" y="165"/>
                </a:cubicBezTo>
                <a:cubicBezTo>
                  <a:pt x="382" y="122"/>
                  <a:pt x="347" y="88"/>
                  <a:pt x="305" y="88"/>
                </a:cubicBezTo>
                <a:cubicBezTo>
                  <a:pt x="303" y="88"/>
                  <a:pt x="300" y="88"/>
                  <a:pt x="298" y="88"/>
                </a:cubicBezTo>
                <a:cubicBezTo>
                  <a:pt x="290" y="38"/>
                  <a:pt x="247" y="0"/>
                  <a:pt x="194" y="0"/>
                </a:cubicBezTo>
                <a:cubicBezTo>
                  <a:pt x="142" y="0"/>
                  <a:pt x="98" y="39"/>
                  <a:pt x="90" y="89"/>
                </a:cubicBezTo>
                <a:cubicBezTo>
                  <a:pt x="86" y="88"/>
                  <a:pt x="81" y="88"/>
                  <a:pt x="77" y="88"/>
                </a:cubicBezTo>
                <a:cubicBezTo>
                  <a:pt x="34" y="88"/>
                  <a:pt x="0" y="122"/>
                  <a:pt x="0" y="165"/>
                </a:cubicBezTo>
                <a:cubicBezTo>
                  <a:pt x="0" y="207"/>
                  <a:pt x="34" y="242"/>
                  <a:pt x="77" y="242"/>
                </a:cubicBezTo>
                <a:lnTo>
                  <a:pt x="305" y="242"/>
                </a:ln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78" name="Google Shape;1178;p41"/>
          <p:cNvSpPr/>
          <p:nvPr/>
        </p:nvSpPr>
        <p:spPr>
          <a:xfrm>
            <a:off x="4617710" y="1061493"/>
            <a:ext cx="507781" cy="507781"/>
          </a:xfrm>
          <a:prstGeom prst="ellipse">
            <a:avLst/>
          </a:pr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79" name="Google Shape;1179;p41"/>
          <p:cNvSpPr/>
          <p:nvPr/>
        </p:nvSpPr>
        <p:spPr>
          <a:xfrm>
            <a:off x="5698475" y="707824"/>
            <a:ext cx="375403" cy="377379"/>
          </a:xfrm>
          <a:prstGeom prst="ellipse">
            <a:avLst/>
          </a:pr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80" name="Google Shape;1180;p41"/>
          <p:cNvSpPr/>
          <p:nvPr/>
        </p:nvSpPr>
        <p:spPr>
          <a:xfrm>
            <a:off x="4256137" y="4444072"/>
            <a:ext cx="375403" cy="375403"/>
          </a:xfrm>
          <a:prstGeom prst="ellipse">
            <a:avLst/>
          </a:pr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81" name="Google Shape;1181;p41"/>
          <p:cNvSpPr/>
          <p:nvPr/>
        </p:nvSpPr>
        <p:spPr>
          <a:xfrm>
            <a:off x="4779726" y="3064958"/>
            <a:ext cx="444557" cy="335888"/>
          </a:xfrm>
          <a:custGeom>
            <a:rect b="b" l="l" r="r" t="t"/>
            <a:pathLst>
              <a:path extrusionOk="0" h="127" w="167">
                <a:moveTo>
                  <a:pt x="151" y="22"/>
                </a:moveTo>
                <a:cubicBezTo>
                  <a:pt x="142" y="8"/>
                  <a:pt x="126" y="0"/>
                  <a:pt x="110" y="0"/>
                </a:cubicBezTo>
                <a:cubicBezTo>
                  <a:pt x="110" y="15"/>
                  <a:pt x="110" y="15"/>
                  <a:pt x="110" y="15"/>
                </a:cubicBezTo>
                <a:cubicBezTo>
                  <a:pt x="121" y="15"/>
                  <a:pt x="132" y="20"/>
                  <a:pt x="139" y="30"/>
                </a:cubicBezTo>
                <a:cubicBezTo>
                  <a:pt x="150" y="47"/>
                  <a:pt x="145" y="68"/>
                  <a:pt x="129" y="79"/>
                </a:cubicBezTo>
                <a:cubicBezTo>
                  <a:pt x="123" y="83"/>
                  <a:pt x="116" y="85"/>
                  <a:pt x="110" y="85"/>
                </a:cubicBezTo>
                <a:cubicBezTo>
                  <a:pt x="110" y="100"/>
                  <a:pt x="110" y="100"/>
                  <a:pt x="110" y="100"/>
                </a:cubicBezTo>
                <a:cubicBezTo>
                  <a:pt x="119" y="100"/>
                  <a:pt x="129" y="97"/>
                  <a:pt x="137" y="91"/>
                </a:cubicBezTo>
                <a:cubicBezTo>
                  <a:pt x="160" y="76"/>
                  <a:pt x="167" y="45"/>
                  <a:pt x="151" y="22"/>
                </a:cubicBezTo>
                <a:close/>
                <a:moveTo>
                  <a:pt x="110" y="0"/>
                </a:moveTo>
                <a:cubicBezTo>
                  <a:pt x="100" y="0"/>
                  <a:pt x="91" y="3"/>
                  <a:pt x="82" y="8"/>
                </a:cubicBezTo>
                <a:cubicBezTo>
                  <a:pt x="61" y="22"/>
                  <a:pt x="54" y="50"/>
                  <a:pt x="65" y="72"/>
                </a:cubicBezTo>
                <a:cubicBezTo>
                  <a:pt x="57" y="77"/>
                  <a:pt x="57" y="77"/>
                  <a:pt x="57" y="77"/>
                </a:cubicBezTo>
                <a:cubicBezTo>
                  <a:pt x="57" y="76"/>
                  <a:pt x="57" y="76"/>
                  <a:pt x="57" y="76"/>
                </a:cubicBezTo>
                <a:cubicBezTo>
                  <a:pt x="57" y="76"/>
                  <a:pt x="57" y="76"/>
                  <a:pt x="57" y="76"/>
                </a:cubicBezTo>
                <a:cubicBezTo>
                  <a:pt x="57" y="76"/>
                  <a:pt x="57" y="76"/>
                  <a:pt x="57" y="76"/>
                </a:cubicBezTo>
                <a:cubicBezTo>
                  <a:pt x="57" y="76"/>
                  <a:pt x="57" y="76"/>
                  <a:pt x="57" y="76"/>
                </a:cubicBezTo>
                <a:cubicBezTo>
                  <a:pt x="54" y="75"/>
                  <a:pt x="50" y="76"/>
                  <a:pt x="47" y="78"/>
                </a:cubicBezTo>
                <a:cubicBezTo>
                  <a:pt x="7" y="105"/>
                  <a:pt x="7" y="105"/>
                  <a:pt x="7" y="105"/>
                </a:cubicBezTo>
                <a:cubicBezTo>
                  <a:pt x="1" y="108"/>
                  <a:pt x="0" y="115"/>
                  <a:pt x="3" y="121"/>
                </a:cubicBezTo>
                <a:cubicBezTo>
                  <a:pt x="7" y="126"/>
                  <a:pt x="14" y="127"/>
                  <a:pt x="19" y="124"/>
                </a:cubicBezTo>
                <a:cubicBezTo>
                  <a:pt x="60" y="97"/>
                  <a:pt x="60" y="97"/>
                  <a:pt x="60" y="97"/>
                </a:cubicBezTo>
                <a:cubicBezTo>
                  <a:pt x="63" y="95"/>
                  <a:pt x="65" y="92"/>
                  <a:pt x="65" y="88"/>
                </a:cubicBezTo>
                <a:cubicBezTo>
                  <a:pt x="65" y="88"/>
                  <a:pt x="65" y="88"/>
                  <a:pt x="65" y="88"/>
                </a:cubicBezTo>
                <a:cubicBezTo>
                  <a:pt x="65" y="88"/>
                  <a:pt x="65" y="88"/>
                  <a:pt x="65" y="88"/>
                </a:cubicBezTo>
                <a:cubicBezTo>
                  <a:pt x="72" y="83"/>
                  <a:pt x="72" y="83"/>
                  <a:pt x="72" y="83"/>
                </a:cubicBezTo>
                <a:cubicBezTo>
                  <a:pt x="82" y="94"/>
                  <a:pt x="96" y="100"/>
                  <a:pt x="110" y="100"/>
                </a:cubicBezTo>
                <a:cubicBezTo>
                  <a:pt x="110" y="85"/>
                  <a:pt x="110" y="85"/>
                  <a:pt x="110" y="85"/>
                </a:cubicBezTo>
                <a:cubicBezTo>
                  <a:pt x="98" y="85"/>
                  <a:pt x="87" y="79"/>
                  <a:pt x="81" y="69"/>
                </a:cubicBezTo>
                <a:cubicBezTo>
                  <a:pt x="81" y="69"/>
                  <a:pt x="81" y="69"/>
                  <a:pt x="81" y="69"/>
                </a:cubicBezTo>
                <a:cubicBezTo>
                  <a:pt x="70" y="53"/>
                  <a:pt x="74" y="31"/>
                  <a:pt x="90" y="21"/>
                </a:cubicBezTo>
                <a:cubicBezTo>
                  <a:pt x="96" y="17"/>
                  <a:pt x="103" y="15"/>
                  <a:pt x="110" y="15"/>
                </a:cubicBezTo>
                <a:lnTo>
                  <a:pt x="110"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182" name="Google Shape;1182;p41"/>
          <p:cNvGrpSpPr/>
          <p:nvPr/>
        </p:nvGrpSpPr>
        <p:grpSpPr>
          <a:xfrm>
            <a:off x="8961518" y="421292"/>
            <a:ext cx="507781" cy="509758"/>
            <a:chOff x="8859766" y="3475927"/>
            <a:chExt cx="507781" cy="509758"/>
          </a:xfrm>
        </p:grpSpPr>
        <p:sp>
          <p:nvSpPr>
            <p:cNvPr id="1183" name="Google Shape;1183;p41"/>
            <p:cNvSpPr/>
            <p:nvPr/>
          </p:nvSpPr>
          <p:spPr>
            <a:xfrm>
              <a:off x="8859766" y="3475927"/>
              <a:ext cx="507781" cy="509758"/>
            </a:xfrm>
            <a:prstGeom prst="ellipse">
              <a:avLst/>
            </a:pr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84" name="Google Shape;1184;p41"/>
            <p:cNvSpPr/>
            <p:nvPr/>
          </p:nvSpPr>
          <p:spPr>
            <a:xfrm>
              <a:off x="8972385" y="3738711"/>
              <a:ext cx="132379" cy="132379"/>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85" name="Google Shape;1185;p41"/>
            <p:cNvSpPr/>
            <p:nvPr/>
          </p:nvSpPr>
          <p:spPr>
            <a:xfrm>
              <a:off x="9039562" y="3554960"/>
              <a:ext cx="248952" cy="248952"/>
            </a:xfrm>
            <a:custGeom>
              <a:rect b="b" l="l" r="r" t="t"/>
              <a:pathLst>
                <a:path extrusionOk="0" h="94" w="94">
                  <a:moveTo>
                    <a:pt x="30" y="64"/>
                  </a:moveTo>
                  <a:cubicBezTo>
                    <a:pt x="38" y="71"/>
                    <a:pt x="42" y="82"/>
                    <a:pt x="42" y="94"/>
                  </a:cubicBezTo>
                  <a:cubicBezTo>
                    <a:pt x="59" y="94"/>
                    <a:pt x="59" y="94"/>
                    <a:pt x="59" y="94"/>
                  </a:cubicBezTo>
                  <a:cubicBezTo>
                    <a:pt x="59" y="72"/>
                    <a:pt x="47" y="53"/>
                    <a:pt x="30" y="42"/>
                  </a:cubicBezTo>
                  <a:cubicBezTo>
                    <a:pt x="30" y="64"/>
                    <a:pt x="30" y="64"/>
                    <a:pt x="30" y="64"/>
                  </a:cubicBezTo>
                  <a:close/>
                  <a:moveTo>
                    <a:pt x="30" y="23"/>
                  </a:moveTo>
                  <a:cubicBezTo>
                    <a:pt x="30" y="5"/>
                    <a:pt x="30" y="5"/>
                    <a:pt x="30" y="5"/>
                  </a:cubicBezTo>
                  <a:cubicBezTo>
                    <a:pt x="67" y="18"/>
                    <a:pt x="94" y="53"/>
                    <a:pt x="94" y="94"/>
                  </a:cubicBezTo>
                  <a:cubicBezTo>
                    <a:pt x="77" y="94"/>
                    <a:pt x="77" y="94"/>
                    <a:pt x="77" y="94"/>
                  </a:cubicBezTo>
                  <a:cubicBezTo>
                    <a:pt x="77" y="62"/>
                    <a:pt x="57" y="34"/>
                    <a:pt x="30" y="23"/>
                  </a:cubicBezTo>
                  <a:close/>
                  <a:moveTo>
                    <a:pt x="0" y="51"/>
                  </a:moveTo>
                  <a:cubicBezTo>
                    <a:pt x="11" y="51"/>
                    <a:pt x="22" y="56"/>
                    <a:pt x="30" y="64"/>
                  </a:cubicBezTo>
                  <a:cubicBezTo>
                    <a:pt x="30" y="42"/>
                    <a:pt x="30" y="42"/>
                    <a:pt x="30" y="42"/>
                  </a:cubicBezTo>
                  <a:cubicBezTo>
                    <a:pt x="21" y="37"/>
                    <a:pt x="11" y="35"/>
                    <a:pt x="0" y="35"/>
                  </a:cubicBezTo>
                  <a:cubicBezTo>
                    <a:pt x="0" y="51"/>
                    <a:pt x="0" y="51"/>
                    <a:pt x="0" y="51"/>
                  </a:cubicBezTo>
                  <a:close/>
                  <a:moveTo>
                    <a:pt x="30" y="5"/>
                  </a:moveTo>
                  <a:cubicBezTo>
                    <a:pt x="30" y="23"/>
                    <a:pt x="30" y="23"/>
                    <a:pt x="30" y="23"/>
                  </a:cubicBezTo>
                  <a:cubicBezTo>
                    <a:pt x="20" y="19"/>
                    <a:pt x="10" y="17"/>
                    <a:pt x="0" y="17"/>
                  </a:cubicBezTo>
                  <a:cubicBezTo>
                    <a:pt x="0" y="0"/>
                    <a:pt x="0" y="0"/>
                    <a:pt x="0" y="0"/>
                  </a:cubicBezTo>
                  <a:cubicBezTo>
                    <a:pt x="10" y="0"/>
                    <a:pt x="20" y="2"/>
                    <a:pt x="30" y="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186" name="Google Shape;1186;p41"/>
          <p:cNvSpPr/>
          <p:nvPr/>
        </p:nvSpPr>
        <p:spPr>
          <a:xfrm>
            <a:off x="5846661" y="1753025"/>
            <a:ext cx="367500" cy="367500"/>
          </a:xfrm>
          <a:custGeom>
            <a:rect b="b" l="l" r="r" t="t"/>
            <a:pathLst>
              <a:path extrusionOk="0" h="139" w="139">
                <a:moveTo>
                  <a:pt x="69" y="10"/>
                </a:moveTo>
                <a:cubicBezTo>
                  <a:pt x="71" y="10"/>
                  <a:pt x="74" y="10"/>
                  <a:pt x="76" y="10"/>
                </a:cubicBezTo>
                <a:cubicBezTo>
                  <a:pt x="79" y="0"/>
                  <a:pt x="79" y="0"/>
                  <a:pt x="79" y="0"/>
                </a:cubicBezTo>
                <a:cubicBezTo>
                  <a:pt x="100" y="6"/>
                  <a:pt x="100" y="6"/>
                  <a:pt x="100" y="6"/>
                </a:cubicBezTo>
                <a:cubicBezTo>
                  <a:pt x="97" y="16"/>
                  <a:pt x="97" y="16"/>
                  <a:pt x="97" y="16"/>
                </a:cubicBezTo>
                <a:cubicBezTo>
                  <a:pt x="105" y="20"/>
                  <a:pt x="111" y="26"/>
                  <a:pt x="116" y="32"/>
                </a:cubicBezTo>
                <a:cubicBezTo>
                  <a:pt x="125" y="27"/>
                  <a:pt x="125" y="27"/>
                  <a:pt x="125" y="27"/>
                </a:cubicBezTo>
                <a:cubicBezTo>
                  <a:pt x="136" y="47"/>
                  <a:pt x="136" y="47"/>
                  <a:pt x="136" y="47"/>
                </a:cubicBezTo>
                <a:cubicBezTo>
                  <a:pt x="127" y="52"/>
                  <a:pt x="127" y="52"/>
                  <a:pt x="127" y="52"/>
                </a:cubicBezTo>
                <a:cubicBezTo>
                  <a:pt x="129" y="59"/>
                  <a:pt x="130" y="68"/>
                  <a:pt x="129" y="76"/>
                </a:cubicBezTo>
                <a:cubicBezTo>
                  <a:pt x="139" y="79"/>
                  <a:pt x="139" y="79"/>
                  <a:pt x="139" y="79"/>
                </a:cubicBezTo>
                <a:cubicBezTo>
                  <a:pt x="133" y="100"/>
                  <a:pt x="133" y="100"/>
                  <a:pt x="133" y="100"/>
                </a:cubicBezTo>
                <a:cubicBezTo>
                  <a:pt x="123" y="97"/>
                  <a:pt x="123" y="97"/>
                  <a:pt x="123" y="97"/>
                </a:cubicBezTo>
                <a:cubicBezTo>
                  <a:pt x="119" y="105"/>
                  <a:pt x="113" y="112"/>
                  <a:pt x="107" y="117"/>
                </a:cubicBezTo>
                <a:cubicBezTo>
                  <a:pt x="112" y="126"/>
                  <a:pt x="112" y="126"/>
                  <a:pt x="112" y="126"/>
                </a:cubicBezTo>
                <a:cubicBezTo>
                  <a:pt x="92" y="136"/>
                  <a:pt x="92" y="136"/>
                  <a:pt x="92" y="136"/>
                </a:cubicBezTo>
                <a:cubicBezTo>
                  <a:pt x="87" y="127"/>
                  <a:pt x="87" y="127"/>
                  <a:pt x="87" y="127"/>
                </a:cubicBezTo>
                <a:cubicBezTo>
                  <a:pt x="82" y="129"/>
                  <a:pt x="76" y="130"/>
                  <a:pt x="69" y="130"/>
                </a:cubicBezTo>
                <a:cubicBezTo>
                  <a:pt x="69" y="110"/>
                  <a:pt x="69" y="110"/>
                  <a:pt x="69" y="110"/>
                </a:cubicBezTo>
                <a:cubicBezTo>
                  <a:pt x="87" y="110"/>
                  <a:pt x="103" y="99"/>
                  <a:pt x="108" y="81"/>
                </a:cubicBezTo>
                <a:cubicBezTo>
                  <a:pt x="114" y="60"/>
                  <a:pt x="102" y="38"/>
                  <a:pt x="81" y="31"/>
                </a:cubicBezTo>
                <a:cubicBezTo>
                  <a:pt x="77" y="30"/>
                  <a:pt x="73" y="29"/>
                  <a:pt x="69" y="29"/>
                </a:cubicBezTo>
                <a:lnTo>
                  <a:pt x="69" y="10"/>
                </a:lnTo>
                <a:close/>
                <a:moveTo>
                  <a:pt x="32" y="23"/>
                </a:moveTo>
                <a:cubicBezTo>
                  <a:pt x="27" y="14"/>
                  <a:pt x="27" y="14"/>
                  <a:pt x="27" y="14"/>
                </a:cubicBezTo>
                <a:cubicBezTo>
                  <a:pt x="46" y="3"/>
                  <a:pt x="46" y="3"/>
                  <a:pt x="46" y="3"/>
                </a:cubicBezTo>
                <a:cubicBezTo>
                  <a:pt x="51" y="12"/>
                  <a:pt x="51" y="12"/>
                  <a:pt x="51" y="12"/>
                </a:cubicBezTo>
                <a:cubicBezTo>
                  <a:pt x="57" y="11"/>
                  <a:pt x="63" y="10"/>
                  <a:pt x="69" y="10"/>
                </a:cubicBezTo>
                <a:cubicBezTo>
                  <a:pt x="69" y="29"/>
                  <a:pt x="69" y="29"/>
                  <a:pt x="69" y="29"/>
                </a:cubicBezTo>
                <a:cubicBezTo>
                  <a:pt x="52" y="29"/>
                  <a:pt x="36" y="41"/>
                  <a:pt x="31" y="58"/>
                </a:cubicBezTo>
                <a:cubicBezTo>
                  <a:pt x="24" y="79"/>
                  <a:pt x="36" y="102"/>
                  <a:pt x="58" y="108"/>
                </a:cubicBezTo>
                <a:cubicBezTo>
                  <a:pt x="58" y="108"/>
                  <a:pt x="58" y="108"/>
                  <a:pt x="58" y="108"/>
                </a:cubicBezTo>
                <a:cubicBezTo>
                  <a:pt x="61" y="109"/>
                  <a:pt x="65" y="110"/>
                  <a:pt x="69" y="110"/>
                </a:cubicBezTo>
                <a:cubicBezTo>
                  <a:pt x="69" y="130"/>
                  <a:pt x="69" y="130"/>
                  <a:pt x="69" y="130"/>
                </a:cubicBezTo>
                <a:cubicBezTo>
                  <a:pt x="67" y="130"/>
                  <a:pt x="65" y="130"/>
                  <a:pt x="63" y="129"/>
                </a:cubicBezTo>
                <a:cubicBezTo>
                  <a:pt x="60" y="139"/>
                  <a:pt x="60" y="139"/>
                  <a:pt x="60" y="139"/>
                </a:cubicBezTo>
                <a:cubicBezTo>
                  <a:pt x="39" y="133"/>
                  <a:pt x="39" y="133"/>
                  <a:pt x="39" y="133"/>
                </a:cubicBezTo>
                <a:cubicBezTo>
                  <a:pt x="42" y="123"/>
                  <a:pt x="42" y="123"/>
                  <a:pt x="42" y="123"/>
                </a:cubicBezTo>
                <a:cubicBezTo>
                  <a:pt x="34" y="119"/>
                  <a:pt x="27" y="114"/>
                  <a:pt x="22" y="107"/>
                </a:cubicBezTo>
                <a:cubicBezTo>
                  <a:pt x="13" y="112"/>
                  <a:pt x="13" y="112"/>
                  <a:pt x="13" y="112"/>
                </a:cubicBezTo>
                <a:cubicBezTo>
                  <a:pt x="3" y="93"/>
                  <a:pt x="3" y="93"/>
                  <a:pt x="3" y="93"/>
                </a:cubicBezTo>
                <a:cubicBezTo>
                  <a:pt x="12" y="88"/>
                  <a:pt x="12" y="88"/>
                  <a:pt x="12" y="88"/>
                </a:cubicBezTo>
                <a:cubicBezTo>
                  <a:pt x="10" y="80"/>
                  <a:pt x="9" y="72"/>
                  <a:pt x="10" y="63"/>
                </a:cubicBezTo>
                <a:cubicBezTo>
                  <a:pt x="0" y="60"/>
                  <a:pt x="0" y="60"/>
                  <a:pt x="0" y="60"/>
                </a:cubicBezTo>
                <a:cubicBezTo>
                  <a:pt x="6" y="39"/>
                  <a:pt x="6" y="39"/>
                  <a:pt x="6" y="39"/>
                </a:cubicBezTo>
                <a:cubicBezTo>
                  <a:pt x="16" y="42"/>
                  <a:pt x="16" y="42"/>
                  <a:pt x="16" y="42"/>
                </a:cubicBezTo>
                <a:cubicBezTo>
                  <a:pt x="20" y="34"/>
                  <a:pt x="25" y="28"/>
                  <a:pt x="32" y="23"/>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87" name="Google Shape;1187;p41"/>
          <p:cNvSpPr/>
          <p:nvPr/>
        </p:nvSpPr>
        <p:spPr>
          <a:xfrm>
            <a:off x="6109443" y="2260805"/>
            <a:ext cx="389234" cy="375403"/>
          </a:xfrm>
          <a:custGeom>
            <a:rect b="b" l="l" r="r" t="t"/>
            <a:pathLst>
              <a:path extrusionOk="0" h="141" w="147">
                <a:moveTo>
                  <a:pt x="74" y="0"/>
                </a:moveTo>
                <a:cubicBezTo>
                  <a:pt x="114" y="0"/>
                  <a:pt x="147" y="28"/>
                  <a:pt x="147" y="63"/>
                </a:cubicBezTo>
                <a:cubicBezTo>
                  <a:pt x="147" y="84"/>
                  <a:pt x="135" y="103"/>
                  <a:pt x="117" y="115"/>
                </a:cubicBezTo>
                <a:cubicBezTo>
                  <a:pt x="128" y="141"/>
                  <a:pt x="128" y="141"/>
                  <a:pt x="128" y="141"/>
                </a:cubicBezTo>
                <a:cubicBezTo>
                  <a:pt x="102" y="122"/>
                  <a:pt x="102" y="122"/>
                  <a:pt x="102" y="122"/>
                </a:cubicBezTo>
                <a:cubicBezTo>
                  <a:pt x="93" y="125"/>
                  <a:pt x="84" y="127"/>
                  <a:pt x="74" y="127"/>
                </a:cubicBezTo>
                <a:cubicBezTo>
                  <a:pt x="33" y="127"/>
                  <a:pt x="0" y="98"/>
                  <a:pt x="0" y="63"/>
                </a:cubicBezTo>
                <a:cubicBezTo>
                  <a:pt x="0" y="28"/>
                  <a:pt x="33" y="0"/>
                  <a:pt x="74"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88" name="Google Shape;1188;p41"/>
          <p:cNvSpPr/>
          <p:nvPr/>
        </p:nvSpPr>
        <p:spPr>
          <a:xfrm>
            <a:off x="6364322" y="2407017"/>
            <a:ext cx="51371" cy="5137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89" name="Google Shape;1189;p41"/>
          <p:cNvSpPr/>
          <p:nvPr/>
        </p:nvSpPr>
        <p:spPr>
          <a:xfrm>
            <a:off x="6279362" y="2407017"/>
            <a:ext cx="53346" cy="5137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90" name="Google Shape;1190;p41"/>
          <p:cNvSpPr/>
          <p:nvPr/>
        </p:nvSpPr>
        <p:spPr>
          <a:xfrm>
            <a:off x="6190452" y="2407017"/>
            <a:ext cx="53346" cy="5137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91" name="Google Shape;1191;p41"/>
          <p:cNvSpPr/>
          <p:nvPr/>
        </p:nvSpPr>
        <p:spPr>
          <a:xfrm>
            <a:off x="4799483" y="1185969"/>
            <a:ext cx="217338" cy="258831"/>
          </a:xfrm>
          <a:custGeom>
            <a:rect b="b" l="l" r="r" t="t"/>
            <a:pathLst>
              <a:path extrusionOk="0" h="131" w="110">
                <a:moveTo>
                  <a:pt x="0" y="0"/>
                </a:moveTo>
                <a:lnTo>
                  <a:pt x="110" y="65"/>
                </a:lnTo>
                <a:lnTo>
                  <a:pt x="0" y="131"/>
                </a:lnTo>
                <a:lnTo>
                  <a:pt x="0"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92" name="Google Shape;1192;p41"/>
          <p:cNvSpPr/>
          <p:nvPr/>
        </p:nvSpPr>
        <p:spPr>
          <a:xfrm>
            <a:off x="6158837" y="3547057"/>
            <a:ext cx="177823" cy="146209"/>
          </a:xfrm>
          <a:custGeom>
            <a:rect b="b" l="l" r="r" t="t"/>
            <a:pathLst>
              <a:path extrusionOk="0" h="74" w="90">
                <a:moveTo>
                  <a:pt x="0" y="66"/>
                </a:moveTo>
                <a:lnTo>
                  <a:pt x="84" y="0"/>
                </a:lnTo>
                <a:lnTo>
                  <a:pt x="90" y="8"/>
                </a:lnTo>
                <a:lnTo>
                  <a:pt x="7" y="74"/>
                </a:lnTo>
                <a:lnTo>
                  <a:pt x="0" y="6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93" name="Google Shape;1193;p41"/>
          <p:cNvSpPr/>
          <p:nvPr/>
        </p:nvSpPr>
        <p:spPr>
          <a:xfrm>
            <a:off x="6324805" y="3547057"/>
            <a:ext cx="179798" cy="146209"/>
          </a:xfrm>
          <a:custGeom>
            <a:rect b="b" l="l" r="r" t="t"/>
            <a:pathLst>
              <a:path extrusionOk="0" h="74" w="91">
                <a:moveTo>
                  <a:pt x="84" y="74"/>
                </a:moveTo>
                <a:lnTo>
                  <a:pt x="0" y="8"/>
                </a:lnTo>
                <a:lnTo>
                  <a:pt x="6" y="0"/>
                </a:lnTo>
                <a:lnTo>
                  <a:pt x="91" y="66"/>
                </a:lnTo>
                <a:lnTo>
                  <a:pt x="84" y="7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94" name="Google Shape;1194;p41"/>
          <p:cNvSpPr/>
          <p:nvPr/>
        </p:nvSpPr>
        <p:spPr>
          <a:xfrm>
            <a:off x="6320854" y="3343548"/>
            <a:ext cx="21734" cy="211411"/>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95" name="Google Shape;1195;p41"/>
          <p:cNvSpPr/>
          <p:nvPr/>
        </p:nvSpPr>
        <p:spPr>
          <a:xfrm>
            <a:off x="6243798" y="3256613"/>
            <a:ext cx="175846" cy="173871"/>
          </a:xfrm>
          <a:custGeom>
            <a:rect b="b" l="l" r="r" t="t"/>
            <a:pathLst>
              <a:path extrusionOk="0" h="66" w="66">
                <a:moveTo>
                  <a:pt x="45" y="44"/>
                </a:moveTo>
                <a:cubicBezTo>
                  <a:pt x="55" y="48"/>
                  <a:pt x="63" y="56"/>
                  <a:pt x="66" y="66"/>
                </a:cubicBezTo>
                <a:cubicBezTo>
                  <a:pt x="0" y="66"/>
                  <a:pt x="0" y="66"/>
                  <a:pt x="0" y="66"/>
                </a:cubicBezTo>
                <a:cubicBezTo>
                  <a:pt x="3" y="56"/>
                  <a:pt x="11" y="48"/>
                  <a:pt x="21" y="44"/>
                </a:cubicBezTo>
                <a:cubicBezTo>
                  <a:pt x="16" y="40"/>
                  <a:pt x="13" y="33"/>
                  <a:pt x="13" y="24"/>
                </a:cubicBezTo>
                <a:cubicBezTo>
                  <a:pt x="13" y="11"/>
                  <a:pt x="22" y="0"/>
                  <a:pt x="33" y="0"/>
                </a:cubicBezTo>
                <a:cubicBezTo>
                  <a:pt x="44" y="0"/>
                  <a:pt x="53" y="11"/>
                  <a:pt x="53" y="24"/>
                </a:cubicBezTo>
                <a:cubicBezTo>
                  <a:pt x="53" y="33"/>
                  <a:pt x="50" y="40"/>
                  <a:pt x="45" y="4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96" name="Google Shape;1196;p41"/>
          <p:cNvSpPr/>
          <p:nvPr/>
        </p:nvSpPr>
        <p:spPr>
          <a:xfrm>
            <a:off x="6077830" y="3562860"/>
            <a:ext cx="173871" cy="175846"/>
          </a:xfrm>
          <a:custGeom>
            <a:rect b="b" l="l" r="r" t="t"/>
            <a:pathLst>
              <a:path extrusionOk="0" h="66" w="66">
                <a:moveTo>
                  <a:pt x="44" y="44"/>
                </a:moveTo>
                <a:cubicBezTo>
                  <a:pt x="55" y="48"/>
                  <a:pt x="63" y="56"/>
                  <a:pt x="66" y="66"/>
                </a:cubicBezTo>
                <a:cubicBezTo>
                  <a:pt x="0" y="66"/>
                  <a:pt x="0" y="66"/>
                  <a:pt x="0" y="66"/>
                </a:cubicBezTo>
                <a:cubicBezTo>
                  <a:pt x="2" y="56"/>
                  <a:pt x="10" y="48"/>
                  <a:pt x="21" y="44"/>
                </a:cubicBezTo>
                <a:cubicBezTo>
                  <a:pt x="16" y="40"/>
                  <a:pt x="13" y="32"/>
                  <a:pt x="13" y="24"/>
                </a:cubicBezTo>
                <a:cubicBezTo>
                  <a:pt x="13" y="11"/>
                  <a:pt x="22" y="0"/>
                  <a:pt x="33" y="0"/>
                </a:cubicBezTo>
                <a:cubicBezTo>
                  <a:pt x="44" y="0"/>
                  <a:pt x="53" y="11"/>
                  <a:pt x="53" y="24"/>
                </a:cubicBezTo>
                <a:cubicBezTo>
                  <a:pt x="53" y="32"/>
                  <a:pt x="49" y="40"/>
                  <a:pt x="44" y="4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97" name="Google Shape;1197;p41"/>
          <p:cNvSpPr/>
          <p:nvPr/>
        </p:nvSpPr>
        <p:spPr>
          <a:xfrm>
            <a:off x="6411741" y="3562860"/>
            <a:ext cx="173871" cy="175846"/>
          </a:xfrm>
          <a:custGeom>
            <a:rect b="b" l="l" r="r" t="t"/>
            <a:pathLst>
              <a:path extrusionOk="0" h="66" w="66">
                <a:moveTo>
                  <a:pt x="45" y="44"/>
                </a:moveTo>
                <a:cubicBezTo>
                  <a:pt x="56" y="48"/>
                  <a:pt x="64" y="56"/>
                  <a:pt x="66" y="66"/>
                </a:cubicBezTo>
                <a:cubicBezTo>
                  <a:pt x="0" y="66"/>
                  <a:pt x="0" y="66"/>
                  <a:pt x="0" y="66"/>
                </a:cubicBezTo>
                <a:cubicBezTo>
                  <a:pt x="3" y="56"/>
                  <a:pt x="11" y="48"/>
                  <a:pt x="22" y="44"/>
                </a:cubicBezTo>
                <a:cubicBezTo>
                  <a:pt x="17" y="40"/>
                  <a:pt x="13" y="32"/>
                  <a:pt x="13" y="24"/>
                </a:cubicBezTo>
                <a:cubicBezTo>
                  <a:pt x="13" y="11"/>
                  <a:pt x="22" y="0"/>
                  <a:pt x="33" y="0"/>
                </a:cubicBezTo>
                <a:cubicBezTo>
                  <a:pt x="44" y="0"/>
                  <a:pt x="53" y="11"/>
                  <a:pt x="53" y="24"/>
                </a:cubicBezTo>
                <a:cubicBezTo>
                  <a:pt x="53" y="32"/>
                  <a:pt x="50" y="40"/>
                  <a:pt x="45" y="4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98" name="Google Shape;1198;p41"/>
          <p:cNvSpPr/>
          <p:nvPr/>
        </p:nvSpPr>
        <p:spPr>
          <a:xfrm>
            <a:off x="6279362" y="3499637"/>
            <a:ext cx="104718" cy="108669"/>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99" name="Google Shape;1199;p41"/>
          <p:cNvSpPr/>
          <p:nvPr/>
        </p:nvSpPr>
        <p:spPr>
          <a:xfrm>
            <a:off x="7559683" y="3215122"/>
            <a:ext cx="217338" cy="252903"/>
          </a:xfrm>
          <a:custGeom>
            <a:rect b="b" l="l" r="r" t="t"/>
            <a:pathLst>
              <a:path extrusionOk="0" h="128" w="110">
                <a:moveTo>
                  <a:pt x="0" y="21"/>
                </a:moveTo>
                <a:lnTo>
                  <a:pt x="24" y="0"/>
                </a:lnTo>
                <a:lnTo>
                  <a:pt x="110" y="108"/>
                </a:lnTo>
                <a:lnTo>
                  <a:pt x="86" y="128"/>
                </a:lnTo>
                <a:lnTo>
                  <a:pt x="0" y="2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00" name="Google Shape;1200;p41"/>
          <p:cNvSpPr/>
          <p:nvPr/>
        </p:nvSpPr>
        <p:spPr>
          <a:xfrm>
            <a:off x="7575491" y="3234879"/>
            <a:ext cx="185726" cy="215363"/>
          </a:xfrm>
          <a:custGeom>
            <a:rect b="b" l="l" r="r" t="t"/>
            <a:pathLst>
              <a:path extrusionOk="0" h="109" w="94">
                <a:moveTo>
                  <a:pt x="0" y="12"/>
                </a:moveTo>
                <a:lnTo>
                  <a:pt x="79" y="109"/>
                </a:lnTo>
                <a:lnTo>
                  <a:pt x="94" y="96"/>
                </a:lnTo>
                <a:lnTo>
                  <a:pt x="16" y="0"/>
                </a:lnTo>
                <a:lnTo>
                  <a:pt x="0" y="1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01" name="Google Shape;1201;p41"/>
          <p:cNvSpPr/>
          <p:nvPr/>
        </p:nvSpPr>
        <p:spPr>
          <a:xfrm>
            <a:off x="7490529" y="3140042"/>
            <a:ext cx="163992" cy="163992"/>
          </a:xfrm>
          <a:custGeom>
            <a:rect b="b" l="l" r="r" t="t"/>
            <a:pathLst>
              <a:path extrusionOk="0" h="62" w="62">
                <a:moveTo>
                  <a:pt x="26" y="1"/>
                </a:moveTo>
                <a:cubicBezTo>
                  <a:pt x="35" y="0"/>
                  <a:pt x="45" y="4"/>
                  <a:pt x="52" y="12"/>
                </a:cubicBezTo>
                <a:cubicBezTo>
                  <a:pt x="62" y="24"/>
                  <a:pt x="60" y="42"/>
                  <a:pt x="47" y="52"/>
                </a:cubicBezTo>
                <a:cubicBezTo>
                  <a:pt x="35" y="62"/>
                  <a:pt x="17" y="60"/>
                  <a:pt x="7" y="47"/>
                </a:cubicBezTo>
                <a:cubicBezTo>
                  <a:pt x="1" y="39"/>
                  <a:pt x="0" y="29"/>
                  <a:pt x="3" y="20"/>
                </a:cubicBezTo>
                <a:cubicBezTo>
                  <a:pt x="13" y="33"/>
                  <a:pt x="13" y="33"/>
                  <a:pt x="13" y="33"/>
                </a:cubicBezTo>
                <a:cubicBezTo>
                  <a:pt x="18" y="39"/>
                  <a:pt x="18" y="39"/>
                  <a:pt x="18" y="39"/>
                </a:cubicBezTo>
                <a:cubicBezTo>
                  <a:pt x="27" y="38"/>
                  <a:pt x="27" y="38"/>
                  <a:pt x="27" y="38"/>
                </a:cubicBezTo>
                <a:cubicBezTo>
                  <a:pt x="35" y="37"/>
                  <a:pt x="35" y="37"/>
                  <a:pt x="35" y="37"/>
                </a:cubicBezTo>
                <a:cubicBezTo>
                  <a:pt x="38" y="29"/>
                  <a:pt x="38" y="29"/>
                  <a:pt x="38" y="29"/>
                </a:cubicBezTo>
                <a:cubicBezTo>
                  <a:pt x="41" y="21"/>
                  <a:pt x="41" y="21"/>
                  <a:pt x="41" y="21"/>
                </a:cubicBezTo>
                <a:cubicBezTo>
                  <a:pt x="36" y="14"/>
                  <a:pt x="36" y="14"/>
                  <a:pt x="36" y="14"/>
                </a:cubicBezTo>
                <a:lnTo>
                  <a:pt x="26" y="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02" name="Google Shape;1202;p41"/>
          <p:cNvSpPr/>
          <p:nvPr/>
        </p:nvSpPr>
        <p:spPr>
          <a:xfrm>
            <a:off x="7684160" y="3381089"/>
            <a:ext cx="163992" cy="163992"/>
          </a:xfrm>
          <a:custGeom>
            <a:rect b="b" l="l" r="r" t="t"/>
            <a:pathLst>
              <a:path extrusionOk="0" h="62" w="62">
                <a:moveTo>
                  <a:pt x="59" y="42"/>
                </a:moveTo>
                <a:cubicBezTo>
                  <a:pt x="62" y="33"/>
                  <a:pt x="60" y="23"/>
                  <a:pt x="54" y="15"/>
                </a:cubicBezTo>
                <a:cubicBezTo>
                  <a:pt x="44" y="2"/>
                  <a:pt x="26" y="0"/>
                  <a:pt x="14" y="10"/>
                </a:cubicBezTo>
                <a:cubicBezTo>
                  <a:pt x="2" y="20"/>
                  <a:pt x="0" y="38"/>
                  <a:pt x="10" y="50"/>
                </a:cubicBezTo>
                <a:cubicBezTo>
                  <a:pt x="16" y="58"/>
                  <a:pt x="26" y="62"/>
                  <a:pt x="35" y="61"/>
                </a:cubicBezTo>
                <a:cubicBezTo>
                  <a:pt x="25" y="48"/>
                  <a:pt x="25" y="48"/>
                  <a:pt x="25" y="48"/>
                </a:cubicBezTo>
                <a:cubicBezTo>
                  <a:pt x="20" y="41"/>
                  <a:pt x="20" y="41"/>
                  <a:pt x="20" y="41"/>
                </a:cubicBezTo>
                <a:cubicBezTo>
                  <a:pt x="23" y="33"/>
                  <a:pt x="23" y="33"/>
                  <a:pt x="23" y="33"/>
                </a:cubicBezTo>
                <a:cubicBezTo>
                  <a:pt x="26" y="25"/>
                  <a:pt x="26" y="25"/>
                  <a:pt x="26" y="25"/>
                </a:cubicBezTo>
                <a:cubicBezTo>
                  <a:pt x="35" y="24"/>
                  <a:pt x="35" y="24"/>
                  <a:pt x="35" y="24"/>
                </a:cubicBezTo>
                <a:cubicBezTo>
                  <a:pt x="43" y="23"/>
                  <a:pt x="43" y="23"/>
                  <a:pt x="43" y="23"/>
                </a:cubicBezTo>
                <a:cubicBezTo>
                  <a:pt x="48" y="29"/>
                  <a:pt x="48" y="29"/>
                  <a:pt x="48" y="29"/>
                </a:cubicBezTo>
                <a:lnTo>
                  <a:pt x="59" y="4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03" name="Google Shape;1203;p41"/>
          <p:cNvSpPr/>
          <p:nvPr/>
        </p:nvSpPr>
        <p:spPr>
          <a:xfrm>
            <a:off x="7697991" y="3392943"/>
            <a:ext cx="134355" cy="132379"/>
          </a:xfrm>
          <a:custGeom>
            <a:rect b="b" l="l" r="r" t="t"/>
            <a:pathLst>
              <a:path extrusionOk="0" h="50" w="51">
                <a:moveTo>
                  <a:pt x="51" y="26"/>
                </a:moveTo>
                <a:cubicBezTo>
                  <a:pt x="50" y="21"/>
                  <a:pt x="49" y="16"/>
                  <a:pt x="45" y="12"/>
                </a:cubicBezTo>
                <a:cubicBezTo>
                  <a:pt x="37" y="2"/>
                  <a:pt x="22" y="0"/>
                  <a:pt x="12" y="9"/>
                </a:cubicBezTo>
                <a:cubicBezTo>
                  <a:pt x="2" y="17"/>
                  <a:pt x="0" y="32"/>
                  <a:pt x="8" y="42"/>
                </a:cubicBezTo>
                <a:cubicBezTo>
                  <a:pt x="11" y="46"/>
                  <a:pt x="16" y="49"/>
                  <a:pt x="20" y="50"/>
                </a:cubicBezTo>
                <a:cubicBezTo>
                  <a:pt x="10" y="37"/>
                  <a:pt x="10" y="37"/>
                  <a:pt x="10" y="37"/>
                </a:cubicBezTo>
                <a:cubicBezTo>
                  <a:pt x="18" y="16"/>
                  <a:pt x="18" y="16"/>
                  <a:pt x="18" y="16"/>
                </a:cubicBezTo>
                <a:cubicBezTo>
                  <a:pt x="40" y="13"/>
                  <a:pt x="40" y="13"/>
                  <a:pt x="40" y="13"/>
                </a:cubicBezTo>
                <a:lnTo>
                  <a:pt x="51" y="2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04" name="Google Shape;1204;p41"/>
          <p:cNvSpPr/>
          <p:nvPr/>
        </p:nvSpPr>
        <p:spPr>
          <a:xfrm>
            <a:off x="7506337" y="3155847"/>
            <a:ext cx="132379" cy="132379"/>
          </a:xfrm>
          <a:custGeom>
            <a:rect b="b" l="l" r="r" t="t"/>
            <a:pathLst>
              <a:path extrusionOk="0" h="50" w="50">
                <a:moveTo>
                  <a:pt x="0" y="25"/>
                </a:moveTo>
                <a:cubicBezTo>
                  <a:pt x="0" y="30"/>
                  <a:pt x="2" y="34"/>
                  <a:pt x="5" y="38"/>
                </a:cubicBezTo>
                <a:cubicBezTo>
                  <a:pt x="13" y="49"/>
                  <a:pt x="28" y="50"/>
                  <a:pt x="38" y="42"/>
                </a:cubicBezTo>
                <a:cubicBezTo>
                  <a:pt x="49" y="34"/>
                  <a:pt x="50" y="19"/>
                  <a:pt x="42" y="9"/>
                </a:cubicBezTo>
                <a:cubicBezTo>
                  <a:pt x="39" y="5"/>
                  <a:pt x="35" y="2"/>
                  <a:pt x="30" y="0"/>
                </a:cubicBezTo>
                <a:cubicBezTo>
                  <a:pt x="40" y="14"/>
                  <a:pt x="40" y="14"/>
                  <a:pt x="40" y="14"/>
                </a:cubicBezTo>
                <a:cubicBezTo>
                  <a:pt x="32" y="35"/>
                  <a:pt x="32" y="35"/>
                  <a:pt x="32" y="35"/>
                </a:cubicBezTo>
                <a:cubicBezTo>
                  <a:pt x="10" y="38"/>
                  <a:pt x="10" y="38"/>
                  <a:pt x="10" y="38"/>
                </a:cubicBezTo>
                <a:lnTo>
                  <a:pt x="0" y="25"/>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205" name="Google Shape;1205;p41"/>
          <p:cNvGrpSpPr/>
          <p:nvPr/>
        </p:nvGrpSpPr>
        <p:grpSpPr>
          <a:xfrm>
            <a:off x="8267025" y="223456"/>
            <a:ext cx="509758" cy="507781"/>
            <a:chOff x="8760971" y="1116818"/>
            <a:chExt cx="509758" cy="507781"/>
          </a:xfrm>
        </p:grpSpPr>
        <p:sp>
          <p:nvSpPr>
            <p:cNvPr id="1206" name="Google Shape;1206;p41"/>
            <p:cNvSpPr/>
            <p:nvPr/>
          </p:nvSpPr>
          <p:spPr>
            <a:xfrm>
              <a:off x="8760971" y="1116818"/>
              <a:ext cx="509758" cy="507781"/>
            </a:xfrm>
            <a:prstGeom prst="ellipse">
              <a:avLst/>
            </a:pr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07" name="Google Shape;1207;p41"/>
            <p:cNvSpPr/>
            <p:nvPr/>
          </p:nvSpPr>
          <p:spPr>
            <a:xfrm>
              <a:off x="8893352" y="1257097"/>
              <a:ext cx="245000" cy="227217"/>
            </a:xfrm>
            <a:custGeom>
              <a:rect b="b" l="l" r="r" t="t"/>
              <a:pathLst>
                <a:path extrusionOk="0" h="86" w="92">
                  <a:moveTo>
                    <a:pt x="16" y="86"/>
                  </a:moveTo>
                  <a:cubicBezTo>
                    <a:pt x="24" y="86"/>
                    <a:pt x="31" y="79"/>
                    <a:pt x="31" y="71"/>
                  </a:cubicBezTo>
                  <a:cubicBezTo>
                    <a:pt x="31" y="71"/>
                    <a:pt x="31" y="71"/>
                    <a:pt x="31" y="71"/>
                  </a:cubicBezTo>
                  <a:cubicBezTo>
                    <a:pt x="31" y="20"/>
                    <a:pt x="31" y="20"/>
                    <a:pt x="31" y="20"/>
                  </a:cubicBezTo>
                  <a:cubicBezTo>
                    <a:pt x="82" y="20"/>
                    <a:pt x="82" y="20"/>
                    <a:pt x="82" y="20"/>
                  </a:cubicBezTo>
                  <a:cubicBezTo>
                    <a:pt x="82" y="56"/>
                    <a:pt x="82" y="56"/>
                    <a:pt x="82" y="56"/>
                  </a:cubicBezTo>
                  <a:cubicBezTo>
                    <a:pt x="80" y="55"/>
                    <a:pt x="78" y="55"/>
                    <a:pt x="76" y="55"/>
                  </a:cubicBezTo>
                  <a:cubicBezTo>
                    <a:pt x="67" y="55"/>
                    <a:pt x="60" y="62"/>
                    <a:pt x="60" y="71"/>
                  </a:cubicBezTo>
                  <a:cubicBezTo>
                    <a:pt x="60" y="79"/>
                    <a:pt x="67" y="86"/>
                    <a:pt x="76" y="86"/>
                  </a:cubicBezTo>
                  <a:cubicBezTo>
                    <a:pt x="85" y="86"/>
                    <a:pt x="92" y="79"/>
                    <a:pt x="92" y="71"/>
                  </a:cubicBezTo>
                  <a:cubicBezTo>
                    <a:pt x="92" y="71"/>
                    <a:pt x="92" y="71"/>
                    <a:pt x="92" y="71"/>
                  </a:cubicBezTo>
                  <a:cubicBezTo>
                    <a:pt x="92" y="71"/>
                    <a:pt x="92" y="71"/>
                    <a:pt x="92" y="71"/>
                  </a:cubicBezTo>
                  <a:cubicBezTo>
                    <a:pt x="92" y="20"/>
                    <a:pt x="92" y="20"/>
                    <a:pt x="92" y="20"/>
                  </a:cubicBezTo>
                  <a:cubicBezTo>
                    <a:pt x="92" y="0"/>
                    <a:pt x="92" y="0"/>
                    <a:pt x="92" y="0"/>
                  </a:cubicBezTo>
                  <a:cubicBezTo>
                    <a:pt x="82" y="0"/>
                    <a:pt x="82" y="0"/>
                    <a:pt x="82" y="0"/>
                  </a:cubicBezTo>
                  <a:cubicBezTo>
                    <a:pt x="31" y="0"/>
                    <a:pt x="31" y="0"/>
                    <a:pt x="31" y="0"/>
                  </a:cubicBezTo>
                  <a:cubicBezTo>
                    <a:pt x="21" y="0"/>
                    <a:pt x="21" y="0"/>
                    <a:pt x="21" y="0"/>
                  </a:cubicBezTo>
                  <a:cubicBezTo>
                    <a:pt x="21" y="20"/>
                    <a:pt x="21" y="20"/>
                    <a:pt x="21" y="20"/>
                  </a:cubicBezTo>
                  <a:cubicBezTo>
                    <a:pt x="21" y="56"/>
                    <a:pt x="21" y="56"/>
                    <a:pt x="21" y="56"/>
                  </a:cubicBezTo>
                  <a:cubicBezTo>
                    <a:pt x="20" y="55"/>
                    <a:pt x="18" y="55"/>
                    <a:pt x="16" y="55"/>
                  </a:cubicBezTo>
                  <a:cubicBezTo>
                    <a:pt x="7" y="55"/>
                    <a:pt x="0" y="62"/>
                    <a:pt x="0" y="71"/>
                  </a:cubicBezTo>
                  <a:cubicBezTo>
                    <a:pt x="0" y="79"/>
                    <a:pt x="7" y="86"/>
                    <a:pt x="16" y="8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208" name="Google Shape;1208;p41"/>
          <p:cNvGrpSpPr/>
          <p:nvPr/>
        </p:nvGrpSpPr>
        <p:grpSpPr>
          <a:xfrm>
            <a:off x="3898517" y="510601"/>
            <a:ext cx="377378" cy="375403"/>
            <a:chOff x="3554727" y="1101010"/>
            <a:chExt cx="377378" cy="375403"/>
          </a:xfrm>
        </p:grpSpPr>
        <p:sp>
          <p:nvSpPr>
            <p:cNvPr id="1209" name="Google Shape;1209;p41"/>
            <p:cNvSpPr/>
            <p:nvPr/>
          </p:nvSpPr>
          <p:spPr>
            <a:xfrm>
              <a:off x="3554727" y="1101010"/>
              <a:ext cx="377378" cy="375403"/>
            </a:xfrm>
            <a:prstGeom prst="ellipse">
              <a:avLst/>
            </a:pr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10" name="Google Shape;1210;p41"/>
            <p:cNvSpPr/>
            <p:nvPr/>
          </p:nvSpPr>
          <p:spPr>
            <a:xfrm>
              <a:off x="3625856" y="1185969"/>
              <a:ext cx="231169" cy="171894"/>
            </a:xfrm>
            <a:custGeom>
              <a:rect b="b" l="l" r="r" t="t"/>
              <a:pathLst>
                <a:path extrusionOk="0" h="65" w="87">
                  <a:moveTo>
                    <a:pt x="44" y="0"/>
                  </a:moveTo>
                  <a:cubicBezTo>
                    <a:pt x="20" y="0"/>
                    <a:pt x="0" y="19"/>
                    <a:pt x="0" y="43"/>
                  </a:cubicBezTo>
                  <a:cubicBezTo>
                    <a:pt x="0" y="51"/>
                    <a:pt x="2" y="58"/>
                    <a:pt x="5" y="64"/>
                  </a:cubicBezTo>
                  <a:cubicBezTo>
                    <a:pt x="5" y="53"/>
                    <a:pt x="5" y="53"/>
                    <a:pt x="5" y="53"/>
                  </a:cubicBezTo>
                  <a:cubicBezTo>
                    <a:pt x="5" y="51"/>
                    <a:pt x="6" y="49"/>
                    <a:pt x="7" y="47"/>
                  </a:cubicBezTo>
                  <a:cubicBezTo>
                    <a:pt x="7" y="46"/>
                    <a:pt x="7" y="45"/>
                    <a:pt x="7" y="43"/>
                  </a:cubicBezTo>
                  <a:cubicBezTo>
                    <a:pt x="7" y="23"/>
                    <a:pt x="24" y="7"/>
                    <a:pt x="44" y="7"/>
                  </a:cubicBezTo>
                  <a:cubicBezTo>
                    <a:pt x="64" y="7"/>
                    <a:pt x="80" y="23"/>
                    <a:pt x="80" y="43"/>
                  </a:cubicBezTo>
                  <a:cubicBezTo>
                    <a:pt x="80" y="45"/>
                    <a:pt x="80" y="46"/>
                    <a:pt x="80" y="47"/>
                  </a:cubicBezTo>
                  <a:cubicBezTo>
                    <a:pt x="81" y="49"/>
                    <a:pt x="82" y="51"/>
                    <a:pt x="82" y="53"/>
                  </a:cubicBezTo>
                  <a:cubicBezTo>
                    <a:pt x="82" y="65"/>
                    <a:pt x="82" y="65"/>
                    <a:pt x="82" y="65"/>
                  </a:cubicBezTo>
                  <a:cubicBezTo>
                    <a:pt x="85" y="58"/>
                    <a:pt x="87" y="51"/>
                    <a:pt x="87" y="43"/>
                  </a:cubicBezTo>
                  <a:cubicBezTo>
                    <a:pt x="87" y="19"/>
                    <a:pt x="68" y="0"/>
                    <a:pt x="44"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11" name="Google Shape;1211;p41"/>
            <p:cNvSpPr/>
            <p:nvPr/>
          </p:nvSpPr>
          <p:spPr>
            <a:xfrm>
              <a:off x="3647590" y="1302541"/>
              <a:ext cx="51371" cy="88911"/>
            </a:xfrm>
            <a:custGeom>
              <a:rect b="b" l="l" r="r" t="t"/>
              <a:pathLst>
                <a:path extrusionOk="0" h="34" w="19">
                  <a:moveTo>
                    <a:pt x="0" y="7"/>
                  </a:moveTo>
                  <a:cubicBezTo>
                    <a:pt x="0" y="7"/>
                    <a:pt x="0" y="8"/>
                    <a:pt x="0" y="9"/>
                  </a:cubicBezTo>
                  <a:cubicBezTo>
                    <a:pt x="0" y="20"/>
                    <a:pt x="0" y="20"/>
                    <a:pt x="0" y="20"/>
                  </a:cubicBezTo>
                  <a:cubicBezTo>
                    <a:pt x="0" y="25"/>
                    <a:pt x="0" y="25"/>
                    <a:pt x="0" y="25"/>
                  </a:cubicBezTo>
                  <a:cubicBezTo>
                    <a:pt x="0" y="30"/>
                    <a:pt x="6" y="34"/>
                    <a:pt x="13" y="34"/>
                  </a:cubicBezTo>
                  <a:cubicBezTo>
                    <a:pt x="19" y="34"/>
                    <a:pt x="19" y="34"/>
                    <a:pt x="19" y="34"/>
                  </a:cubicBezTo>
                  <a:cubicBezTo>
                    <a:pt x="19" y="0"/>
                    <a:pt x="19" y="0"/>
                    <a:pt x="19" y="0"/>
                  </a:cubicBezTo>
                  <a:cubicBezTo>
                    <a:pt x="13" y="0"/>
                    <a:pt x="13" y="0"/>
                    <a:pt x="13" y="0"/>
                  </a:cubicBezTo>
                  <a:cubicBezTo>
                    <a:pt x="7" y="0"/>
                    <a:pt x="1" y="3"/>
                    <a:pt x="0" y="7"/>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12" name="Google Shape;1212;p41"/>
            <p:cNvSpPr/>
            <p:nvPr/>
          </p:nvSpPr>
          <p:spPr>
            <a:xfrm>
              <a:off x="3785895" y="1302541"/>
              <a:ext cx="51371" cy="88911"/>
            </a:xfrm>
            <a:custGeom>
              <a:rect b="b" l="l" r="r" t="t"/>
              <a:pathLst>
                <a:path extrusionOk="0" h="34" w="19">
                  <a:moveTo>
                    <a:pt x="19" y="25"/>
                  </a:moveTo>
                  <a:cubicBezTo>
                    <a:pt x="19" y="20"/>
                    <a:pt x="19" y="20"/>
                    <a:pt x="19" y="20"/>
                  </a:cubicBezTo>
                  <a:cubicBezTo>
                    <a:pt x="19" y="9"/>
                    <a:pt x="19" y="9"/>
                    <a:pt x="19" y="9"/>
                  </a:cubicBezTo>
                  <a:cubicBezTo>
                    <a:pt x="19" y="8"/>
                    <a:pt x="19" y="8"/>
                    <a:pt x="19" y="8"/>
                  </a:cubicBezTo>
                  <a:cubicBezTo>
                    <a:pt x="18" y="3"/>
                    <a:pt x="13" y="0"/>
                    <a:pt x="6" y="0"/>
                  </a:cubicBezTo>
                  <a:cubicBezTo>
                    <a:pt x="0" y="0"/>
                    <a:pt x="0" y="0"/>
                    <a:pt x="0" y="0"/>
                  </a:cubicBezTo>
                  <a:cubicBezTo>
                    <a:pt x="0" y="34"/>
                    <a:pt x="0" y="34"/>
                    <a:pt x="0" y="34"/>
                  </a:cubicBezTo>
                  <a:cubicBezTo>
                    <a:pt x="6" y="34"/>
                    <a:pt x="6" y="34"/>
                    <a:pt x="6" y="34"/>
                  </a:cubicBezTo>
                  <a:cubicBezTo>
                    <a:pt x="13" y="34"/>
                    <a:pt x="19" y="30"/>
                    <a:pt x="19" y="2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213" name="Google Shape;1213;p41"/>
          <p:cNvGrpSpPr/>
          <p:nvPr/>
        </p:nvGrpSpPr>
        <p:grpSpPr>
          <a:xfrm>
            <a:off x="2994636" y="4538490"/>
            <a:ext cx="509758" cy="507781"/>
            <a:chOff x="3368999" y="3590525"/>
            <a:chExt cx="509758" cy="507781"/>
          </a:xfrm>
        </p:grpSpPr>
        <p:sp>
          <p:nvSpPr>
            <p:cNvPr id="1214" name="Google Shape;1214;p41"/>
            <p:cNvSpPr/>
            <p:nvPr/>
          </p:nvSpPr>
          <p:spPr>
            <a:xfrm>
              <a:off x="3368999" y="3590525"/>
              <a:ext cx="509758" cy="507781"/>
            </a:xfrm>
            <a:prstGeom prst="ellipse">
              <a:avLst/>
            </a:pr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15" name="Google Shape;1215;p41"/>
            <p:cNvSpPr/>
            <p:nvPr/>
          </p:nvSpPr>
          <p:spPr>
            <a:xfrm>
              <a:off x="3493478" y="3703144"/>
              <a:ext cx="260806" cy="260806"/>
            </a:xfrm>
            <a:custGeom>
              <a:rect b="b" l="l" r="r" t="t"/>
              <a:pathLst>
                <a:path extrusionOk="0" h="132" w="132">
                  <a:moveTo>
                    <a:pt x="72" y="51"/>
                  </a:moveTo>
                  <a:lnTo>
                    <a:pt x="72" y="41"/>
                  </a:lnTo>
                  <a:lnTo>
                    <a:pt x="97" y="41"/>
                  </a:lnTo>
                  <a:lnTo>
                    <a:pt x="97" y="0"/>
                  </a:lnTo>
                  <a:lnTo>
                    <a:pt x="35" y="0"/>
                  </a:lnTo>
                  <a:lnTo>
                    <a:pt x="35" y="41"/>
                  </a:lnTo>
                  <a:lnTo>
                    <a:pt x="61" y="41"/>
                  </a:lnTo>
                  <a:lnTo>
                    <a:pt x="61" y="51"/>
                  </a:lnTo>
                  <a:lnTo>
                    <a:pt x="26" y="51"/>
                  </a:lnTo>
                  <a:lnTo>
                    <a:pt x="26" y="46"/>
                  </a:lnTo>
                  <a:lnTo>
                    <a:pt x="11" y="46"/>
                  </a:lnTo>
                  <a:lnTo>
                    <a:pt x="11" y="51"/>
                  </a:lnTo>
                  <a:lnTo>
                    <a:pt x="0" y="51"/>
                  </a:lnTo>
                  <a:lnTo>
                    <a:pt x="0" y="132"/>
                  </a:lnTo>
                  <a:lnTo>
                    <a:pt x="132" y="132"/>
                  </a:lnTo>
                  <a:lnTo>
                    <a:pt x="132" y="51"/>
                  </a:lnTo>
                  <a:lnTo>
                    <a:pt x="72" y="5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16" name="Google Shape;1216;p41"/>
            <p:cNvSpPr/>
            <p:nvPr/>
          </p:nvSpPr>
          <p:spPr>
            <a:xfrm>
              <a:off x="3702912" y="3823669"/>
              <a:ext cx="29637" cy="9879"/>
            </a:xfrm>
            <a:custGeom>
              <a:rect b="b" l="l" r="r" t="t"/>
              <a:pathLst>
                <a:path extrusionOk="0" h="5" w="15">
                  <a:moveTo>
                    <a:pt x="15" y="5"/>
                  </a:moveTo>
                  <a:lnTo>
                    <a:pt x="15" y="5"/>
                  </a:lnTo>
                  <a:lnTo>
                    <a:pt x="0" y="5"/>
                  </a:lnTo>
                  <a:lnTo>
                    <a:pt x="0" y="0"/>
                  </a:lnTo>
                  <a:lnTo>
                    <a:pt x="15" y="0"/>
                  </a:lnTo>
                  <a:lnTo>
                    <a:pt x="15" y="5"/>
                  </a:lnTo>
                  <a:close/>
                </a:path>
              </a:pathLst>
            </a:custGeom>
            <a:solidFill>
              <a:srgbClr val="DA89DA"/>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17" name="Google Shape;1217;p41"/>
            <p:cNvSpPr/>
            <p:nvPr/>
          </p:nvSpPr>
          <p:spPr>
            <a:xfrm>
              <a:off x="3574484" y="3833546"/>
              <a:ext cx="100766" cy="100766"/>
            </a:xfrm>
            <a:custGeom>
              <a:rect b="b" l="l" r="r" t="t"/>
              <a:pathLst>
                <a:path extrusionOk="0" h="38" w="38">
                  <a:moveTo>
                    <a:pt x="19" y="38"/>
                  </a:moveTo>
                  <a:cubicBezTo>
                    <a:pt x="19" y="38"/>
                    <a:pt x="19" y="38"/>
                    <a:pt x="19" y="38"/>
                  </a:cubicBezTo>
                  <a:cubicBezTo>
                    <a:pt x="9" y="38"/>
                    <a:pt x="0" y="29"/>
                    <a:pt x="0" y="19"/>
                  </a:cubicBezTo>
                  <a:cubicBezTo>
                    <a:pt x="0" y="9"/>
                    <a:pt x="9" y="0"/>
                    <a:pt x="19" y="0"/>
                  </a:cubicBezTo>
                  <a:cubicBezTo>
                    <a:pt x="29" y="0"/>
                    <a:pt x="38" y="9"/>
                    <a:pt x="38" y="19"/>
                  </a:cubicBezTo>
                  <a:cubicBezTo>
                    <a:pt x="38" y="29"/>
                    <a:pt x="29" y="38"/>
                    <a:pt x="19" y="38"/>
                  </a:cubicBezTo>
                  <a:close/>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18" name="Google Shape;1218;p41"/>
            <p:cNvSpPr/>
            <p:nvPr/>
          </p:nvSpPr>
          <p:spPr>
            <a:xfrm>
              <a:off x="3578436" y="3716975"/>
              <a:ext cx="90888" cy="55323"/>
            </a:xfrm>
            <a:custGeom>
              <a:rect b="b" l="l" r="r" t="t"/>
              <a:pathLst>
                <a:path extrusionOk="0" h="28" w="46">
                  <a:moveTo>
                    <a:pt x="0" y="28"/>
                  </a:moveTo>
                  <a:lnTo>
                    <a:pt x="0" y="28"/>
                  </a:lnTo>
                  <a:lnTo>
                    <a:pt x="0" y="0"/>
                  </a:lnTo>
                  <a:lnTo>
                    <a:pt x="46" y="0"/>
                  </a:lnTo>
                  <a:lnTo>
                    <a:pt x="46" y="28"/>
                  </a:lnTo>
                  <a:lnTo>
                    <a:pt x="0" y="28"/>
                  </a:lnTo>
                  <a:close/>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219" name="Google Shape;1219;p41"/>
          <p:cNvSpPr/>
          <p:nvPr/>
        </p:nvSpPr>
        <p:spPr>
          <a:xfrm>
            <a:off x="7318636" y="3624111"/>
            <a:ext cx="333911" cy="163992"/>
          </a:xfrm>
          <a:custGeom>
            <a:rect b="b" l="l" r="r" t="t"/>
            <a:pathLst>
              <a:path extrusionOk="0" h="62" w="126">
                <a:moveTo>
                  <a:pt x="108" y="44"/>
                </a:moveTo>
                <a:cubicBezTo>
                  <a:pt x="118" y="42"/>
                  <a:pt x="126" y="33"/>
                  <a:pt x="126" y="22"/>
                </a:cubicBezTo>
                <a:cubicBezTo>
                  <a:pt x="126" y="11"/>
                  <a:pt x="118" y="2"/>
                  <a:pt x="108" y="0"/>
                </a:cubicBezTo>
                <a:cubicBezTo>
                  <a:pt x="108" y="10"/>
                  <a:pt x="108" y="10"/>
                  <a:pt x="108" y="10"/>
                </a:cubicBezTo>
                <a:cubicBezTo>
                  <a:pt x="113" y="12"/>
                  <a:pt x="116" y="17"/>
                  <a:pt x="116" y="22"/>
                </a:cubicBezTo>
                <a:cubicBezTo>
                  <a:pt x="116" y="27"/>
                  <a:pt x="113" y="32"/>
                  <a:pt x="108" y="34"/>
                </a:cubicBezTo>
                <a:lnTo>
                  <a:pt x="108" y="44"/>
                </a:lnTo>
                <a:close/>
                <a:moveTo>
                  <a:pt x="53" y="62"/>
                </a:moveTo>
                <a:cubicBezTo>
                  <a:pt x="70" y="62"/>
                  <a:pt x="85" y="54"/>
                  <a:pt x="94" y="42"/>
                </a:cubicBezTo>
                <a:cubicBezTo>
                  <a:pt x="97" y="44"/>
                  <a:pt x="100" y="44"/>
                  <a:pt x="104" y="44"/>
                </a:cubicBezTo>
                <a:cubicBezTo>
                  <a:pt x="105" y="44"/>
                  <a:pt x="107" y="44"/>
                  <a:pt x="108" y="44"/>
                </a:cubicBezTo>
                <a:cubicBezTo>
                  <a:pt x="108" y="34"/>
                  <a:pt x="108" y="34"/>
                  <a:pt x="108" y="34"/>
                </a:cubicBezTo>
                <a:cubicBezTo>
                  <a:pt x="107" y="34"/>
                  <a:pt x="105" y="35"/>
                  <a:pt x="104" y="35"/>
                </a:cubicBezTo>
                <a:cubicBezTo>
                  <a:pt x="102" y="35"/>
                  <a:pt x="101" y="34"/>
                  <a:pt x="100" y="34"/>
                </a:cubicBezTo>
                <a:cubicBezTo>
                  <a:pt x="103" y="27"/>
                  <a:pt x="106" y="18"/>
                  <a:pt x="106" y="10"/>
                </a:cubicBezTo>
                <a:cubicBezTo>
                  <a:pt x="106" y="10"/>
                  <a:pt x="106" y="10"/>
                  <a:pt x="106" y="10"/>
                </a:cubicBezTo>
                <a:cubicBezTo>
                  <a:pt x="106" y="10"/>
                  <a:pt x="106" y="10"/>
                  <a:pt x="106" y="10"/>
                </a:cubicBezTo>
                <a:cubicBezTo>
                  <a:pt x="106" y="10"/>
                  <a:pt x="107" y="10"/>
                  <a:pt x="108" y="10"/>
                </a:cubicBezTo>
                <a:cubicBezTo>
                  <a:pt x="108" y="0"/>
                  <a:pt x="108" y="0"/>
                  <a:pt x="108" y="0"/>
                </a:cubicBezTo>
                <a:cubicBezTo>
                  <a:pt x="107" y="0"/>
                  <a:pt x="106" y="0"/>
                  <a:pt x="105" y="0"/>
                </a:cubicBezTo>
                <a:cubicBezTo>
                  <a:pt x="105" y="0"/>
                  <a:pt x="105" y="0"/>
                  <a:pt x="105" y="0"/>
                </a:cubicBezTo>
                <a:cubicBezTo>
                  <a:pt x="1" y="0"/>
                  <a:pt x="1" y="0"/>
                  <a:pt x="1" y="0"/>
                </a:cubicBezTo>
                <a:cubicBezTo>
                  <a:pt x="1" y="3"/>
                  <a:pt x="0" y="6"/>
                  <a:pt x="0" y="10"/>
                </a:cubicBezTo>
                <a:cubicBezTo>
                  <a:pt x="0" y="39"/>
                  <a:pt x="24" y="62"/>
                  <a:pt x="53" y="62"/>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20" name="Google Shape;1220;p41"/>
          <p:cNvSpPr/>
          <p:nvPr/>
        </p:nvSpPr>
        <p:spPr>
          <a:xfrm>
            <a:off x="7318636" y="3803912"/>
            <a:ext cx="302298" cy="23709"/>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21" name="Google Shape;1221;p41"/>
          <p:cNvSpPr/>
          <p:nvPr/>
        </p:nvSpPr>
        <p:spPr>
          <a:xfrm>
            <a:off x="7387789" y="3475927"/>
            <a:ext cx="55323" cy="138308"/>
          </a:xfrm>
          <a:custGeom>
            <a:rect b="b" l="l" r="r" t="t"/>
            <a:pathLst>
              <a:path extrusionOk="0" h="52" w="21">
                <a:moveTo>
                  <a:pt x="7" y="40"/>
                </a:moveTo>
                <a:cubicBezTo>
                  <a:pt x="1" y="42"/>
                  <a:pt x="4" y="52"/>
                  <a:pt x="10" y="50"/>
                </a:cubicBezTo>
                <a:cubicBezTo>
                  <a:pt x="18" y="47"/>
                  <a:pt x="21" y="40"/>
                  <a:pt x="19" y="32"/>
                </a:cubicBezTo>
                <a:cubicBezTo>
                  <a:pt x="18" y="28"/>
                  <a:pt x="16" y="25"/>
                  <a:pt x="14" y="21"/>
                </a:cubicBezTo>
                <a:cubicBezTo>
                  <a:pt x="13" y="19"/>
                  <a:pt x="11" y="15"/>
                  <a:pt x="13" y="13"/>
                </a:cubicBezTo>
                <a:cubicBezTo>
                  <a:pt x="19" y="10"/>
                  <a:pt x="14" y="0"/>
                  <a:pt x="8" y="4"/>
                </a:cubicBezTo>
                <a:cubicBezTo>
                  <a:pt x="2" y="8"/>
                  <a:pt x="0" y="16"/>
                  <a:pt x="3" y="22"/>
                </a:cubicBezTo>
                <a:cubicBezTo>
                  <a:pt x="3" y="25"/>
                  <a:pt x="12" y="38"/>
                  <a:pt x="7" y="4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22" name="Google Shape;1222;p41"/>
          <p:cNvSpPr/>
          <p:nvPr/>
        </p:nvSpPr>
        <p:spPr>
          <a:xfrm>
            <a:off x="7466820" y="3475927"/>
            <a:ext cx="53346" cy="138308"/>
          </a:xfrm>
          <a:custGeom>
            <a:rect b="b" l="l" r="r" t="t"/>
            <a:pathLst>
              <a:path extrusionOk="0" h="52" w="20">
                <a:moveTo>
                  <a:pt x="7" y="40"/>
                </a:moveTo>
                <a:cubicBezTo>
                  <a:pt x="0" y="42"/>
                  <a:pt x="3" y="52"/>
                  <a:pt x="10" y="50"/>
                </a:cubicBezTo>
                <a:cubicBezTo>
                  <a:pt x="18" y="47"/>
                  <a:pt x="20" y="40"/>
                  <a:pt x="18" y="32"/>
                </a:cubicBezTo>
                <a:cubicBezTo>
                  <a:pt x="17" y="28"/>
                  <a:pt x="15" y="25"/>
                  <a:pt x="13" y="21"/>
                </a:cubicBezTo>
                <a:cubicBezTo>
                  <a:pt x="12" y="19"/>
                  <a:pt x="10" y="15"/>
                  <a:pt x="13" y="13"/>
                </a:cubicBezTo>
                <a:cubicBezTo>
                  <a:pt x="19" y="10"/>
                  <a:pt x="14" y="0"/>
                  <a:pt x="8" y="4"/>
                </a:cubicBezTo>
                <a:cubicBezTo>
                  <a:pt x="1" y="8"/>
                  <a:pt x="0" y="16"/>
                  <a:pt x="2" y="22"/>
                </a:cubicBezTo>
                <a:cubicBezTo>
                  <a:pt x="3" y="25"/>
                  <a:pt x="12" y="38"/>
                  <a:pt x="7" y="4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23" name="Google Shape;1223;p41"/>
          <p:cNvSpPr/>
          <p:nvPr/>
        </p:nvSpPr>
        <p:spPr>
          <a:xfrm>
            <a:off x="7709846" y="919235"/>
            <a:ext cx="136331" cy="138308"/>
          </a:xfrm>
          <a:custGeom>
            <a:rect b="b" l="l" r="r" t="t"/>
            <a:pathLst>
              <a:path extrusionOk="0" h="52" w="51">
                <a:moveTo>
                  <a:pt x="11" y="48"/>
                </a:moveTo>
                <a:cubicBezTo>
                  <a:pt x="15" y="50"/>
                  <a:pt x="20" y="52"/>
                  <a:pt x="25" y="52"/>
                </a:cubicBezTo>
                <a:cubicBezTo>
                  <a:pt x="39" y="52"/>
                  <a:pt x="51" y="40"/>
                  <a:pt x="51" y="26"/>
                </a:cubicBezTo>
                <a:cubicBezTo>
                  <a:pt x="51" y="12"/>
                  <a:pt x="39" y="0"/>
                  <a:pt x="25" y="0"/>
                </a:cubicBezTo>
                <a:cubicBezTo>
                  <a:pt x="12" y="0"/>
                  <a:pt x="2" y="10"/>
                  <a:pt x="0" y="22"/>
                </a:cubicBezTo>
                <a:cubicBezTo>
                  <a:pt x="25" y="22"/>
                  <a:pt x="25" y="22"/>
                  <a:pt x="25" y="22"/>
                </a:cubicBezTo>
                <a:cubicBezTo>
                  <a:pt x="34" y="22"/>
                  <a:pt x="34" y="22"/>
                  <a:pt x="34" y="22"/>
                </a:cubicBezTo>
                <a:cubicBezTo>
                  <a:pt x="28" y="29"/>
                  <a:pt x="28" y="29"/>
                  <a:pt x="28" y="29"/>
                </a:cubicBezTo>
                <a:lnTo>
                  <a:pt x="11" y="4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24" name="Google Shape;1224;p41"/>
          <p:cNvSpPr/>
          <p:nvPr/>
        </p:nvSpPr>
        <p:spPr>
          <a:xfrm>
            <a:off x="7496458" y="988389"/>
            <a:ext cx="280565" cy="264758"/>
          </a:xfrm>
          <a:custGeom>
            <a:rect b="b" l="l" r="r" t="t"/>
            <a:pathLst>
              <a:path extrusionOk="0" h="100" w="106">
                <a:moveTo>
                  <a:pt x="47" y="54"/>
                </a:moveTo>
                <a:cubicBezTo>
                  <a:pt x="47" y="56"/>
                  <a:pt x="47" y="56"/>
                  <a:pt x="47" y="56"/>
                </a:cubicBezTo>
                <a:cubicBezTo>
                  <a:pt x="47" y="59"/>
                  <a:pt x="47" y="59"/>
                  <a:pt x="47" y="59"/>
                </a:cubicBezTo>
                <a:cubicBezTo>
                  <a:pt x="47" y="91"/>
                  <a:pt x="47" y="91"/>
                  <a:pt x="47" y="91"/>
                </a:cubicBezTo>
                <a:cubicBezTo>
                  <a:pt x="40" y="92"/>
                  <a:pt x="35" y="96"/>
                  <a:pt x="35" y="100"/>
                </a:cubicBezTo>
                <a:cubicBezTo>
                  <a:pt x="70" y="100"/>
                  <a:pt x="70" y="100"/>
                  <a:pt x="70" y="100"/>
                </a:cubicBezTo>
                <a:cubicBezTo>
                  <a:pt x="70" y="96"/>
                  <a:pt x="65" y="93"/>
                  <a:pt x="59" y="91"/>
                </a:cubicBezTo>
                <a:cubicBezTo>
                  <a:pt x="59" y="59"/>
                  <a:pt x="59" y="59"/>
                  <a:pt x="59" y="59"/>
                </a:cubicBezTo>
                <a:cubicBezTo>
                  <a:pt x="59" y="56"/>
                  <a:pt x="59" y="56"/>
                  <a:pt x="59" y="56"/>
                </a:cubicBezTo>
                <a:cubicBezTo>
                  <a:pt x="59" y="54"/>
                  <a:pt x="59" y="54"/>
                  <a:pt x="59" y="54"/>
                </a:cubicBezTo>
                <a:cubicBezTo>
                  <a:pt x="89" y="19"/>
                  <a:pt x="89" y="19"/>
                  <a:pt x="89" y="19"/>
                </a:cubicBezTo>
                <a:cubicBezTo>
                  <a:pt x="106" y="0"/>
                  <a:pt x="106" y="0"/>
                  <a:pt x="106" y="0"/>
                </a:cubicBezTo>
                <a:cubicBezTo>
                  <a:pt x="80" y="0"/>
                  <a:pt x="80" y="0"/>
                  <a:pt x="80" y="0"/>
                </a:cubicBezTo>
                <a:cubicBezTo>
                  <a:pt x="0" y="0"/>
                  <a:pt x="0" y="0"/>
                  <a:pt x="0" y="0"/>
                </a:cubicBezTo>
                <a:lnTo>
                  <a:pt x="47" y="5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25" name="Google Shape;1225;p41"/>
          <p:cNvSpPr/>
          <p:nvPr/>
        </p:nvSpPr>
        <p:spPr>
          <a:xfrm>
            <a:off x="3760211" y="2284517"/>
            <a:ext cx="515684" cy="53346"/>
          </a:xfrm>
          <a:custGeom>
            <a:rect b="b" l="l" r="r" t="t"/>
            <a:pathLst>
              <a:path extrusionOk="0" h="20" w="195">
                <a:moveTo>
                  <a:pt x="171" y="20"/>
                </a:moveTo>
                <a:cubicBezTo>
                  <a:pt x="177" y="20"/>
                  <a:pt x="177" y="20"/>
                  <a:pt x="177" y="20"/>
                </a:cubicBezTo>
                <a:cubicBezTo>
                  <a:pt x="194" y="20"/>
                  <a:pt x="195" y="0"/>
                  <a:pt x="177" y="0"/>
                </a:cubicBezTo>
                <a:cubicBezTo>
                  <a:pt x="171" y="0"/>
                  <a:pt x="171" y="0"/>
                  <a:pt x="171" y="0"/>
                </a:cubicBezTo>
                <a:cubicBezTo>
                  <a:pt x="171" y="2"/>
                  <a:pt x="171" y="2"/>
                  <a:pt x="171" y="2"/>
                </a:cubicBezTo>
                <a:cubicBezTo>
                  <a:pt x="175" y="2"/>
                  <a:pt x="179" y="5"/>
                  <a:pt x="179" y="10"/>
                </a:cubicBezTo>
                <a:cubicBezTo>
                  <a:pt x="179" y="15"/>
                  <a:pt x="175" y="18"/>
                  <a:pt x="171" y="18"/>
                </a:cubicBezTo>
                <a:lnTo>
                  <a:pt x="171" y="20"/>
                </a:lnTo>
                <a:close/>
                <a:moveTo>
                  <a:pt x="25" y="20"/>
                </a:moveTo>
                <a:cubicBezTo>
                  <a:pt x="171" y="20"/>
                  <a:pt x="171" y="20"/>
                  <a:pt x="171" y="20"/>
                </a:cubicBezTo>
                <a:cubicBezTo>
                  <a:pt x="171" y="18"/>
                  <a:pt x="171" y="18"/>
                  <a:pt x="171" y="18"/>
                </a:cubicBezTo>
                <a:cubicBezTo>
                  <a:pt x="166" y="18"/>
                  <a:pt x="162" y="15"/>
                  <a:pt x="162" y="10"/>
                </a:cubicBezTo>
                <a:cubicBezTo>
                  <a:pt x="162" y="5"/>
                  <a:pt x="166" y="2"/>
                  <a:pt x="171" y="2"/>
                </a:cubicBezTo>
                <a:cubicBezTo>
                  <a:pt x="171" y="0"/>
                  <a:pt x="171" y="0"/>
                  <a:pt x="171" y="0"/>
                </a:cubicBezTo>
                <a:cubicBezTo>
                  <a:pt x="122" y="0"/>
                  <a:pt x="73" y="0"/>
                  <a:pt x="25" y="0"/>
                </a:cubicBezTo>
                <a:cubicBezTo>
                  <a:pt x="25" y="2"/>
                  <a:pt x="25" y="2"/>
                  <a:pt x="25" y="2"/>
                </a:cubicBezTo>
                <a:cubicBezTo>
                  <a:pt x="29" y="2"/>
                  <a:pt x="33" y="5"/>
                  <a:pt x="33" y="10"/>
                </a:cubicBezTo>
                <a:cubicBezTo>
                  <a:pt x="33" y="15"/>
                  <a:pt x="29" y="18"/>
                  <a:pt x="25" y="18"/>
                </a:cubicBezTo>
                <a:lnTo>
                  <a:pt x="25" y="20"/>
                </a:lnTo>
                <a:close/>
                <a:moveTo>
                  <a:pt x="19" y="20"/>
                </a:moveTo>
                <a:cubicBezTo>
                  <a:pt x="25" y="20"/>
                  <a:pt x="25" y="20"/>
                  <a:pt x="25" y="20"/>
                </a:cubicBezTo>
                <a:cubicBezTo>
                  <a:pt x="25" y="18"/>
                  <a:pt x="25" y="18"/>
                  <a:pt x="25" y="18"/>
                </a:cubicBezTo>
                <a:cubicBezTo>
                  <a:pt x="20" y="18"/>
                  <a:pt x="16" y="15"/>
                  <a:pt x="16" y="10"/>
                </a:cubicBezTo>
                <a:cubicBezTo>
                  <a:pt x="16" y="5"/>
                  <a:pt x="20" y="2"/>
                  <a:pt x="25" y="2"/>
                </a:cubicBezTo>
                <a:cubicBezTo>
                  <a:pt x="25" y="0"/>
                  <a:pt x="25" y="0"/>
                  <a:pt x="25" y="0"/>
                </a:cubicBezTo>
                <a:cubicBezTo>
                  <a:pt x="19" y="0"/>
                  <a:pt x="19" y="0"/>
                  <a:pt x="19" y="0"/>
                </a:cubicBezTo>
                <a:cubicBezTo>
                  <a:pt x="0" y="0"/>
                  <a:pt x="1" y="20"/>
                  <a:pt x="19" y="2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26" name="Google Shape;1226;p41"/>
          <p:cNvSpPr/>
          <p:nvPr/>
        </p:nvSpPr>
        <p:spPr>
          <a:xfrm>
            <a:off x="4024968" y="2102742"/>
            <a:ext cx="45443" cy="45443"/>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27" name="Google Shape;1227;p41"/>
          <p:cNvSpPr/>
          <p:nvPr/>
        </p:nvSpPr>
        <p:spPr>
          <a:xfrm>
            <a:off x="4050655" y="2132379"/>
            <a:ext cx="171894" cy="189677"/>
          </a:xfrm>
          <a:custGeom>
            <a:rect b="b" l="l" r="r" t="t"/>
            <a:pathLst>
              <a:path extrusionOk="0" h="72" w="65">
                <a:moveTo>
                  <a:pt x="64" y="66"/>
                </a:moveTo>
                <a:cubicBezTo>
                  <a:pt x="6" y="2"/>
                  <a:pt x="6" y="2"/>
                  <a:pt x="6" y="2"/>
                </a:cubicBezTo>
                <a:cubicBezTo>
                  <a:pt x="5" y="0"/>
                  <a:pt x="3" y="0"/>
                  <a:pt x="1" y="1"/>
                </a:cubicBezTo>
                <a:cubicBezTo>
                  <a:pt x="1" y="1"/>
                  <a:pt x="1" y="1"/>
                  <a:pt x="1" y="1"/>
                </a:cubicBezTo>
                <a:cubicBezTo>
                  <a:pt x="0" y="3"/>
                  <a:pt x="0" y="5"/>
                  <a:pt x="1" y="6"/>
                </a:cubicBezTo>
                <a:cubicBezTo>
                  <a:pt x="58" y="71"/>
                  <a:pt x="58" y="71"/>
                  <a:pt x="58" y="71"/>
                </a:cubicBezTo>
                <a:cubicBezTo>
                  <a:pt x="60" y="72"/>
                  <a:pt x="62" y="72"/>
                  <a:pt x="64" y="71"/>
                </a:cubicBezTo>
                <a:cubicBezTo>
                  <a:pt x="64" y="71"/>
                  <a:pt x="64" y="71"/>
                  <a:pt x="64" y="71"/>
                </a:cubicBezTo>
                <a:cubicBezTo>
                  <a:pt x="65" y="70"/>
                  <a:pt x="65" y="67"/>
                  <a:pt x="64" y="6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28" name="Google Shape;1228;p41"/>
          <p:cNvSpPr/>
          <p:nvPr/>
        </p:nvSpPr>
        <p:spPr>
          <a:xfrm>
            <a:off x="3965694" y="2102742"/>
            <a:ext cx="45443" cy="45443"/>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29" name="Google Shape;1229;p41"/>
          <p:cNvSpPr/>
          <p:nvPr/>
        </p:nvSpPr>
        <p:spPr>
          <a:xfrm>
            <a:off x="3811581" y="2116573"/>
            <a:ext cx="189677" cy="205483"/>
          </a:xfrm>
          <a:custGeom>
            <a:rect b="b" l="l" r="r" t="t"/>
            <a:pathLst>
              <a:path extrusionOk="0" h="78" w="71">
                <a:moveTo>
                  <a:pt x="1" y="72"/>
                </a:moveTo>
                <a:cubicBezTo>
                  <a:pt x="64" y="2"/>
                  <a:pt x="64" y="2"/>
                  <a:pt x="64" y="2"/>
                </a:cubicBezTo>
                <a:cubicBezTo>
                  <a:pt x="65" y="0"/>
                  <a:pt x="68" y="0"/>
                  <a:pt x="69" y="1"/>
                </a:cubicBezTo>
                <a:cubicBezTo>
                  <a:pt x="69" y="1"/>
                  <a:pt x="69" y="1"/>
                  <a:pt x="69" y="1"/>
                </a:cubicBezTo>
                <a:cubicBezTo>
                  <a:pt x="71" y="3"/>
                  <a:pt x="71" y="5"/>
                  <a:pt x="69" y="7"/>
                </a:cubicBezTo>
                <a:cubicBezTo>
                  <a:pt x="7" y="77"/>
                  <a:pt x="7" y="77"/>
                  <a:pt x="7" y="77"/>
                </a:cubicBezTo>
                <a:cubicBezTo>
                  <a:pt x="5" y="78"/>
                  <a:pt x="3" y="78"/>
                  <a:pt x="2" y="77"/>
                </a:cubicBezTo>
                <a:cubicBezTo>
                  <a:pt x="2" y="77"/>
                  <a:pt x="2" y="77"/>
                  <a:pt x="2" y="77"/>
                </a:cubicBezTo>
                <a:cubicBezTo>
                  <a:pt x="0" y="76"/>
                  <a:pt x="0" y="73"/>
                  <a:pt x="1" y="72"/>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30" name="Google Shape;1230;p41"/>
          <p:cNvSpPr/>
          <p:nvPr/>
        </p:nvSpPr>
        <p:spPr>
          <a:xfrm>
            <a:off x="3811581" y="2353669"/>
            <a:ext cx="414920" cy="162015"/>
          </a:xfrm>
          <a:custGeom>
            <a:rect b="b" l="l" r="r" t="t"/>
            <a:pathLst>
              <a:path extrusionOk="0" h="61" w="156">
                <a:moveTo>
                  <a:pt x="126" y="0"/>
                </a:moveTo>
                <a:cubicBezTo>
                  <a:pt x="156" y="0"/>
                  <a:pt x="156" y="0"/>
                  <a:pt x="156" y="0"/>
                </a:cubicBezTo>
                <a:cubicBezTo>
                  <a:pt x="148" y="44"/>
                  <a:pt x="148" y="44"/>
                  <a:pt x="148" y="44"/>
                </a:cubicBezTo>
                <a:cubicBezTo>
                  <a:pt x="146" y="54"/>
                  <a:pt x="142" y="61"/>
                  <a:pt x="127" y="61"/>
                </a:cubicBezTo>
                <a:cubicBezTo>
                  <a:pt x="126" y="61"/>
                  <a:pt x="126" y="61"/>
                  <a:pt x="126" y="61"/>
                </a:cubicBezTo>
                <a:cubicBezTo>
                  <a:pt x="126" y="48"/>
                  <a:pt x="126" y="48"/>
                  <a:pt x="126" y="48"/>
                </a:cubicBezTo>
                <a:cubicBezTo>
                  <a:pt x="128" y="47"/>
                  <a:pt x="130" y="45"/>
                  <a:pt x="130" y="42"/>
                </a:cubicBezTo>
                <a:cubicBezTo>
                  <a:pt x="131" y="37"/>
                  <a:pt x="132" y="32"/>
                  <a:pt x="132" y="27"/>
                </a:cubicBezTo>
                <a:cubicBezTo>
                  <a:pt x="133" y="22"/>
                  <a:pt x="134" y="17"/>
                  <a:pt x="134" y="12"/>
                </a:cubicBezTo>
                <a:cubicBezTo>
                  <a:pt x="135" y="9"/>
                  <a:pt x="132" y="6"/>
                  <a:pt x="129" y="6"/>
                </a:cubicBezTo>
                <a:cubicBezTo>
                  <a:pt x="129" y="6"/>
                  <a:pt x="129" y="6"/>
                  <a:pt x="129" y="6"/>
                </a:cubicBezTo>
                <a:cubicBezTo>
                  <a:pt x="128" y="6"/>
                  <a:pt x="127" y="6"/>
                  <a:pt x="126" y="6"/>
                </a:cubicBezTo>
                <a:lnTo>
                  <a:pt x="126" y="0"/>
                </a:lnTo>
                <a:close/>
                <a:moveTo>
                  <a:pt x="102" y="0"/>
                </a:moveTo>
                <a:cubicBezTo>
                  <a:pt x="126" y="0"/>
                  <a:pt x="126" y="0"/>
                  <a:pt x="126" y="0"/>
                </a:cubicBezTo>
                <a:cubicBezTo>
                  <a:pt x="126" y="6"/>
                  <a:pt x="126" y="6"/>
                  <a:pt x="126" y="6"/>
                </a:cubicBezTo>
                <a:cubicBezTo>
                  <a:pt x="124" y="7"/>
                  <a:pt x="121" y="9"/>
                  <a:pt x="121" y="12"/>
                </a:cubicBezTo>
                <a:cubicBezTo>
                  <a:pt x="121" y="17"/>
                  <a:pt x="120" y="22"/>
                  <a:pt x="120" y="27"/>
                </a:cubicBezTo>
                <a:cubicBezTo>
                  <a:pt x="119" y="32"/>
                  <a:pt x="119" y="37"/>
                  <a:pt x="118" y="42"/>
                </a:cubicBezTo>
                <a:cubicBezTo>
                  <a:pt x="118" y="46"/>
                  <a:pt x="120" y="48"/>
                  <a:pt x="123" y="48"/>
                </a:cubicBezTo>
                <a:cubicBezTo>
                  <a:pt x="123" y="48"/>
                  <a:pt x="123" y="48"/>
                  <a:pt x="123" y="48"/>
                </a:cubicBezTo>
                <a:cubicBezTo>
                  <a:pt x="124" y="48"/>
                  <a:pt x="125" y="48"/>
                  <a:pt x="126" y="48"/>
                </a:cubicBezTo>
                <a:cubicBezTo>
                  <a:pt x="126" y="61"/>
                  <a:pt x="126" y="61"/>
                  <a:pt x="126" y="61"/>
                </a:cubicBezTo>
                <a:cubicBezTo>
                  <a:pt x="102" y="61"/>
                  <a:pt x="102" y="61"/>
                  <a:pt x="102" y="61"/>
                </a:cubicBezTo>
                <a:cubicBezTo>
                  <a:pt x="102" y="48"/>
                  <a:pt x="102" y="48"/>
                  <a:pt x="102" y="48"/>
                </a:cubicBezTo>
                <a:cubicBezTo>
                  <a:pt x="105" y="48"/>
                  <a:pt x="107" y="45"/>
                  <a:pt x="107" y="42"/>
                </a:cubicBezTo>
                <a:cubicBezTo>
                  <a:pt x="107" y="37"/>
                  <a:pt x="108" y="32"/>
                  <a:pt x="108" y="27"/>
                </a:cubicBezTo>
                <a:cubicBezTo>
                  <a:pt x="109" y="22"/>
                  <a:pt x="109" y="17"/>
                  <a:pt x="109" y="12"/>
                </a:cubicBezTo>
                <a:cubicBezTo>
                  <a:pt x="110" y="9"/>
                  <a:pt x="107" y="6"/>
                  <a:pt x="103" y="6"/>
                </a:cubicBezTo>
                <a:cubicBezTo>
                  <a:pt x="103" y="6"/>
                  <a:pt x="103" y="6"/>
                  <a:pt x="103" y="6"/>
                </a:cubicBezTo>
                <a:cubicBezTo>
                  <a:pt x="103" y="6"/>
                  <a:pt x="102" y="6"/>
                  <a:pt x="102" y="6"/>
                </a:cubicBezTo>
                <a:lnTo>
                  <a:pt x="102" y="0"/>
                </a:lnTo>
                <a:close/>
                <a:moveTo>
                  <a:pt x="78" y="0"/>
                </a:moveTo>
                <a:cubicBezTo>
                  <a:pt x="102" y="0"/>
                  <a:pt x="102" y="0"/>
                  <a:pt x="102" y="0"/>
                </a:cubicBezTo>
                <a:cubicBezTo>
                  <a:pt x="102" y="6"/>
                  <a:pt x="102" y="6"/>
                  <a:pt x="102" y="6"/>
                </a:cubicBezTo>
                <a:cubicBezTo>
                  <a:pt x="99" y="6"/>
                  <a:pt x="96" y="9"/>
                  <a:pt x="96" y="12"/>
                </a:cubicBezTo>
                <a:cubicBezTo>
                  <a:pt x="96" y="17"/>
                  <a:pt x="96" y="22"/>
                  <a:pt x="95" y="27"/>
                </a:cubicBezTo>
                <a:cubicBezTo>
                  <a:pt x="95" y="32"/>
                  <a:pt x="95" y="37"/>
                  <a:pt x="95" y="42"/>
                </a:cubicBezTo>
                <a:cubicBezTo>
                  <a:pt x="95" y="46"/>
                  <a:pt x="97" y="48"/>
                  <a:pt x="100" y="48"/>
                </a:cubicBezTo>
                <a:cubicBezTo>
                  <a:pt x="100" y="48"/>
                  <a:pt x="100" y="48"/>
                  <a:pt x="100" y="48"/>
                </a:cubicBezTo>
                <a:cubicBezTo>
                  <a:pt x="101" y="48"/>
                  <a:pt x="102" y="48"/>
                  <a:pt x="102" y="48"/>
                </a:cubicBezTo>
                <a:cubicBezTo>
                  <a:pt x="102" y="61"/>
                  <a:pt x="102" y="61"/>
                  <a:pt x="102" y="61"/>
                </a:cubicBezTo>
                <a:cubicBezTo>
                  <a:pt x="78" y="61"/>
                  <a:pt x="78" y="61"/>
                  <a:pt x="78" y="61"/>
                </a:cubicBezTo>
                <a:cubicBezTo>
                  <a:pt x="78" y="48"/>
                  <a:pt x="78" y="48"/>
                  <a:pt x="78" y="48"/>
                </a:cubicBezTo>
                <a:cubicBezTo>
                  <a:pt x="81" y="48"/>
                  <a:pt x="84" y="46"/>
                  <a:pt x="84" y="42"/>
                </a:cubicBezTo>
                <a:cubicBezTo>
                  <a:pt x="84" y="37"/>
                  <a:pt x="84" y="32"/>
                  <a:pt x="84" y="27"/>
                </a:cubicBezTo>
                <a:cubicBezTo>
                  <a:pt x="84" y="22"/>
                  <a:pt x="84" y="17"/>
                  <a:pt x="84" y="12"/>
                </a:cubicBezTo>
                <a:cubicBezTo>
                  <a:pt x="84" y="9"/>
                  <a:pt x="81" y="6"/>
                  <a:pt x="78" y="6"/>
                </a:cubicBezTo>
                <a:cubicBezTo>
                  <a:pt x="78" y="6"/>
                  <a:pt x="78" y="6"/>
                  <a:pt x="78" y="6"/>
                </a:cubicBezTo>
                <a:cubicBezTo>
                  <a:pt x="78" y="6"/>
                  <a:pt x="78" y="6"/>
                  <a:pt x="78" y="6"/>
                </a:cubicBezTo>
                <a:lnTo>
                  <a:pt x="78" y="0"/>
                </a:lnTo>
                <a:close/>
                <a:moveTo>
                  <a:pt x="53" y="0"/>
                </a:moveTo>
                <a:cubicBezTo>
                  <a:pt x="78" y="0"/>
                  <a:pt x="78" y="0"/>
                  <a:pt x="78" y="0"/>
                </a:cubicBezTo>
                <a:cubicBezTo>
                  <a:pt x="78" y="6"/>
                  <a:pt x="78" y="6"/>
                  <a:pt x="78" y="6"/>
                </a:cubicBezTo>
                <a:cubicBezTo>
                  <a:pt x="74" y="6"/>
                  <a:pt x="71" y="9"/>
                  <a:pt x="71" y="12"/>
                </a:cubicBezTo>
                <a:cubicBezTo>
                  <a:pt x="71" y="17"/>
                  <a:pt x="71" y="22"/>
                  <a:pt x="71" y="27"/>
                </a:cubicBezTo>
                <a:cubicBezTo>
                  <a:pt x="71" y="32"/>
                  <a:pt x="71" y="37"/>
                  <a:pt x="71" y="42"/>
                </a:cubicBezTo>
                <a:cubicBezTo>
                  <a:pt x="72" y="46"/>
                  <a:pt x="74" y="48"/>
                  <a:pt x="78" y="48"/>
                </a:cubicBezTo>
                <a:cubicBezTo>
                  <a:pt x="78" y="48"/>
                  <a:pt x="78" y="48"/>
                  <a:pt x="78" y="48"/>
                </a:cubicBezTo>
                <a:cubicBezTo>
                  <a:pt x="78" y="48"/>
                  <a:pt x="78" y="48"/>
                  <a:pt x="78" y="48"/>
                </a:cubicBezTo>
                <a:cubicBezTo>
                  <a:pt x="78" y="61"/>
                  <a:pt x="78" y="61"/>
                  <a:pt x="78" y="61"/>
                </a:cubicBezTo>
                <a:cubicBezTo>
                  <a:pt x="53" y="61"/>
                  <a:pt x="53" y="61"/>
                  <a:pt x="53" y="61"/>
                </a:cubicBezTo>
                <a:cubicBezTo>
                  <a:pt x="53" y="48"/>
                  <a:pt x="53" y="48"/>
                  <a:pt x="53" y="48"/>
                </a:cubicBezTo>
                <a:cubicBezTo>
                  <a:pt x="54" y="48"/>
                  <a:pt x="54" y="48"/>
                  <a:pt x="55" y="48"/>
                </a:cubicBezTo>
                <a:cubicBezTo>
                  <a:pt x="55" y="48"/>
                  <a:pt x="55" y="48"/>
                  <a:pt x="55" y="48"/>
                </a:cubicBezTo>
                <a:cubicBezTo>
                  <a:pt x="58" y="48"/>
                  <a:pt x="61" y="46"/>
                  <a:pt x="60" y="42"/>
                </a:cubicBezTo>
                <a:cubicBezTo>
                  <a:pt x="60" y="37"/>
                  <a:pt x="60" y="32"/>
                  <a:pt x="60" y="27"/>
                </a:cubicBezTo>
                <a:cubicBezTo>
                  <a:pt x="60" y="22"/>
                  <a:pt x="59" y="17"/>
                  <a:pt x="59" y="12"/>
                </a:cubicBezTo>
                <a:cubicBezTo>
                  <a:pt x="59" y="9"/>
                  <a:pt x="56" y="6"/>
                  <a:pt x="53" y="6"/>
                </a:cubicBezTo>
                <a:lnTo>
                  <a:pt x="53" y="0"/>
                </a:lnTo>
                <a:close/>
                <a:moveTo>
                  <a:pt x="29" y="0"/>
                </a:moveTo>
                <a:cubicBezTo>
                  <a:pt x="53" y="0"/>
                  <a:pt x="53" y="0"/>
                  <a:pt x="53" y="0"/>
                </a:cubicBezTo>
                <a:cubicBezTo>
                  <a:pt x="53" y="6"/>
                  <a:pt x="53" y="6"/>
                  <a:pt x="53" y="6"/>
                </a:cubicBezTo>
                <a:cubicBezTo>
                  <a:pt x="53" y="6"/>
                  <a:pt x="52" y="6"/>
                  <a:pt x="52" y="6"/>
                </a:cubicBezTo>
                <a:cubicBezTo>
                  <a:pt x="52" y="6"/>
                  <a:pt x="52" y="6"/>
                  <a:pt x="52" y="6"/>
                </a:cubicBezTo>
                <a:cubicBezTo>
                  <a:pt x="48" y="6"/>
                  <a:pt x="46" y="9"/>
                  <a:pt x="46" y="12"/>
                </a:cubicBezTo>
                <a:cubicBezTo>
                  <a:pt x="46" y="17"/>
                  <a:pt x="47" y="22"/>
                  <a:pt x="47" y="27"/>
                </a:cubicBezTo>
                <a:cubicBezTo>
                  <a:pt x="47" y="32"/>
                  <a:pt x="48" y="37"/>
                  <a:pt x="48" y="42"/>
                </a:cubicBezTo>
                <a:cubicBezTo>
                  <a:pt x="48" y="45"/>
                  <a:pt x="50" y="48"/>
                  <a:pt x="53" y="48"/>
                </a:cubicBezTo>
                <a:cubicBezTo>
                  <a:pt x="53" y="61"/>
                  <a:pt x="53" y="61"/>
                  <a:pt x="53" y="61"/>
                </a:cubicBezTo>
                <a:cubicBezTo>
                  <a:pt x="29" y="61"/>
                  <a:pt x="29" y="61"/>
                  <a:pt x="29" y="61"/>
                </a:cubicBezTo>
                <a:cubicBezTo>
                  <a:pt x="29" y="48"/>
                  <a:pt x="29" y="48"/>
                  <a:pt x="29" y="48"/>
                </a:cubicBezTo>
                <a:cubicBezTo>
                  <a:pt x="30" y="48"/>
                  <a:pt x="31" y="48"/>
                  <a:pt x="32" y="48"/>
                </a:cubicBezTo>
                <a:cubicBezTo>
                  <a:pt x="32" y="48"/>
                  <a:pt x="32" y="48"/>
                  <a:pt x="32" y="48"/>
                </a:cubicBezTo>
                <a:cubicBezTo>
                  <a:pt x="35" y="48"/>
                  <a:pt x="38" y="46"/>
                  <a:pt x="37" y="42"/>
                </a:cubicBezTo>
                <a:cubicBezTo>
                  <a:pt x="37" y="37"/>
                  <a:pt x="36" y="32"/>
                  <a:pt x="36" y="27"/>
                </a:cubicBezTo>
                <a:cubicBezTo>
                  <a:pt x="35" y="22"/>
                  <a:pt x="34" y="17"/>
                  <a:pt x="34" y="12"/>
                </a:cubicBezTo>
                <a:cubicBezTo>
                  <a:pt x="34" y="9"/>
                  <a:pt x="32" y="7"/>
                  <a:pt x="29" y="6"/>
                </a:cubicBezTo>
                <a:lnTo>
                  <a:pt x="29" y="0"/>
                </a:lnTo>
                <a:close/>
                <a:moveTo>
                  <a:pt x="28" y="61"/>
                </a:moveTo>
                <a:cubicBezTo>
                  <a:pt x="14" y="61"/>
                  <a:pt x="9" y="54"/>
                  <a:pt x="7" y="44"/>
                </a:cubicBezTo>
                <a:cubicBezTo>
                  <a:pt x="0" y="0"/>
                  <a:pt x="0" y="0"/>
                  <a:pt x="0" y="0"/>
                </a:cubicBezTo>
                <a:cubicBezTo>
                  <a:pt x="29" y="0"/>
                  <a:pt x="29" y="0"/>
                  <a:pt x="29" y="0"/>
                </a:cubicBezTo>
                <a:cubicBezTo>
                  <a:pt x="29" y="6"/>
                  <a:pt x="29" y="6"/>
                  <a:pt x="29" y="6"/>
                </a:cubicBezTo>
                <a:cubicBezTo>
                  <a:pt x="28" y="6"/>
                  <a:pt x="27" y="6"/>
                  <a:pt x="27" y="6"/>
                </a:cubicBezTo>
                <a:cubicBezTo>
                  <a:pt x="27" y="6"/>
                  <a:pt x="27" y="6"/>
                  <a:pt x="27" y="6"/>
                </a:cubicBezTo>
                <a:cubicBezTo>
                  <a:pt x="23" y="6"/>
                  <a:pt x="20" y="9"/>
                  <a:pt x="21" y="12"/>
                </a:cubicBezTo>
                <a:cubicBezTo>
                  <a:pt x="21" y="17"/>
                  <a:pt x="22" y="22"/>
                  <a:pt x="23" y="27"/>
                </a:cubicBezTo>
                <a:cubicBezTo>
                  <a:pt x="24" y="32"/>
                  <a:pt x="24" y="37"/>
                  <a:pt x="25" y="42"/>
                </a:cubicBezTo>
                <a:cubicBezTo>
                  <a:pt x="25" y="45"/>
                  <a:pt x="27" y="47"/>
                  <a:pt x="29" y="48"/>
                </a:cubicBezTo>
                <a:cubicBezTo>
                  <a:pt x="29" y="61"/>
                  <a:pt x="29" y="61"/>
                  <a:pt x="29" y="61"/>
                </a:cubicBezTo>
                <a:lnTo>
                  <a:pt x="28" y="6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31" name="Google Shape;1231;p41"/>
          <p:cNvSpPr/>
          <p:nvPr/>
        </p:nvSpPr>
        <p:spPr>
          <a:xfrm>
            <a:off x="6992627" y="3207217"/>
            <a:ext cx="239072" cy="359597"/>
          </a:xfrm>
          <a:custGeom>
            <a:rect b="b" l="l" r="r" t="t"/>
            <a:pathLst>
              <a:path extrusionOk="0" h="135" w="90">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32" name="Google Shape;1232;p41"/>
          <p:cNvSpPr/>
          <p:nvPr/>
        </p:nvSpPr>
        <p:spPr>
          <a:xfrm>
            <a:off x="7026216" y="3242782"/>
            <a:ext cx="169920" cy="169920"/>
          </a:xfrm>
          <a:prstGeom prst="ellipse">
            <a:avLst/>
          </a:pr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33" name="Google Shape;1233;p41"/>
          <p:cNvSpPr/>
          <p:nvPr/>
        </p:nvSpPr>
        <p:spPr>
          <a:xfrm>
            <a:off x="5445572" y="2776489"/>
            <a:ext cx="333911" cy="84959"/>
          </a:xfrm>
          <a:custGeom>
            <a:rect b="b" l="l" r="r" t="t"/>
            <a:pathLst>
              <a:path extrusionOk="0" h="43" w="169">
                <a:moveTo>
                  <a:pt x="110" y="23"/>
                </a:moveTo>
                <a:lnTo>
                  <a:pt x="59" y="23"/>
                </a:lnTo>
                <a:lnTo>
                  <a:pt x="59" y="0"/>
                </a:lnTo>
                <a:lnTo>
                  <a:pt x="0" y="0"/>
                </a:lnTo>
                <a:lnTo>
                  <a:pt x="0" y="43"/>
                </a:lnTo>
                <a:lnTo>
                  <a:pt x="169" y="43"/>
                </a:lnTo>
                <a:lnTo>
                  <a:pt x="169" y="0"/>
                </a:lnTo>
                <a:lnTo>
                  <a:pt x="110" y="0"/>
                </a:lnTo>
                <a:lnTo>
                  <a:pt x="110" y="23"/>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34" name="Google Shape;1234;p41"/>
          <p:cNvSpPr/>
          <p:nvPr/>
        </p:nvSpPr>
        <p:spPr>
          <a:xfrm>
            <a:off x="5581902" y="2776489"/>
            <a:ext cx="63225" cy="23709"/>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35" name="Google Shape;1235;p41"/>
          <p:cNvSpPr/>
          <p:nvPr/>
        </p:nvSpPr>
        <p:spPr>
          <a:xfrm>
            <a:off x="5445572" y="2582864"/>
            <a:ext cx="333911" cy="173871"/>
          </a:xfrm>
          <a:custGeom>
            <a:rect b="b" l="l" r="r" t="t"/>
            <a:pathLst>
              <a:path extrusionOk="0" h="88" w="169">
                <a:moveTo>
                  <a:pt x="126" y="0"/>
                </a:moveTo>
                <a:lnTo>
                  <a:pt x="85" y="0"/>
                </a:lnTo>
                <a:lnTo>
                  <a:pt x="85" y="15"/>
                </a:lnTo>
                <a:lnTo>
                  <a:pt x="112" y="15"/>
                </a:lnTo>
                <a:lnTo>
                  <a:pt x="112" y="32"/>
                </a:lnTo>
                <a:lnTo>
                  <a:pt x="85" y="32"/>
                </a:lnTo>
                <a:lnTo>
                  <a:pt x="85" y="88"/>
                </a:lnTo>
                <a:lnTo>
                  <a:pt x="110" y="88"/>
                </a:lnTo>
                <a:lnTo>
                  <a:pt x="169" y="88"/>
                </a:lnTo>
                <a:lnTo>
                  <a:pt x="169" y="32"/>
                </a:lnTo>
                <a:lnTo>
                  <a:pt x="126" y="32"/>
                </a:lnTo>
                <a:lnTo>
                  <a:pt x="126" y="0"/>
                </a:lnTo>
                <a:close/>
                <a:moveTo>
                  <a:pt x="85" y="0"/>
                </a:moveTo>
                <a:lnTo>
                  <a:pt x="43" y="0"/>
                </a:lnTo>
                <a:lnTo>
                  <a:pt x="43" y="32"/>
                </a:lnTo>
                <a:lnTo>
                  <a:pt x="0" y="32"/>
                </a:lnTo>
                <a:lnTo>
                  <a:pt x="0" y="88"/>
                </a:lnTo>
                <a:lnTo>
                  <a:pt x="59" y="88"/>
                </a:lnTo>
                <a:lnTo>
                  <a:pt x="85" y="88"/>
                </a:lnTo>
                <a:lnTo>
                  <a:pt x="85" y="32"/>
                </a:lnTo>
                <a:lnTo>
                  <a:pt x="58" y="32"/>
                </a:lnTo>
                <a:lnTo>
                  <a:pt x="58" y="32"/>
                </a:lnTo>
                <a:lnTo>
                  <a:pt x="58" y="15"/>
                </a:lnTo>
                <a:lnTo>
                  <a:pt x="85" y="15"/>
                </a:lnTo>
                <a:lnTo>
                  <a:pt x="85"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36" name="Google Shape;1236;p41"/>
          <p:cNvSpPr/>
          <p:nvPr/>
        </p:nvSpPr>
        <p:spPr>
          <a:xfrm>
            <a:off x="6846417" y="2667823"/>
            <a:ext cx="339838" cy="35565"/>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37" name="Google Shape;1237;p41"/>
          <p:cNvSpPr/>
          <p:nvPr/>
        </p:nvSpPr>
        <p:spPr>
          <a:xfrm>
            <a:off x="6846417" y="2746856"/>
            <a:ext cx="339838" cy="138308"/>
          </a:xfrm>
          <a:custGeom>
            <a:rect b="b" l="l" r="r" t="t"/>
            <a:pathLst>
              <a:path extrusionOk="0" h="70" w="172">
                <a:moveTo>
                  <a:pt x="146" y="70"/>
                </a:moveTo>
                <a:lnTo>
                  <a:pt x="172" y="70"/>
                </a:lnTo>
                <a:lnTo>
                  <a:pt x="172" y="0"/>
                </a:lnTo>
                <a:lnTo>
                  <a:pt x="146" y="0"/>
                </a:lnTo>
                <a:lnTo>
                  <a:pt x="146" y="33"/>
                </a:lnTo>
                <a:lnTo>
                  <a:pt x="146" y="33"/>
                </a:lnTo>
                <a:lnTo>
                  <a:pt x="160" y="47"/>
                </a:lnTo>
                <a:lnTo>
                  <a:pt x="146" y="59"/>
                </a:lnTo>
                <a:lnTo>
                  <a:pt x="146" y="70"/>
                </a:lnTo>
                <a:close/>
                <a:moveTo>
                  <a:pt x="0" y="70"/>
                </a:moveTo>
                <a:lnTo>
                  <a:pt x="146" y="70"/>
                </a:lnTo>
                <a:lnTo>
                  <a:pt x="146" y="59"/>
                </a:lnTo>
                <a:lnTo>
                  <a:pt x="134" y="47"/>
                </a:lnTo>
                <a:lnTo>
                  <a:pt x="146" y="33"/>
                </a:lnTo>
                <a:lnTo>
                  <a:pt x="146" y="0"/>
                </a:lnTo>
                <a:lnTo>
                  <a:pt x="0" y="0"/>
                </a:lnTo>
                <a:lnTo>
                  <a:pt x="0" y="70"/>
                </a:lnTo>
                <a:lnTo>
                  <a:pt x="0" y="70"/>
                </a:lnTo>
                <a:close/>
                <a:moveTo>
                  <a:pt x="146" y="33"/>
                </a:moveTo>
                <a:lnTo>
                  <a:pt x="146" y="33"/>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38" name="Google Shape;1238;p41"/>
          <p:cNvSpPr/>
          <p:nvPr/>
        </p:nvSpPr>
        <p:spPr>
          <a:xfrm>
            <a:off x="6846417" y="2746856"/>
            <a:ext cx="339838" cy="138308"/>
          </a:xfrm>
          <a:custGeom>
            <a:rect b="b" l="l" r="r" t="t"/>
            <a:pathLst>
              <a:path extrusionOk="0" h="70" w="172">
                <a:moveTo>
                  <a:pt x="146" y="70"/>
                </a:moveTo>
                <a:lnTo>
                  <a:pt x="172" y="70"/>
                </a:lnTo>
                <a:lnTo>
                  <a:pt x="172" y="0"/>
                </a:lnTo>
                <a:lnTo>
                  <a:pt x="146" y="0"/>
                </a:lnTo>
                <a:lnTo>
                  <a:pt x="146" y="33"/>
                </a:lnTo>
                <a:lnTo>
                  <a:pt x="146" y="33"/>
                </a:lnTo>
                <a:lnTo>
                  <a:pt x="160" y="47"/>
                </a:lnTo>
                <a:lnTo>
                  <a:pt x="146" y="59"/>
                </a:lnTo>
                <a:lnTo>
                  <a:pt x="146" y="70"/>
                </a:lnTo>
                <a:moveTo>
                  <a:pt x="0" y="70"/>
                </a:moveTo>
                <a:lnTo>
                  <a:pt x="146" y="70"/>
                </a:lnTo>
                <a:lnTo>
                  <a:pt x="146" y="59"/>
                </a:lnTo>
                <a:lnTo>
                  <a:pt x="134" y="47"/>
                </a:lnTo>
                <a:lnTo>
                  <a:pt x="146" y="33"/>
                </a:lnTo>
                <a:lnTo>
                  <a:pt x="146" y="0"/>
                </a:lnTo>
                <a:lnTo>
                  <a:pt x="0" y="0"/>
                </a:lnTo>
                <a:lnTo>
                  <a:pt x="0" y="70"/>
                </a:lnTo>
                <a:lnTo>
                  <a:pt x="0" y="70"/>
                </a:lnTo>
                <a:moveTo>
                  <a:pt x="146" y="33"/>
                </a:moveTo>
                <a:lnTo>
                  <a:pt x="146" y="33"/>
                </a:lnTo>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39" name="Google Shape;1239;p41"/>
          <p:cNvSpPr/>
          <p:nvPr/>
        </p:nvSpPr>
        <p:spPr>
          <a:xfrm>
            <a:off x="8587096" y="2550333"/>
            <a:ext cx="448509" cy="403065"/>
          </a:xfrm>
          <a:custGeom>
            <a:rect b="b" l="l" r="r" t="t"/>
            <a:pathLst>
              <a:path extrusionOk="0" h="152" w="169">
                <a:moveTo>
                  <a:pt x="166" y="43"/>
                </a:moveTo>
                <a:cubicBezTo>
                  <a:pt x="162" y="34"/>
                  <a:pt x="136" y="36"/>
                  <a:pt x="127" y="39"/>
                </a:cubicBezTo>
                <a:cubicBezTo>
                  <a:pt x="104" y="48"/>
                  <a:pt x="104" y="48"/>
                  <a:pt x="104" y="48"/>
                </a:cubicBezTo>
                <a:cubicBezTo>
                  <a:pt x="58" y="0"/>
                  <a:pt x="58" y="0"/>
                  <a:pt x="58" y="0"/>
                </a:cubicBezTo>
                <a:cubicBezTo>
                  <a:pt x="42" y="6"/>
                  <a:pt x="42" y="6"/>
                  <a:pt x="42" y="6"/>
                </a:cubicBezTo>
                <a:cubicBezTo>
                  <a:pt x="75" y="59"/>
                  <a:pt x="75" y="59"/>
                  <a:pt x="75" y="59"/>
                </a:cubicBezTo>
                <a:cubicBezTo>
                  <a:pt x="43" y="71"/>
                  <a:pt x="43" y="71"/>
                  <a:pt x="43" y="71"/>
                </a:cubicBezTo>
                <a:cubicBezTo>
                  <a:pt x="16" y="54"/>
                  <a:pt x="16" y="54"/>
                  <a:pt x="16" y="54"/>
                </a:cubicBezTo>
                <a:cubicBezTo>
                  <a:pt x="0" y="60"/>
                  <a:pt x="0" y="60"/>
                  <a:pt x="0" y="60"/>
                </a:cubicBezTo>
                <a:cubicBezTo>
                  <a:pt x="30" y="95"/>
                  <a:pt x="30" y="95"/>
                  <a:pt x="30" y="95"/>
                </a:cubicBezTo>
                <a:cubicBezTo>
                  <a:pt x="31" y="140"/>
                  <a:pt x="31" y="140"/>
                  <a:pt x="31" y="140"/>
                </a:cubicBezTo>
                <a:cubicBezTo>
                  <a:pt x="47" y="134"/>
                  <a:pt x="47" y="134"/>
                  <a:pt x="47" y="134"/>
                </a:cubicBezTo>
                <a:cubicBezTo>
                  <a:pt x="55" y="104"/>
                  <a:pt x="55" y="104"/>
                  <a:pt x="55" y="104"/>
                </a:cubicBezTo>
                <a:cubicBezTo>
                  <a:pt x="87" y="92"/>
                  <a:pt x="87" y="92"/>
                  <a:pt x="87" y="92"/>
                </a:cubicBezTo>
                <a:cubicBezTo>
                  <a:pt x="98" y="152"/>
                  <a:pt x="98" y="152"/>
                  <a:pt x="98" y="152"/>
                </a:cubicBezTo>
                <a:cubicBezTo>
                  <a:pt x="114" y="146"/>
                  <a:pt x="114" y="146"/>
                  <a:pt x="114" y="146"/>
                </a:cubicBezTo>
                <a:cubicBezTo>
                  <a:pt x="117" y="81"/>
                  <a:pt x="117" y="81"/>
                  <a:pt x="117" y="81"/>
                </a:cubicBezTo>
                <a:cubicBezTo>
                  <a:pt x="139" y="72"/>
                  <a:pt x="139" y="72"/>
                  <a:pt x="139" y="72"/>
                </a:cubicBezTo>
                <a:cubicBezTo>
                  <a:pt x="148" y="68"/>
                  <a:pt x="169" y="52"/>
                  <a:pt x="166" y="43"/>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40" name="Google Shape;1240;p41"/>
          <p:cNvSpPr/>
          <p:nvPr/>
        </p:nvSpPr>
        <p:spPr>
          <a:xfrm>
            <a:off x="6484845" y="1689799"/>
            <a:ext cx="235121" cy="466291"/>
          </a:xfrm>
          <a:custGeom>
            <a:rect b="b" l="l" r="r" t="t"/>
            <a:pathLst>
              <a:path extrusionOk="0" h="176" w="88">
                <a:moveTo>
                  <a:pt x="18" y="0"/>
                </a:moveTo>
                <a:cubicBezTo>
                  <a:pt x="70" y="0"/>
                  <a:pt x="70" y="0"/>
                  <a:pt x="70" y="0"/>
                </a:cubicBezTo>
                <a:cubicBezTo>
                  <a:pt x="80" y="0"/>
                  <a:pt x="88" y="8"/>
                  <a:pt x="88" y="18"/>
                </a:cubicBezTo>
                <a:cubicBezTo>
                  <a:pt x="88" y="158"/>
                  <a:pt x="88" y="158"/>
                  <a:pt x="88" y="158"/>
                </a:cubicBezTo>
                <a:cubicBezTo>
                  <a:pt x="88" y="168"/>
                  <a:pt x="80" y="176"/>
                  <a:pt x="70" y="176"/>
                </a:cubicBezTo>
                <a:cubicBezTo>
                  <a:pt x="18" y="176"/>
                  <a:pt x="18" y="176"/>
                  <a:pt x="18" y="176"/>
                </a:cubicBezTo>
                <a:cubicBezTo>
                  <a:pt x="8" y="176"/>
                  <a:pt x="0" y="168"/>
                  <a:pt x="0" y="158"/>
                </a:cubicBezTo>
                <a:cubicBezTo>
                  <a:pt x="0" y="18"/>
                  <a:pt x="0" y="18"/>
                  <a:pt x="0" y="18"/>
                </a:cubicBezTo>
                <a:cubicBezTo>
                  <a:pt x="0" y="8"/>
                  <a:pt x="8" y="0"/>
                  <a:pt x="18"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41" name="Google Shape;1241;p41"/>
          <p:cNvSpPr/>
          <p:nvPr/>
        </p:nvSpPr>
        <p:spPr>
          <a:xfrm>
            <a:off x="6512506" y="1739195"/>
            <a:ext cx="181775" cy="349717"/>
          </a:xfrm>
          <a:prstGeom prst="rect">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42" name="Google Shape;1242;p41"/>
          <p:cNvSpPr/>
          <p:nvPr/>
        </p:nvSpPr>
        <p:spPr>
          <a:xfrm>
            <a:off x="6553999" y="1707582"/>
            <a:ext cx="98790" cy="7903"/>
          </a:xfrm>
          <a:custGeom>
            <a:rect b="b" l="l" r="r" t="t"/>
            <a:pathLst>
              <a:path extrusionOk="0" h="3" w="37">
                <a:moveTo>
                  <a:pt x="1" y="3"/>
                </a:moveTo>
                <a:cubicBezTo>
                  <a:pt x="35" y="3"/>
                  <a:pt x="35" y="3"/>
                  <a:pt x="35" y="3"/>
                </a:cubicBezTo>
                <a:cubicBezTo>
                  <a:pt x="36" y="3"/>
                  <a:pt x="37" y="2"/>
                  <a:pt x="37" y="1"/>
                </a:cubicBezTo>
                <a:cubicBezTo>
                  <a:pt x="37" y="1"/>
                  <a:pt x="37" y="1"/>
                  <a:pt x="37" y="1"/>
                </a:cubicBezTo>
                <a:cubicBezTo>
                  <a:pt x="37" y="0"/>
                  <a:pt x="36" y="0"/>
                  <a:pt x="35" y="0"/>
                </a:cubicBezTo>
                <a:cubicBezTo>
                  <a:pt x="1" y="0"/>
                  <a:pt x="1" y="0"/>
                  <a:pt x="1" y="0"/>
                </a:cubicBezTo>
                <a:cubicBezTo>
                  <a:pt x="0" y="0"/>
                  <a:pt x="0" y="0"/>
                  <a:pt x="0" y="1"/>
                </a:cubicBezTo>
                <a:cubicBezTo>
                  <a:pt x="0" y="1"/>
                  <a:pt x="0" y="1"/>
                  <a:pt x="0" y="1"/>
                </a:cubicBezTo>
                <a:cubicBezTo>
                  <a:pt x="0" y="2"/>
                  <a:pt x="0" y="3"/>
                  <a:pt x="1" y="3"/>
                </a:cubicBezTo>
                <a:close/>
              </a:path>
            </a:pathLst>
          </a:custGeom>
          <a:solidFill>
            <a:srgbClr val="E5615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43" name="Google Shape;1243;p41"/>
          <p:cNvSpPr/>
          <p:nvPr/>
        </p:nvSpPr>
        <p:spPr>
          <a:xfrm>
            <a:off x="6520410" y="2116573"/>
            <a:ext cx="163992" cy="11855"/>
          </a:xfrm>
          <a:custGeom>
            <a:rect b="b" l="l" r="r" t="t"/>
            <a:pathLst>
              <a:path extrusionOk="0" h="5" w="62">
                <a:moveTo>
                  <a:pt x="3" y="5"/>
                </a:moveTo>
                <a:cubicBezTo>
                  <a:pt x="60" y="5"/>
                  <a:pt x="60" y="5"/>
                  <a:pt x="60" y="5"/>
                </a:cubicBezTo>
                <a:cubicBezTo>
                  <a:pt x="61" y="5"/>
                  <a:pt x="62" y="4"/>
                  <a:pt x="62" y="3"/>
                </a:cubicBezTo>
                <a:cubicBezTo>
                  <a:pt x="62" y="3"/>
                  <a:pt x="62" y="3"/>
                  <a:pt x="62" y="3"/>
                </a:cubicBezTo>
                <a:cubicBezTo>
                  <a:pt x="62" y="1"/>
                  <a:pt x="61" y="0"/>
                  <a:pt x="60" y="0"/>
                </a:cubicBezTo>
                <a:cubicBezTo>
                  <a:pt x="3" y="0"/>
                  <a:pt x="3" y="0"/>
                  <a:pt x="3" y="0"/>
                </a:cubicBezTo>
                <a:cubicBezTo>
                  <a:pt x="1" y="0"/>
                  <a:pt x="0" y="1"/>
                  <a:pt x="0" y="3"/>
                </a:cubicBezTo>
                <a:cubicBezTo>
                  <a:pt x="0" y="3"/>
                  <a:pt x="0" y="3"/>
                  <a:pt x="0" y="3"/>
                </a:cubicBezTo>
                <a:cubicBezTo>
                  <a:pt x="0" y="4"/>
                  <a:pt x="1" y="5"/>
                  <a:pt x="3" y="5"/>
                </a:cubicBezTo>
                <a:close/>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44" name="Google Shape;1244;p41"/>
          <p:cNvSpPr/>
          <p:nvPr/>
        </p:nvSpPr>
        <p:spPr>
          <a:xfrm>
            <a:off x="6575733" y="2096816"/>
            <a:ext cx="53346" cy="53346"/>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45" name="Google Shape;1245;p41"/>
          <p:cNvSpPr/>
          <p:nvPr/>
        </p:nvSpPr>
        <p:spPr>
          <a:xfrm>
            <a:off x="6583636" y="2104719"/>
            <a:ext cx="37541" cy="3754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46" name="Google Shape;1246;p41"/>
          <p:cNvSpPr/>
          <p:nvPr/>
        </p:nvSpPr>
        <p:spPr>
          <a:xfrm>
            <a:off x="5779484" y="834276"/>
            <a:ext cx="61249" cy="122500"/>
          </a:xfrm>
          <a:custGeom>
            <a:rect b="b" l="l" r="r" t="t"/>
            <a:pathLst>
              <a:path extrusionOk="0" h="62" w="31">
                <a:moveTo>
                  <a:pt x="0" y="62"/>
                </a:moveTo>
                <a:lnTo>
                  <a:pt x="31" y="25"/>
                </a:lnTo>
                <a:lnTo>
                  <a:pt x="0" y="0"/>
                </a:lnTo>
                <a:lnTo>
                  <a:pt x="0" y="6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47" name="Google Shape;1247;p41"/>
          <p:cNvSpPr/>
          <p:nvPr/>
        </p:nvSpPr>
        <p:spPr>
          <a:xfrm>
            <a:off x="5929644" y="834276"/>
            <a:ext cx="59275" cy="122500"/>
          </a:xfrm>
          <a:custGeom>
            <a:rect b="b" l="l" r="r" t="t"/>
            <a:pathLst>
              <a:path extrusionOk="0" h="62" w="30">
                <a:moveTo>
                  <a:pt x="30" y="62"/>
                </a:moveTo>
                <a:lnTo>
                  <a:pt x="30" y="0"/>
                </a:lnTo>
                <a:lnTo>
                  <a:pt x="0" y="25"/>
                </a:lnTo>
                <a:lnTo>
                  <a:pt x="30" y="6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48" name="Google Shape;1248;p41"/>
          <p:cNvSpPr/>
          <p:nvPr/>
        </p:nvSpPr>
        <p:spPr>
          <a:xfrm>
            <a:off x="5988919" y="962703"/>
            <a:ext cx="1976" cy="1976"/>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49" name="Google Shape;1249;p41"/>
          <p:cNvSpPr/>
          <p:nvPr/>
        </p:nvSpPr>
        <p:spPr>
          <a:xfrm>
            <a:off x="5779484" y="962703"/>
            <a:ext cx="1976" cy="1976"/>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50" name="Google Shape;1250;p41"/>
          <p:cNvSpPr/>
          <p:nvPr/>
        </p:nvSpPr>
        <p:spPr>
          <a:xfrm>
            <a:off x="5783435" y="887623"/>
            <a:ext cx="203509" cy="75080"/>
          </a:xfrm>
          <a:custGeom>
            <a:rect b="b" l="l" r="r" t="t"/>
            <a:pathLst>
              <a:path extrusionOk="0" h="38" w="103">
                <a:moveTo>
                  <a:pt x="103" y="38"/>
                </a:moveTo>
                <a:lnTo>
                  <a:pt x="103" y="38"/>
                </a:lnTo>
                <a:lnTo>
                  <a:pt x="71" y="0"/>
                </a:lnTo>
                <a:lnTo>
                  <a:pt x="52" y="15"/>
                </a:lnTo>
                <a:lnTo>
                  <a:pt x="32" y="0"/>
                </a:lnTo>
                <a:lnTo>
                  <a:pt x="1" y="38"/>
                </a:lnTo>
                <a:lnTo>
                  <a:pt x="0" y="38"/>
                </a:lnTo>
                <a:lnTo>
                  <a:pt x="103" y="3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51" name="Google Shape;1251;p41"/>
          <p:cNvSpPr/>
          <p:nvPr/>
        </p:nvSpPr>
        <p:spPr>
          <a:xfrm>
            <a:off x="5785410" y="830324"/>
            <a:ext cx="199557" cy="79032"/>
          </a:xfrm>
          <a:custGeom>
            <a:rect b="b" l="l" r="r" t="t"/>
            <a:pathLst>
              <a:path extrusionOk="0" h="40" w="101">
                <a:moveTo>
                  <a:pt x="31" y="24"/>
                </a:moveTo>
                <a:lnTo>
                  <a:pt x="32" y="25"/>
                </a:lnTo>
                <a:lnTo>
                  <a:pt x="34" y="27"/>
                </a:lnTo>
                <a:lnTo>
                  <a:pt x="51" y="40"/>
                </a:lnTo>
                <a:lnTo>
                  <a:pt x="69" y="27"/>
                </a:lnTo>
                <a:lnTo>
                  <a:pt x="70" y="25"/>
                </a:lnTo>
                <a:lnTo>
                  <a:pt x="71" y="24"/>
                </a:lnTo>
                <a:lnTo>
                  <a:pt x="101" y="0"/>
                </a:lnTo>
                <a:lnTo>
                  <a:pt x="0" y="0"/>
                </a:lnTo>
                <a:lnTo>
                  <a:pt x="31" y="2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252" name="Google Shape;1252;p41"/>
          <p:cNvGrpSpPr/>
          <p:nvPr/>
        </p:nvGrpSpPr>
        <p:grpSpPr>
          <a:xfrm>
            <a:off x="7697991" y="4667336"/>
            <a:ext cx="377378" cy="375403"/>
            <a:chOff x="7956820" y="4444072"/>
            <a:chExt cx="377378" cy="375403"/>
          </a:xfrm>
        </p:grpSpPr>
        <p:sp>
          <p:nvSpPr>
            <p:cNvPr id="1253" name="Google Shape;1253;p41"/>
            <p:cNvSpPr/>
            <p:nvPr/>
          </p:nvSpPr>
          <p:spPr>
            <a:xfrm>
              <a:off x="7956820" y="4444072"/>
              <a:ext cx="377378" cy="375403"/>
            </a:xfrm>
            <a:prstGeom prst="ellipse">
              <a:avLst/>
            </a:pr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54" name="Google Shape;1254;p41"/>
            <p:cNvSpPr/>
            <p:nvPr/>
          </p:nvSpPr>
          <p:spPr>
            <a:xfrm>
              <a:off x="8041781" y="4509274"/>
              <a:ext cx="88911" cy="248952"/>
            </a:xfrm>
            <a:custGeom>
              <a:rect b="b" l="l" r="r" t="t"/>
              <a:pathLst>
                <a:path extrusionOk="0" h="94" w="33">
                  <a:moveTo>
                    <a:pt x="4" y="11"/>
                  </a:moveTo>
                  <a:cubicBezTo>
                    <a:pt x="3" y="15"/>
                    <a:pt x="1" y="18"/>
                    <a:pt x="1" y="23"/>
                  </a:cubicBezTo>
                  <a:cubicBezTo>
                    <a:pt x="0" y="26"/>
                    <a:pt x="1" y="29"/>
                    <a:pt x="3" y="32"/>
                  </a:cubicBezTo>
                  <a:cubicBezTo>
                    <a:pt x="5" y="36"/>
                    <a:pt x="8" y="40"/>
                    <a:pt x="12" y="43"/>
                  </a:cubicBezTo>
                  <a:cubicBezTo>
                    <a:pt x="12" y="94"/>
                    <a:pt x="12" y="94"/>
                    <a:pt x="12" y="94"/>
                  </a:cubicBezTo>
                  <a:cubicBezTo>
                    <a:pt x="21" y="94"/>
                    <a:pt x="21" y="94"/>
                    <a:pt x="21" y="94"/>
                  </a:cubicBezTo>
                  <a:cubicBezTo>
                    <a:pt x="21" y="43"/>
                    <a:pt x="21" y="43"/>
                    <a:pt x="21" y="43"/>
                  </a:cubicBezTo>
                  <a:cubicBezTo>
                    <a:pt x="25" y="41"/>
                    <a:pt x="29" y="36"/>
                    <a:pt x="30" y="32"/>
                  </a:cubicBezTo>
                  <a:cubicBezTo>
                    <a:pt x="32" y="29"/>
                    <a:pt x="33" y="26"/>
                    <a:pt x="33" y="23"/>
                  </a:cubicBezTo>
                  <a:cubicBezTo>
                    <a:pt x="32" y="18"/>
                    <a:pt x="31" y="15"/>
                    <a:pt x="29" y="11"/>
                  </a:cubicBezTo>
                  <a:cubicBezTo>
                    <a:pt x="28" y="8"/>
                    <a:pt x="26" y="0"/>
                    <a:pt x="22" y="0"/>
                  </a:cubicBezTo>
                  <a:cubicBezTo>
                    <a:pt x="25" y="22"/>
                    <a:pt x="25" y="22"/>
                    <a:pt x="25" y="22"/>
                  </a:cubicBezTo>
                  <a:cubicBezTo>
                    <a:pt x="22" y="22"/>
                    <a:pt x="22" y="22"/>
                    <a:pt x="22" y="22"/>
                  </a:cubicBezTo>
                  <a:cubicBezTo>
                    <a:pt x="19" y="0"/>
                    <a:pt x="19" y="0"/>
                    <a:pt x="19" y="0"/>
                  </a:cubicBezTo>
                  <a:cubicBezTo>
                    <a:pt x="17" y="0"/>
                    <a:pt x="17" y="0"/>
                    <a:pt x="17" y="0"/>
                  </a:cubicBezTo>
                  <a:cubicBezTo>
                    <a:pt x="15" y="0"/>
                    <a:pt x="15" y="0"/>
                    <a:pt x="15" y="0"/>
                  </a:cubicBezTo>
                  <a:cubicBezTo>
                    <a:pt x="12" y="22"/>
                    <a:pt x="12" y="22"/>
                    <a:pt x="12" y="22"/>
                  </a:cubicBezTo>
                  <a:cubicBezTo>
                    <a:pt x="9" y="22"/>
                    <a:pt x="9" y="22"/>
                    <a:pt x="9" y="22"/>
                  </a:cubicBezTo>
                  <a:cubicBezTo>
                    <a:pt x="12" y="0"/>
                    <a:pt x="12" y="0"/>
                    <a:pt x="12" y="0"/>
                  </a:cubicBezTo>
                  <a:cubicBezTo>
                    <a:pt x="8" y="0"/>
                    <a:pt x="5" y="8"/>
                    <a:pt x="4" y="11"/>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55" name="Google Shape;1255;p41"/>
            <p:cNvSpPr/>
            <p:nvPr/>
          </p:nvSpPr>
          <p:spPr>
            <a:xfrm>
              <a:off x="8156376" y="4505321"/>
              <a:ext cx="92863" cy="252903"/>
            </a:xfrm>
            <a:custGeom>
              <a:rect b="b" l="l" r="r" t="t"/>
              <a:pathLst>
                <a:path extrusionOk="0" h="96" w="35">
                  <a:moveTo>
                    <a:pt x="22" y="96"/>
                  </a:moveTo>
                  <a:cubicBezTo>
                    <a:pt x="22" y="46"/>
                    <a:pt x="22" y="46"/>
                    <a:pt x="22" y="46"/>
                  </a:cubicBezTo>
                  <a:cubicBezTo>
                    <a:pt x="29" y="43"/>
                    <a:pt x="35" y="35"/>
                    <a:pt x="35" y="25"/>
                  </a:cubicBezTo>
                  <a:cubicBezTo>
                    <a:pt x="35" y="14"/>
                    <a:pt x="27" y="0"/>
                    <a:pt x="18" y="0"/>
                  </a:cubicBezTo>
                  <a:cubicBezTo>
                    <a:pt x="8" y="0"/>
                    <a:pt x="0" y="14"/>
                    <a:pt x="0" y="25"/>
                  </a:cubicBezTo>
                  <a:cubicBezTo>
                    <a:pt x="0" y="35"/>
                    <a:pt x="6" y="43"/>
                    <a:pt x="13" y="45"/>
                  </a:cubicBezTo>
                  <a:cubicBezTo>
                    <a:pt x="13" y="96"/>
                    <a:pt x="13" y="96"/>
                    <a:pt x="13" y="96"/>
                  </a:cubicBezTo>
                  <a:lnTo>
                    <a:pt x="22" y="9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256" name="Google Shape;1256;p41"/>
          <p:cNvSpPr/>
          <p:nvPr/>
        </p:nvSpPr>
        <p:spPr>
          <a:xfrm>
            <a:off x="4848880" y="3485806"/>
            <a:ext cx="175846" cy="369477"/>
          </a:xfrm>
          <a:custGeom>
            <a:rect b="b" l="l" r="r" t="t"/>
            <a:pathLst>
              <a:path extrusionOk="0" h="139" w="66">
                <a:moveTo>
                  <a:pt x="33" y="119"/>
                </a:moveTo>
                <a:cubicBezTo>
                  <a:pt x="49" y="119"/>
                  <a:pt x="61" y="123"/>
                  <a:pt x="65" y="135"/>
                </a:cubicBez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6" y="63"/>
                  <a:pt x="56" y="64"/>
                  <a:pt x="55" y="64"/>
                </a:cubicBezTo>
                <a:cubicBezTo>
                  <a:pt x="55" y="64"/>
                  <a:pt x="54" y="64"/>
                  <a:pt x="54" y="63"/>
                </a:cubicBezTo>
                <a:cubicBezTo>
                  <a:pt x="53" y="63"/>
                  <a:pt x="51" y="62"/>
                  <a:pt x="50" y="62"/>
                </a:cubicBezTo>
                <a:cubicBezTo>
                  <a:pt x="45" y="60"/>
                  <a:pt x="40" y="60"/>
                  <a:pt x="33" y="60"/>
                </a:cubicBezTo>
                <a:lnTo>
                  <a:pt x="33" y="119"/>
                </a:lnTo>
                <a:close/>
                <a:moveTo>
                  <a:pt x="1" y="135"/>
                </a:moveTo>
                <a:cubicBezTo>
                  <a:pt x="5" y="123"/>
                  <a:pt x="18" y="119"/>
                  <a:pt x="33" y="119"/>
                </a:cubicBezTo>
                <a:cubicBezTo>
                  <a:pt x="33" y="60"/>
                  <a:pt x="33" y="60"/>
                  <a:pt x="33" y="60"/>
                </a:cubicBezTo>
                <a:cubicBezTo>
                  <a:pt x="27" y="60"/>
                  <a:pt x="21" y="60"/>
                  <a:pt x="17" y="62"/>
                </a:cubicBezTo>
                <a:cubicBezTo>
                  <a:pt x="15" y="62"/>
                  <a:pt x="14" y="63"/>
                  <a:pt x="12" y="63"/>
                </a:cubicBezTo>
                <a:cubicBezTo>
                  <a:pt x="11" y="64"/>
                  <a:pt x="10" y="63"/>
                  <a:pt x="10" y="62"/>
                </a:cubicBezTo>
                <a:cubicBezTo>
                  <a:pt x="9" y="62"/>
                  <a:pt x="10" y="60"/>
                  <a:pt x="11" y="60"/>
                </a:cubicBezTo>
                <a:cubicBezTo>
                  <a:pt x="11" y="60"/>
                  <a:pt x="11" y="60"/>
                  <a:pt x="11" y="60"/>
                </a:cubicBezTo>
                <a:cubicBezTo>
                  <a:pt x="16" y="57"/>
                  <a:pt x="24" y="56"/>
                  <a:pt x="33" y="56"/>
                </a:cubicBezTo>
                <a:cubicBezTo>
                  <a:pt x="33" y="41"/>
                  <a:pt x="33" y="41"/>
                  <a:pt x="33" y="41"/>
                </a:cubicBezTo>
                <a:cubicBezTo>
                  <a:pt x="27" y="41"/>
                  <a:pt x="21" y="42"/>
                  <a:pt x="17" y="43"/>
                </a:cubicBezTo>
                <a:cubicBezTo>
                  <a:pt x="15" y="43"/>
                  <a:pt x="14" y="44"/>
                  <a:pt x="12" y="45"/>
                </a:cubicBezTo>
                <a:cubicBezTo>
                  <a:pt x="11" y="45"/>
                  <a:pt x="10" y="45"/>
                  <a:pt x="10" y="44"/>
                </a:cubicBezTo>
                <a:cubicBezTo>
                  <a:pt x="9" y="43"/>
                  <a:pt x="10" y="42"/>
                  <a:pt x="11" y="41"/>
                </a:cubicBezTo>
                <a:cubicBezTo>
                  <a:pt x="11" y="41"/>
                  <a:pt x="11" y="41"/>
                  <a:pt x="11" y="41"/>
                </a:cubicBezTo>
                <a:cubicBezTo>
                  <a:pt x="16" y="38"/>
                  <a:pt x="24" y="37"/>
                  <a:pt x="33" y="37"/>
                </a:cubicBezTo>
                <a:cubicBezTo>
                  <a:pt x="33" y="22"/>
                  <a:pt x="33" y="22"/>
                  <a:pt x="33" y="22"/>
                </a:cubicBezTo>
                <a:cubicBezTo>
                  <a:pt x="27" y="22"/>
                  <a:pt x="21" y="23"/>
                  <a:pt x="17" y="24"/>
                </a:cubicBezTo>
                <a:cubicBezTo>
                  <a:pt x="15" y="25"/>
                  <a:pt x="14" y="25"/>
                  <a:pt x="12" y="26"/>
                </a:cubicBezTo>
                <a:cubicBezTo>
                  <a:pt x="11" y="26"/>
                  <a:pt x="10" y="26"/>
                  <a:pt x="10" y="25"/>
                </a:cubicBezTo>
                <a:cubicBezTo>
                  <a:pt x="9" y="24"/>
                  <a:pt x="10" y="23"/>
                  <a:pt x="11" y="23"/>
                </a:cubicBezTo>
                <a:cubicBezTo>
                  <a:pt x="11" y="23"/>
                  <a:pt x="11" y="23"/>
                  <a:pt x="11" y="23"/>
                </a:cubicBezTo>
                <a:cubicBezTo>
                  <a:pt x="16" y="20"/>
                  <a:pt x="24" y="18"/>
                  <a:pt x="33" y="18"/>
                </a:cubicBezTo>
                <a:cubicBezTo>
                  <a:pt x="33" y="0"/>
                  <a:pt x="33" y="0"/>
                  <a:pt x="33" y="0"/>
                </a:cubicBezTo>
                <a:cubicBezTo>
                  <a:pt x="18" y="0"/>
                  <a:pt x="6" y="3"/>
                  <a:pt x="2" y="14"/>
                </a:cubicBezTo>
                <a:cubicBezTo>
                  <a:pt x="0" y="18"/>
                  <a:pt x="0" y="25"/>
                  <a:pt x="0" y="30"/>
                </a:cubicBezTo>
                <a:cubicBezTo>
                  <a:pt x="0" y="51"/>
                  <a:pt x="0" y="113"/>
                  <a:pt x="0" y="134"/>
                </a:cubicBezTo>
                <a:cubicBezTo>
                  <a:pt x="0" y="139"/>
                  <a:pt x="0" y="139"/>
                  <a:pt x="1" y="13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57" name="Google Shape;1257;p41"/>
          <p:cNvSpPr/>
          <p:nvPr/>
        </p:nvSpPr>
        <p:spPr>
          <a:xfrm>
            <a:off x="5040532" y="3485806"/>
            <a:ext cx="173871" cy="369477"/>
          </a:xfrm>
          <a:custGeom>
            <a:rect b="b" l="l" r="r" t="t"/>
            <a:pathLst>
              <a:path extrusionOk="0" h="139" w="66">
                <a:moveTo>
                  <a:pt x="65" y="135"/>
                </a:move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7" y="25"/>
                  <a:pt x="57" y="25"/>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7" y="44"/>
                  <a:pt x="57" y="44"/>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7" y="62"/>
                  <a:pt x="57" y="62"/>
                  <a:pt x="57" y="62"/>
                </a:cubicBezTo>
                <a:cubicBezTo>
                  <a:pt x="56" y="63"/>
                  <a:pt x="56" y="64"/>
                  <a:pt x="55" y="64"/>
                </a:cubicBezTo>
                <a:cubicBezTo>
                  <a:pt x="55" y="64"/>
                  <a:pt x="54" y="64"/>
                  <a:pt x="54" y="63"/>
                </a:cubicBezTo>
                <a:cubicBezTo>
                  <a:pt x="53" y="63"/>
                  <a:pt x="51" y="62"/>
                  <a:pt x="50" y="62"/>
                </a:cubicBezTo>
                <a:cubicBezTo>
                  <a:pt x="45" y="60"/>
                  <a:pt x="40" y="60"/>
                  <a:pt x="33" y="60"/>
                </a:cubicBezTo>
                <a:cubicBezTo>
                  <a:pt x="33" y="119"/>
                  <a:pt x="33" y="119"/>
                  <a:pt x="33" y="119"/>
                </a:cubicBezTo>
                <a:cubicBezTo>
                  <a:pt x="33" y="119"/>
                  <a:pt x="33" y="119"/>
                  <a:pt x="33" y="119"/>
                </a:cubicBezTo>
                <a:cubicBezTo>
                  <a:pt x="48" y="119"/>
                  <a:pt x="61" y="123"/>
                  <a:pt x="65" y="135"/>
                </a:cubicBezTo>
                <a:close/>
                <a:moveTo>
                  <a:pt x="33" y="0"/>
                </a:moveTo>
                <a:cubicBezTo>
                  <a:pt x="33" y="0"/>
                  <a:pt x="33" y="0"/>
                  <a:pt x="33" y="0"/>
                </a:cubicBezTo>
                <a:cubicBezTo>
                  <a:pt x="18" y="0"/>
                  <a:pt x="5" y="3"/>
                  <a:pt x="2" y="14"/>
                </a:cubicBezTo>
                <a:cubicBezTo>
                  <a:pt x="0" y="18"/>
                  <a:pt x="0" y="25"/>
                  <a:pt x="0" y="30"/>
                </a:cubicBezTo>
                <a:cubicBezTo>
                  <a:pt x="0" y="51"/>
                  <a:pt x="0" y="113"/>
                  <a:pt x="0" y="134"/>
                </a:cubicBezTo>
                <a:cubicBezTo>
                  <a:pt x="0" y="139"/>
                  <a:pt x="0" y="139"/>
                  <a:pt x="1" y="135"/>
                </a:cubicBezTo>
                <a:cubicBezTo>
                  <a:pt x="5" y="123"/>
                  <a:pt x="18" y="119"/>
                  <a:pt x="33" y="119"/>
                </a:cubicBezTo>
                <a:cubicBezTo>
                  <a:pt x="33" y="60"/>
                  <a:pt x="33" y="60"/>
                  <a:pt x="33" y="60"/>
                </a:cubicBezTo>
                <a:cubicBezTo>
                  <a:pt x="33" y="60"/>
                  <a:pt x="33" y="60"/>
                  <a:pt x="33" y="60"/>
                </a:cubicBezTo>
                <a:cubicBezTo>
                  <a:pt x="26" y="60"/>
                  <a:pt x="21" y="60"/>
                  <a:pt x="17" y="62"/>
                </a:cubicBezTo>
                <a:cubicBezTo>
                  <a:pt x="15" y="62"/>
                  <a:pt x="14" y="63"/>
                  <a:pt x="12" y="63"/>
                </a:cubicBezTo>
                <a:cubicBezTo>
                  <a:pt x="11" y="64"/>
                  <a:pt x="10" y="63"/>
                  <a:pt x="10" y="62"/>
                </a:cubicBezTo>
                <a:cubicBezTo>
                  <a:pt x="9" y="62"/>
                  <a:pt x="10" y="60"/>
                  <a:pt x="10" y="60"/>
                </a:cubicBezTo>
                <a:cubicBezTo>
                  <a:pt x="16" y="57"/>
                  <a:pt x="23" y="56"/>
                  <a:pt x="33" y="56"/>
                </a:cubicBezTo>
                <a:cubicBezTo>
                  <a:pt x="33" y="56"/>
                  <a:pt x="33" y="56"/>
                  <a:pt x="33" y="56"/>
                </a:cubicBezTo>
                <a:cubicBezTo>
                  <a:pt x="33" y="41"/>
                  <a:pt x="33" y="41"/>
                  <a:pt x="33" y="41"/>
                </a:cubicBezTo>
                <a:cubicBezTo>
                  <a:pt x="33" y="41"/>
                  <a:pt x="33" y="41"/>
                  <a:pt x="33" y="41"/>
                </a:cubicBezTo>
                <a:cubicBezTo>
                  <a:pt x="26" y="41"/>
                  <a:pt x="21" y="42"/>
                  <a:pt x="17" y="43"/>
                </a:cubicBezTo>
                <a:cubicBezTo>
                  <a:pt x="15" y="43"/>
                  <a:pt x="14" y="44"/>
                  <a:pt x="12" y="45"/>
                </a:cubicBezTo>
                <a:cubicBezTo>
                  <a:pt x="11" y="45"/>
                  <a:pt x="10" y="45"/>
                  <a:pt x="10" y="44"/>
                </a:cubicBezTo>
                <a:cubicBezTo>
                  <a:pt x="9" y="43"/>
                  <a:pt x="10" y="42"/>
                  <a:pt x="10" y="41"/>
                </a:cubicBezTo>
                <a:cubicBezTo>
                  <a:pt x="16" y="38"/>
                  <a:pt x="23" y="37"/>
                  <a:pt x="33" y="37"/>
                </a:cubicBezTo>
                <a:cubicBezTo>
                  <a:pt x="33" y="37"/>
                  <a:pt x="33" y="37"/>
                  <a:pt x="33" y="37"/>
                </a:cubicBezTo>
                <a:cubicBezTo>
                  <a:pt x="33" y="22"/>
                  <a:pt x="33" y="22"/>
                  <a:pt x="33" y="22"/>
                </a:cubicBezTo>
                <a:cubicBezTo>
                  <a:pt x="33" y="22"/>
                  <a:pt x="33" y="22"/>
                  <a:pt x="33" y="22"/>
                </a:cubicBezTo>
                <a:cubicBezTo>
                  <a:pt x="26" y="22"/>
                  <a:pt x="21" y="23"/>
                  <a:pt x="17" y="24"/>
                </a:cubicBezTo>
                <a:cubicBezTo>
                  <a:pt x="15" y="25"/>
                  <a:pt x="14" y="25"/>
                  <a:pt x="12" y="26"/>
                </a:cubicBezTo>
                <a:cubicBezTo>
                  <a:pt x="11" y="26"/>
                  <a:pt x="10" y="26"/>
                  <a:pt x="10" y="25"/>
                </a:cubicBezTo>
                <a:cubicBezTo>
                  <a:pt x="9" y="24"/>
                  <a:pt x="10" y="23"/>
                  <a:pt x="10" y="23"/>
                </a:cubicBezTo>
                <a:cubicBezTo>
                  <a:pt x="16" y="20"/>
                  <a:pt x="23" y="18"/>
                  <a:pt x="33" y="18"/>
                </a:cubicBezTo>
                <a:cubicBezTo>
                  <a:pt x="33" y="18"/>
                  <a:pt x="33" y="18"/>
                  <a:pt x="33" y="18"/>
                </a:cubicBezTo>
                <a:lnTo>
                  <a:pt x="33"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58" name="Google Shape;1258;p41"/>
          <p:cNvSpPr/>
          <p:nvPr/>
        </p:nvSpPr>
        <p:spPr>
          <a:xfrm>
            <a:off x="4305533" y="4493464"/>
            <a:ext cx="272660" cy="272660"/>
          </a:xfrm>
          <a:custGeom>
            <a:rect b="b" l="l" r="r" t="t"/>
            <a:pathLst>
              <a:path extrusionOk="0" h="103" w="103">
                <a:moveTo>
                  <a:pt x="55" y="103"/>
                </a:moveTo>
                <a:cubicBezTo>
                  <a:pt x="58" y="103"/>
                  <a:pt x="61" y="103"/>
                  <a:pt x="63" y="102"/>
                </a:cubicBezTo>
                <a:cubicBezTo>
                  <a:pt x="65" y="102"/>
                  <a:pt x="67" y="101"/>
                  <a:pt x="68" y="101"/>
                </a:cubicBezTo>
                <a:cubicBezTo>
                  <a:pt x="69" y="100"/>
                  <a:pt x="70" y="100"/>
                  <a:pt x="71" y="100"/>
                </a:cubicBezTo>
                <a:cubicBezTo>
                  <a:pt x="72" y="99"/>
                  <a:pt x="74" y="98"/>
                  <a:pt x="75" y="98"/>
                </a:cubicBezTo>
                <a:cubicBezTo>
                  <a:pt x="76" y="97"/>
                  <a:pt x="77" y="97"/>
                  <a:pt x="78" y="96"/>
                </a:cubicBezTo>
                <a:cubicBezTo>
                  <a:pt x="81" y="95"/>
                  <a:pt x="84" y="92"/>
                  <a:pt x="87" y="90"/>
                </a:cubicBezTo>
                <a:cubicBezTo>
                  <a:pt x="87" y="89"/>
                  <a:pt x="88" y="89"/>
                  <a:pt x="88" y="88"/>
                </a:cubicBezTo>
                <a:cubicBezTo>
                  <a:pt x="89" y="88"/>
                  <a:pt x="89" y="87"/>
                  <a:pt x="90" y="86"/>
                </a:cubicBezTo>
                <a:cubicBezTo>
                  <a:pt x="91" y="86"/>
                  <a:pt x="92" y="85"/>
                  <a:pt x="92" y="84"/>
                </a:cubicBezTo>
                <a:cubicBezTo>
                  <a:pt x="94" y="82"/>
                  <a:pt x="95" y="80"/>
                  <a:pt x="96" y="79"/>
                </a:cubicBezTo>
                <a:cubicBezTo>
                  <a:pt x="96" y="78"/>
                  <a:pt x="96" y="78"/>
                  <a:pt x="97" y="77"/>
                </a:cubicBezTo>
                <a:cubicBezTo>
                  <a:pt x="97" y="77"/>
                  <a:pt x="97" y="76"/>
                  <a:pt x="98" y="75"/>
                </a:cubicBezTo>
                <a:cubicBezTo>
                  <a:pt x="98" y="75"/>
                  <a:pt x="98" y="75"/>
                  <a:pt x="98" y="74"/>
                </a:cubicBezTo>
                <a:cubicBezTo>
                  <a:pt x="99" y="73"/>
                  <a:pt x="99" y="73"/>
                  <a:pt x="99" y="72"/>
                </a:cubicBezTo>
                <a:cubicBezTo>
                  <a:pt x="100" y="71"/>
                  <a:pt x="100" y="70"/>
                  <a:pt x="100" y="70"/>
                </a:cubicBezTo>
                <a:cubicBezTo>
                  <a:pt x="101" y="68"/>
                  <a:pt x="101" y="66"/>
                  <a:pt x="102" y="65"/>
                </a:cubicBezTo>
                <a:cubicBezTo>
                  <a:pt x="102" y="64"/>
                  <a:pt x="102" y="63"/>
                  <a:pt x="102" y="62"/>
                </a:cubicBezTo>
                <a:cubicBezTo>
                  <a:pt x="103" y="61"/>
                  <a:pt x="103" y="61"/>
                  <a:pt x="103" y="60"/>
                </a:cubicBezTo>
                <a:cubicBezTo>
                  <a:pt x="103" y="59"/>
                  <a:pt x="103" y="58"/>
                  <a:pt x="103" y="57"/>
                </a:cubicBezTo>
                <a:cubicBezTo>
                  <a:pt x="103" y="55"/>
                  <a:pt x="103" y="54"/>
                  <a:pt x="103" y="52"/>
                </a:cubicBezTo>
                <a:cubicBezTo>
                  <a:pt x="103" y="50"/>
                  <a:pt x="103" y="48"/>
                  <a:pt x="103" y="47"/>
                </a:cubicBezTo>
                <a:cubicBezTo>
                  <a:pt x="103" y="46"/>
                  <a:pt x="103" y="45"/>
                  <a:pt x="103" y="44"/>
                </a:cubicBezTo>
                <a:cubicBezTo>
                  <a:pt x="103" y="43"/>
                  <a:pt x="103" y="42"/>
                  <a:pt x="102" y="41"/>
                </a:cubicBezTo>
                <a:cubicBezTo>
                  <a:pt x="102" y="41"/>
                  <a:pt x="102" y="40"/>
                  <a:pt x="102" y="39"/>
                </a:cubicBezTo>
                <a:cubicBezTo>
                  <a:pt x="101" y="37"/>
                  <a:pt x="101" y="36"/>
                  <a:pt x="100" y="34"/>
                </a:cubicBezTo>
                <a:cubicBezTo>
                  <a:pt x="100" y="34"/>
                  <a:pt x="100" y="33"/>
                  <a:pt x="100" y="33"/>
                </a:cubicBezTo>
                <a:cubicBezTo>
                  <a:pt x="99" y="32"/>
                  <a:pt x="99" y="31"/>
                  <a:pt x="98" y="29"/>
                </a:cubicBezTo>
                <a:cubicBezTo>
                  <a:pt x="98" y="29"/>
                  <a:pt x="98" y="29"/>
                  <a:pt x="98" y="28"/>
                </a:cubicBezTo>
                <a:cubicBezTo>
                  <a:pt x="97" y="28"/>
                  <a:pt x="97" y="27"/>
                  <a:pt x="97" y="26"/>
                </a:cubicBezTo>
                <a:cubicBezTo>
                  <a:pt x="95" y="24"/>
                  <a:pt x="94" y="22"/>
                  <a:pt x="92" y="20"/>
                </a:cubicBezTo>
                <a:cubicBezTo>
                  <a:pt x="92" y="19"/>
                  <a:pt x="91" y="18"/>
                  <a:pt x="90" y="17"/>
                </a:cubicBezTo>
                <a:cubicBezTo>
                  <a:pt x="89" y="17"/>
                  <a:pt x="89" y="16"/>
                  <a:pt x="88" y="15"/>
                </a:cubicBezTo>
                <a:cubicBezTo>
                  <a:pt x="88" y="15"/>
                  <a:pt x="87" y="14"/>
                  <a:pt x="87" y="14"/>
                </a:cubicBezTo>
                <a:cubicBezTo>
                  <a:pt x="85" y="13"/>
                  <a:pt x="84" y="12"/>
                  <a:pt x="83" y="11"/>
                </a:cubicBezTo>
                <a:cubicBezTo>
                  <a:pt x="81" y="9"/>
                  <a:pt x="79" y="8"/>
                  <a:pt x="78" y="7"/>
                </a:cubicBezTo>
                <a:cubicBezTo>
                  <a:pt x="77" y="7"/>
                  <a:pt x="76" y="6"/>
                  <a:pt x="75" y="6"/>
                </a:cubicBezTo>
                <a:cubicBezTo>
                  <a:pt x="75" y="6"/>
                  <a:pt x="75" y="6"/>
                  <a:pt x="74" y="5"/>
                </a:cubicBezTo>
                <a:cubicBezTo>
                  <a:pt x="74" y="5"/>
                  <a:pt x="74" y="5"/>
                  <a:pt x="73" y="5"/>
                </a:cubicBezTo>
                <a:cubicBezTo>
                  <a:pt x="73" y="5"/>
                  <a:pt x="73" y="5"/>
                  <a:pt x="73" y="5"/>
                </a:cubicBezTo>
                <a:cubicBezTo>
                  <a:pt x="72" y="4"/>
                  <a:pt x="71" y="4"/>
                  <a:pt x="71" y="4"/>
                </a:cubicBezTo>
                <a:cubicBezTo>
                  <a:pt x="71" y="4"/>
                  <a:pt x="71" y="4"/>
                  <a:pt x="71" y="4"/>
                </a:cubicBezTo>
                <a:cubicBezTo>
                  <a:pt x="70" y="4"/>
                  <a:pt x="69" y="3"/>
                  <a:pt x="69" y="3"/>
                </a:cubicBezTo>
                <a:cubicBezTo>
                  <a:pt x="69" y="3"/>
                  <a:pt x="69" y="3"/>
                  <a:pt x="68" y="3"/>
                </a:cubicBezTo>
                <a:cubicBezTo>
                  <a:pt x="67" y="2"/>
                  <a:pt x="65" y="2"/>
                  <a:pt x="64" y="2"/>
                </a:cubicBezTo>
                <a:cubicBezTo>
                  <a:pt x="63" y="2"/>
                  <a:pt x="63" y="1"/>
                  <a:pt x="62" y="1"/>
                </a:cubicBezTo>
                <a:cubicBezTo>
                  <a:pt x="62" y="1"/>
                  <a:pt x="62" y="1"/>
                  <a:pt x="61" y="1"/>
                </a:cubicBezTo>
                <a:cubicBezTo>
                  <a:pt x="59" y="1"/>
                  <a:pt x="57" y="1"/>
                  <a:pt x="55" y="0"/>
                </a:cubicBezTo>
                <a:cubicBezTo>
                  <a:pt x="55" y="3"/>
                  <a:pt x="55" y="3"/>
                  <a:pt x="55" y="3"/>
                </a:cubicBezTo>
                <a:cubicBezTo>
                  <a:pt x="58" y="3"/>
                  <a:pt x="60" y="4"/>
                  <a:pt x="62" y="4"/>
                </a:cubicBezTo>
                <a:cubicBezTo>
                  <a:pt x="62" y="4"/>
                  <a:pt x="61" y="4"/>
                  <a:pt x="61" y="4"/>
                </a:cubicBezTo>
                <a:cubicBezTo>
                  <a:pt x="60" y="5"/>
                  <a:pt x="60" y="5"/>
                  <a:pt x="60" y="5"/>
                </a:cubicBezTo>
                <a:cubicBezTo>
                  <a:pt x="59" y="5"/>
                  <a:pt x="58" y="5"/>
                  <a:pt x="57" y="5"/>
                </a:cubicBezTo>
                <a:cubicBezTo>
                  <a:pt x="57" y="5"/>
                  <a:pt x="58" y="5"/>
                  <a:pt x="58" y="5"/>
                </a:cubicBezTo>
                <a:cubicBezTo>
                  <a:pt x="59" y="6"/>
                  <a:pt x="59" y="6"/>
                  <a:pt x="60" y="6"/>
                </a:cubicBezTo>
                <a:cubicBezTo>
                  <a:pt x="61" y="6"/>
                  <a:pt x="62" y="6"/>
                  <a:pt x="62" y="6"/>
                </a:cubicBezTo>
                <a:cubicBezTo>
                  <a:pt x="62" y="5"/>
                  <a:pt x="62" y="5"/>
                  <a:pt x="63" y="5"/>
                </a:cubicBezTo>
                <a:cubicBezTo>
                  <a:pt x="63" y="5"/>
                  <a:pt x="63" y="4"/>
                  <a:pt x="63" y="4"/>
                </a:cubicBezTo>
                <a:cubicBezTo>
                  <a:pt x="64" y="4"/>
                  <a:pt x="64" y="5"/>
                  <a:pt x="65" y="5"/>
                </a:cubicBezTo>
                <a:cubicBezTo>
                  <a:pt x="65" y="5"/>
                  <a:pt x="64" y="5"/>
                  <a:pt x="64" y="6"/>
                </a:cubicBezTo>
                <a:cubicBezTo>
                  <a:pt x="64" y="6"/>
                  <a:pt x="65" y="5"/>
                  <a:pt x="66" y="5"/>
                </a:cubicBezTo>
                <a:cubicBezTo>
                  <a:pt x="66" y="5"/>
                  <a:pt x="66" y="5"/>
                  <a:pt x="66" y="5"/>
                </a:cubicBezTo>
                <a:cubicBezTo>
                  <a:pt x="67" y="5"/>
                  <a:pt x="68" y="6"/>
                  <a:pt x="68" y="6"/>
                </a:cubicBezTo>
                <a:cubicBezTo>
                  <a:pt x="69" y="6"/>
                  <a:pt x="71" y="7"/>
                  <a:pt x="72" y="7"/>
                </a:cubicBezTo>
                <a:cubicBezTo>
                  <a:pt x="71" y="7"/>
                  <a:pt x="71" y="7"/>
                  <a:pt x="71" y="7"/>
                </a:cubicBezTo>
                <a:cubicBezTo>
                  <a:pt x="71" y="7"/>
                  <a:pt x="70" y="7"/>
                  <a:pt x="70" y="7"/>
                </a:cubicBezTo>
                <a:cubicBezTo>
                  <a:pt x="70" y="8"/>
                  <a:pt x="70" y="8"/>
                  <a:pt x="71" y="8"/>
                </a:cubicBezTo>
                <a:cubicBezTo>
                  <a:pt x="71" y="8"/>
                  <a:pt x="72" y="9"/>
                  <a:pt x="72" y="9"/>
                </a:cubicBezTo>
                <a:cubicBezTo>
                  <a:pt x="72" y="10"/>
                  <a:pt x="71" y="9"/>
                  <a:pt x="70" y="9"/>
                </a:cubicBezTo>
                <a:cubicBezTo>
                  <a:pt x="69" y="9"/>
                  <a:pt x="68" y="11"/>
                  <a:pt x="68" y="10"/>
                </a:cubicBezTo>
                <a:cubicBezTo>
                  <a:pt x="68" y="9"/>
                  <a:pt x="68" y="9"/>
                  <a:pt x="69" y="8"/>
                </a:cubicBezTo>
                <a:cubicBezTo>
                  <a:pt x="68" y="8"/>
                  <a:pt x="68" y="8"/>
                  <a:pt x="68" y="8"/>
                </a:cubicBezTo>
                <a:cubicBezTo>
                  <a:pt x="68" y="8"/>
                  <a:pt x="68" y="9"/>
                  <a:pt x="67" y="9"/>
                </a:cubicBezTo>
                <a:cubicBezTo>
                  <a:pt x="67" y="9"/>
                  <a:pt x="67" y="9"/>
                  <a:pt x="66" y="9"/>
                </a:cubicBezTo>
                <a:cubicBezTo>
                  <a:pt x="66" y="9"/>
                  <a:pt x="65" y="9"/>
                  <a:pt x="65" y="9"/>
                </a:cubicBezTo>
                <a:cubicBezTo>
                  <a:pt x="64" y="10"/>
                  <a:pt x="64" y="10"/>
                  <a:pt x="63" y="10"/>
                </a:cubicBezTo>
                <a:cubicBezTo>
                  <a:pt x="63" y="10"/>
                  <a:pt x="63" y="10"/>
                  <a:pt x="62" y="10"/>
                </a:cubicBezTo>
                <a:cubicBezTo>
                  <a:pt x="62" y="11"/>
                  <a:pt x="61" y="11"/>
                  <a:pt x="60" y="11"/>
                </a:cubicBezTo>
                <a:cubicBezTo>
                  <a:pt x="60" y="12"/>
                  <a:pt x="59" y="12"/>
                  <a:pt x="58" y="13"/>
                </a:cubicBezTo>
                <a:cubicBezTo>
                  <a:pt x="58" y="13"/>
                  <a:pt x="57" y="13"/>
                  <a:pt x="57" y="14"/>
                </a:cubicBezTo>
                <a:cubicBezTo>
                  <a:pt x="57" y="14"/>
                  <a:pt x="58" y="14"/>
                  <a:pt x="58" y="14"/>
                </a:cubicBezTo>
                <a:cubicBezTo>
                  <a:pt x="58" y="15"/>
                  <a:pt x="58" y="15"/>
                  <a:pt x="58" y="15"/>
                </a:cubicBezTo>
                <a:cubicBezTo>
                  <a:pt x="58" y="16"/>
                  <a:pt x="59" y="15"/>
                  <a:pt x="59" y="16"/>
                </a:cubicBezTo>
                <a:cubicBezTo>
                  <a:pt x="60" y="16"/>
                  <a:pt x="61" y="16"/>
                  <a:pt x="61" y="17"/>
                </a:cubicBezTo>
                <a:cubicBezTo>
                  <a:pt x="62" y="17"/>
                  <a:pt x="62" y="17"/>
                  <a:pt x="63" y="17"/>
                </a:cubicBezTo>
                <a:cubicBezTo>
                  <a:pt x="64" y="17"/>
                  <a:pt x="65" y="17"/>
                  <a:pt x="65" y="18"/>
                </a:cubicBezTo>
                <a:cubicBezTo>
                  <a:pt x="65" y="18"/>
                  <a:pt x="64" y="19"/>
                  <a:pt x="64" y="19"/>
                </a:cubicBezTo>
                <a:cubicBezTo>
                  <a:pt x="64" y="19"/>
                  <a:pt x="64" y="20"/>
                  <a:pt x="64" y="20"/>
                </a:cubicBezTo>
                <a:cubicBezTo>
                  <a:pt x="64" y="21"/>
                  <a:pt x="64" y="21"/>
                  <a:pt x="65" y="21"/>
                </a:cubicBezTo>
                <a:cubicBezTo>
                  <a:pt x="65" y="21"/>
                  <a:pt x="66" y="21"/>
                  <a:pt x="66" y="20"/>
                </a:cubicBezTo>
                <a:cubicBezTo>
                  <a:pt x="66" y="19"/>
                  <a:pt x="66" y="19"/>
                  <a:pt x="67" y="18"/>
                </a:cubicBezTo>
                <a:cubicBezTo>
                  <a:pt x="69" y="18"/>
                  <a:pt x="72" y="17"/>
                  <a:pt x="71" y="14"/>
                </a:cubicBezTo>
                <a:cubicBezTo>
                  <a:pt x="71" y="14"/>
                  <a:pt x="71" y="14"/>
                  <a:pt x="71" y="13"/>
                </a:cubicBezTo>
                <a:cubicBezTo>
                  <a:pt x="71" y="13"/>
                  <a:pt x="72" y="13"/>
                  <a:pt x="72" y="12"/>
                </a:cubicBezTo>
                <a:cubicBezTo>
                  <a:pt x="72" y="12"/>
                  <a:pt x="72" y="12"/>
                  <a:pt x="73" y="11"/>
                </a:cubicBezTo>
                <a:cubicBezTo>
                  <a:pt x="73" y="11"/>
                  <a:pt x="73" y="11"/>
                  <a:pt x="73" y="11"/>
                </a:cubicBezTo>
                <a:cubicBezTo>
                  <a:pt x="73" y="10"/>
                  <a:pt x="73" y="10"/>
                  <a:pt x="73" y="10"/>
                </a:cubicBezTo>
                <a:cubicBezTo>
                  <a:pt x="74" y="10"/>
                  <a:pt x="74" y="10"/>
                  <a:pt x="74" y="11"/>
                </a:cubicBezTo>
                <a:cubicBezTo>
                  <a:pt x="75" y="11"/>
                  <a:pt x="75" y="11"/>
                  <a:pt x="76" y="11"/>
                </a:cubicBezTo>
                <a:cubicBezTo>
                  <a:pt x="76" y="11"/>
                  <a:pt x="76" y="11"/>
                  <a:pt x="76" y="11"/>
                </a:cubicBezTo>
                <a:cubicBezTo>
                  <a:pt x="77" y="11"/>
                  <a:pt x="77" y="11"/>
                  <a:pt x="78" y="12"/>
                </a:cubicBezTo>
                <a:cubicBezTo>
                  <a:pt x="78" y="12"/>
                  <a:pt x="78" y="12"/>
                  <a:pt x="79" y="12"/>
                </a:cubicBezTo>
                <a:cubicBezTo>
                  <a:pt x="78" y="13"/>
                  <a:pt x="78" y="13"/>
                  <a:pt x="78" y="13"/>
                </a:cubicBezTo>
                <a:cubicBezTo>
                  <a:pt x="78" y="13"/>
                  <a:pt x="78" y="13"/>
                  <a:pt x="78" y="13"/>
                </a:cubicBezTo>
                <a:cubicBezTo>
                  <a:pt x="78" y="14"/>
                  <a:pt x="79" y="14"/>
                  <a:pt x="79" y="14"/>
                </a:cubicBezTo>
                <a:cubicBezTo>
                  <a:pt x="79" y="14"/>
                  <a:pt x="80" y="14"/>
                  <a:pt x="80" y="14"/>
                </a:cubicBezTo>
                <a:cubicBezTo>
                  <a:pt x="81" y="14"/>
                  <a:pt x="81" y="13"/>
                  <a:pt x="82" y="13"/>
                </a:cubicBezTo>
                <a:cubicBezTo>
                  <a:pt x="82" y="14"/>
                  <a:pt x="83" y="14"/>
                  <a:pt x="83" y="14"/>
                </a:cubicBezTo>
                <a:cubicBezTo>
                  <a:pt x="83" y="15"/>
                  <a:pt x="83" y="15"/>
                  <a:pt x="83" y="15"/>
                </a:cubicBezTo>
                <a:cubicBezTo>
                  <a:pt x="83" y="16"/>
                  <a:pt x="83" y="16"/>
                  <a:pt x="83" y="17"/>
                </a:cubicBezTo>
                <a:cubicBezTo>
                  <a:pt x="83" y="18"/>
                  <a:pt x="84" y="17"/>
                  <a:pt x="85" y="18"/>
                </a:cubicBezTo>
                <a:cubicBezTo>
                  <a:pt x="85" y="18"/>
                  <a:pt x="85" y="18"/>
                  <a:pt x="85" y="19"/>
                </a:cubicBezTo>
                <a:cubicBezTo>
                  <a:pt x="86" y="19"/>
                  <a:pt x="86" y="19"/>
                  <a:pt x="86" y="19"/>
                </a:cubicBezTo>
                <a:cubicBezTo>
                  <a:pt x="86" y="20"/>
                  <a:pt x="85" y="20"/>
                  <a:pt x="85" y="22"/>
                </a:cubicBezTo>
                <a:cubicBezTo>
                  <a:pt x="85" y="22"/>
                  <a:pt x="85" y="22"/>
                  <a:pt x="85" y="22"/>
                </a:cubicBezTo>
                <a:cubicBezTo>
                  <a:pt x="85" y="23"/>
                  <a:pt x="86" y="23"/>
                  <a:pt x="86" y="23"/>
                </a:cubicBezTo>
                <a:cubicBezTo>
                  <a:pt x="86" y="24"/>
                  <a:pt x="86" y="24"/>
                  <a:pt x="86" y="24"/>
                </a:cubicBezTo>
                <a:cubicBezTo>
                  <a:pt x="87" y="25"/>
                  <a:pt x="87" y="26"/>
                  <a:pt x="86" y="26"/>
                </a:cubicBezTo>
                <a:cubicBezTo>
                  <a:pt x="85" y="26"/>
                  <a:pt x="85" y="25"/>
                  <a:pt x="85" y="25"/>
                </a:cubicBezTo>
                <a:cubicBezTo>
                  <a:pt x="84" y="25"/>
                  <a:pt x="84" y="25"/>
                  <a:pt x="84" y="25"/>
                </a:cubicBezTo>
                <a:cubicBezTo>
                  <a:pt x="84" y="25"/>
                  <a:pt x="83" y="25"/>
                  <a:pt x="83" y="25"/>
                </a:cubicBezTo>
                <a:cubicBezTo>
                  <a:pt x="82" y="25"/>
                  <a:pt x="81" y="25"/>
                  <a:pt x="81" y="25"/>
                </a:cubicBezTo>
                <a:cubicBezTo>
                  <a:pt x="82" y="24"/>
                  <a:pt x="83" y="23"/>
                  <a:pt x="83" y="22"/>
                </a:cubicBezTo>
                <a:cubicBezTo>
                  <a:pt x="84" y="22"/>
                  <a:pt x="84" y="22"/>
                  <a:pt x="84" y="21"/>
                </a:cubicBezTo>
                <a:cubicBezTo>
                  <a:pt x="84" y="21"/>
                  <a:pt x="83" y="21"/>
                  <a:pt x="83" y="22"/>
                </a:cubicBezTo>
                <a:cubicBezTo>
                  <a:pt x="82" y="22"/>
                  <a:pt x="82" y="22"/>
                  <a:pt x="81" y="22"/>
                </a:cubicBezTo>
                <a:cubicBezTo>
                  <a:pt x="80" y="22"/>
                  <a:pt x="79" y="22"/>
                  <a:pt x="78" y="23"/>
                </a:cubicBezTo>
                <a:cubicBezTo>
                  <a:pt x="78" y="23"/>
                  <a:pt x="79" y="23"/>
                  <a:pt x="79" y="23"/>
                </a:cubicBezTo>
                <a:cubicBezTo>
                  <a:pt x="79" y="24"/>
                  <a:pt x="78" y="24"/>
                  <a:pt x="78" y="23"/>
                </a:cubicBezTo>
                <a:cubicBezTo>
                  <a:pt x="78" y="23"/>
                  <a:pt x="78" y="23"/>
                  <a:pt x="78" y="23"/>
                </a:cubicBezTo>
                <a:cubicBezTo>
                  <a:pt x="77" y="22"/>
                  <a:pt x="76" y="22"/>
                  <a:pt x="76" y="22"/>
                </a:cubicBezTo>
                <a:cubicBezTo>
                  <a:pt x="75" y="22"/>
                  <a:pt x="75" y="23"/>
                  <a:pt x="75" y="23"/>
                </a:cubicBezTo>
                <a:cubicBezTo>
                  <a:pt x="75" y="24"/>
                  <a:pt x="77" y="23"/>
                  <a:pt x="77" y="24"/>
                </a:cubicBezTo>
                <a:cubicBezTo>
                  <a:pt x="76" y="24"/>
                  <a:pt x="75" y="25"/>
                  <a:pt x="76" y="26"/>
                </a:cubicBezTo>
                <a:cubicBezTo>
                  <a:pt x="76" y="26"/>
                  <a:pt x="76" y="27"/>
                  <a:pt x="76" y="27"/>
                </a:cubicBezTo>
                <a:cubicBezTo>
                  <a:pt x="77" y="27"/>
                  <a:pt x="77" y="26"/>
                  <a:pt x="77" y="26"/>
                </a:cubicBezTo>
                <a:cubicBezTo>
                  <a:pt x="77" y="26"/>
                  <a:pt x="77" y="27"/>
                  <a:pt x="78" y="27"/>
                </a:cubicBezTo>
                <a:cubicBezTo>
                  <a:pt x="78" y="27"/>
                  <a:pt x="79" y="26"/>
                  <a:pt x="79" y="26"/>
                </a:cubicBezTo>
                <a:cubicBezTo>
                  <a:pt x="80" y="27"/>
                  <a:pt x="79" y="27"/>
                  <a:pt x="78" y="27"/>
                </a:cubicBezTo>
                <a:cubicBezTo>
                  <a:pt x="77" y="28"/>
                  <a:pt x="76" y="28"/>
                  <a:pt x="75" y="28"/>
                </a:cubicBezTo>
                <a:cubicBezTo>
                  <a:pt x="75" y="28"/>
                  <a:pt x="73" y="30"/>
                  <a:pt x="73" y="29"/>
                </a:cubicBezTo>
                <a:cubicBezTo>
                  <a:pt x="73" y="28"/>
                  <a:pt x="74" y="28"/>
                  <a:pt x="74" y="28"/>
                </a:cubicBezTo>
                <a:cubicBezTo>
                  <a:pt x="73" y="27"/>
                  <a:pt x="72" y="28"/>
                  <a:pt x="72" y="28"/>
                </a:cubicBezTo>
                <a:cubicBezTo>
                  <a:pt x="70" y="29"/>
                  <a:pt x="69" y="29"/>
                  <a:pt x="68" y="30"/>
                </a:cubicBezTo>
                <a:cubicBezTo>
                  <a:pt x="68" y="30"/>
                  <a:pt x="68" y="31"/>
                  <a:pt x="68" y="31"/>
                </a:cubicBezTo>
                <a:cubicBezTo>
                  <a:pt x="68" y="31"/>
                  <a:pt x="67" y="31"/>
                  <a:pt x="67" y="31"/>
                </a:cubicBezTo>
                <a:cubicBezTo>
                  <a:pt x="66" y="31"/>
                  <a:pt x="66" y="32"/>
                  <a:pt x="66" y="32"/>
                </a:cubicBezTo>
                <a:cubicBezTo>
                  <a:pt x="65" y="32"/>
                  <a:pt x="65" y="32"/>
                  <a:pt x="65" y="32"/>
                </a:cubicBezTo>
                <a:cubicBezTo>
                  <a:pt x="64" y="32"/>
                  <a:pt x="64" y="33"/>
                  <a:pt x="64" y="33"/>
                </a:cubicBezTo>
                <a:cubicBezTo>
                  <a:pt x="64" y="33"/>
                  <a:pt x="63" y="34"/>
                  <a:pt x="63" y="34"/>
                </a:cubicBezTo>
                <a:cubicBezTo>
                  <a:pt x="63" y="34"/>
                  <a:pt x="63" y="35"/>
                  <a:pt x="62" y="35"/>
                </a:cubicBezTo>
                <a:cubicBezTo>
                  <a:pt x="62" y="35"/>
                  <a:pt x="62" y="35"/>
                  <a:pt x="61" y="35"/>
                </a:cubicBezTo>
                <a:cubicBezTo>
                  <a:pt x="61" y="35"/>
                  <a:pt x="61" y="36"/>
                  <a:pt x="61" y="37"/>
                </a:cubicBezTo>
                <a:cubicBezTo>
                  <a:pt x="61" y="38"/>
                  <a:pt x="60" y="38"/>
                  <a:pt x="59" y="38"/>
                </a:cubicBezTo>
                <a:cubicBezTo>
                  <a:pt x="58" y="39"/>
                  <a:pt x="58" y="39"/>
                  <a:pt x="58" y="39"/>
                </a:cubicBezTo>
                <a:cubicBezTo>
                  <a:pt x="57" y="39"/>
                  <a:pt x="57" y="40"/>
                  <a:pt x="56" y="40"/>
                </a:cubicBezTo>
                <a:cubicBezTo>
                  <a:pt x="56" y="40"/>
                  <a:pt x="56" y="40"/>
                  <a:pt x="55" y="41"/>
                </a:cubicBezTo>
                <a:cubicBezTo>
                  <a:pt x="55" y="65"/>
                  <a:pt x="55" y="65"/>
                  <a:pt x="55" y="65"/>
                </a:cubicBezTo>
                <a:cubicBezTo>
                  <a:pt x="56" y="64"/>
                  <a:pt x="56" y="64"/>
                  <a:pt x="56" y="64"/>
                </a:cubicBezTo>
                <a:cubicBezTo>
                  <a:pt x="56" y="63"/>
                  <a:pt x="57" y="63"/>
                  <a:pt x="57" y="62"/>
                </a:cubicBezTo>
                <a:cubicBezTo>
                  <a:pt x="58" y="62"/>
                  <a:pt x="58" y="62"/>
                  <a:pt x="59" y="62"/>
                </a:cubicBezTo>
                <a:cubicBezTo>
                  <a:pt x="59" y="62"/>
                  <a:pt x="60" y="62"/>
                  <a:pt x="60" y="61"/>
                </a:cubicBezTo>
                <a:cubicBezTo>
                  <a:pt x="60" y="61"/>
                  <a:pt x="60" y="61"/>
                  <a:pt x="61" y="61"/>
                </a:cubicBezTo>
                <a:cubicBezTo>
                  <a:pt x="61" y="62"/>
                  <a:pt x="60" y="62"/>
                  <a:pt x="61" y="62"/>
                </a:cubicBezTo>
                <a:cubicBezTo>
                  <a:pt x="61" y="63"/>
                  <a:pt x="62" y="61"/>
                  <a:pt x="62" y="61"/>
                </a:cubicBezTo>
                <a:cubicBezTo>
                  <a:pt x="62" y="61"/>
                  <a:pt x="63" y="62"/>
                  <a:pt x="63" y="62"/>
                </a:cubicBezTo>
                <a:cubicBezTo>
                  <a:pt x="64" y="62"/>
                  <a:pt x="64" y="63"/>
                  <a:pt x="64" y="63"/>
                </a:cubicBezTo>
                <a:cubicBezTo>
                  <a:pt x="65" y="63"/>
                  <a:pt x="65" y="63"/>
                  <a:pt x="66" y="63"/>
                </a:cubicBezTo>
                <a:cubicBezTo>
                  <a:pt x="66" y="63"/>
                  <a:pt x="67" y="63"/>
                  <a:pt x="67" y="63"/>
                </a:cubicBezTo>
                <a:cubicBezTo>
                  <a:pt x="67" y="63"/>
                  <a:pt x="68" y="63"/>
                  <a:pt x="68" y="63"/>
                </a:cubicBezTo>
                <a:cubicBezTo>
                  <a:pt x="69" y="62"/>
                  <a:pt x="70" y="63"/>
                  <a:pt x="70" y="63"/>
                </a:cubicBezTo>
                <a:cubicBezTo>
                  <a:pt x="70" y="63"/>
                  <a:pt x="70" y="63"/>
                  <a:pt x="71" y="63"/>
                </a:cubicBezTo>
                <a:cubicBezTo>
                  <a:pt x="71" y="63"/>
                  <a:pt x="71" y="64"/>
                  <a:pt x="71" y="64"/>
                </a:cubicBezTo>
                <a:cubicBezTo>
                  <a:pt x="71" y="64"/>
                  <a:pt x="71" y="65"/>
                  <a:pt x="71" y="65"/>
                </a:cubicBezTo>
                <a:cubicBezTo>
                  <a:pt x="72" y="65"/>
                  <a:pt x="72" y="65"/>
                  <a:pt x="73" y="65"/>
                </a:cubicBezTo>
                <a:cubicBezTo>
                  <a:pt x="73" y="65"/>
                  <a:pt x="73" y="66"/>
                  <a:pt x="74" y="66"/>
                </a:cubicBezTo>
                <a:cubicBezTo>
                  <a:pt x="74" y="67"/>
                  <a:pt x="75" y="68"/>
                  <a:pt x="76" y="68"/>
                </a:cubicBezTo>
                <a:cubicBezTo>
                  <a:pt x="76" y="68"/>
                  <a:pt x="77" y="67"/>
                  <a:pt x="77" y="67"/>
                </a:cubicBezTo>
                <a:cubicBezTo>
                  <a:pt x="78" y="68"/>
                  <a:pt x="79" y="68"/>
                  <a:pt x="80" y="69"/>
                </a:cubicBezTo>
                <a:cubicBezTo>
                  <a:pt x="80" y="69"/>
                  <a:pt x="81" y="69"/>
                  <a:pt x="81" y="70"/>
                </a:cubicBezTo>
                <a:cubicBezTo>
                  <a:pt x="81" y="70"/>
                  <a:pt x="81" y="70"/>
                  <a:pt x="81" y="71"/>
                </a:cubicBezTo>
                <a:cubicBezTo>
                  <a:pt x="81" y="71"/>
                  <a:pt x="82" y="72"/>
                  <a:pt x="82" y="73"/>
                </a:cubicBezTo>
                <a:cubicBezTo>
                  <a:pt x="82" y="73"/>
                  <a:pt x="82" y="73"/>
                  <a:pt x="83" y="74"/>
                </a:cubicBezTo>
                <a:cubicBezTo>
                  <a:pt x="83" y="74"/>
                  <a:pt x="83" y="74"/>
                  <a:pt x="84" y="74"/>
                </a:cubicBezTo>
                <a:cubicBezTo>
                  <a:pt x="84" y="74"/>
                  <a:pt x="84" y="74"/>
                  <a:pt x="84" y="74"/>
                </a:cubicBezTo>
                <a:cubicBezTo>
                  <a:pt x="85" y="74"/>
                  <a:pt x="86" y="75"/>
                  <a:pt x="86" y="75"/>
                </a:cubicBezTo>
                <a:cubicBezTo>
                  <a:pt x="86" y="75"/>
                  <a:pt x="87" y="75"/>
                  <a:pt x="87" y="75"/>
                </a:cubicBezTo>
                <a:cubicBezTo>
                  <a:pt x="87" y="75"/>
                  <a:pt x="87" y="76"/>
                  <a:pt x="88" y="76"/>
                </a:cubicBezTo>
                <a:cubicBezTo>
                  <a:pt x="88" y="76"/>
                  <a:pt x="88" y="76"/>
                  <a:pt x="89" y="76"/>
                </a:cubicBezTo>
                <a:cubicBezTo>
                  <a:pt x="89" y="76"/>
                  <a:pt x="90" y="77"/>
                  <a:pt x="91" y="77"/>
                </a:cubicBezTo>
                <a:cubicBezTo>
                  <a:pt x="91" y="77"/>
                  <a:pt x="91" y="76"/>
                  <a:pt x="92" y="76"/>
                </a:cubicBezTo>
                <a:cubicBezTo>
                  <a:pt x="92" y="77"/>
                  <a:pt x="93" y="77"/>
                  <a:pt x="93" y="77"/>
                </a:cubicBezTo>
                <a:cubicBezTo>
                  <a:pt x="87" y="88"/>
                  <a:pt x="76" y="96"/>
                  <a:pt x="63" y="99"/>
                </a:cubicBezTo>
                <a:cubicBezTo>
                  <a:pt x="63" y="99"/>
                  <a:pt x="63" y="98"/>
                  <a:pt x="63" y="98"/>
                </a:cubicBezTo>
                <a:cubicBezTo>
                  <a:pt x="63" y="97"/>
                  <a:pt x="63" y="96"/>
                  <a:pt x="63" y="95"/>
                </a:cubicBezTo>
                <a:cubicBezTo>
                  <a:pt x="63" y="94"/>
                  <a:pt x="63" y="93"/>
                  <a:pt x="63" y="93"/>
                </a:cubicBezTo>
                <a:cubicBezTo>
                  <a:pt x="62" y="92"/>
                  <a:pt x="61" y="91"/>
                  <a:pt x="60" y="91"/>
                </a:cubicBezTo>
                <a:cubicBezTo>
                  <a:pt x="60" y="91"/>
                  <a:pt x="60" y="91"/>
                  <a:pt x="59" y="90"/>
                </a:cubicBezTo>
                <a:cubicBezTo>
                  <a:pt x="58" y="90"/>
                  <a:pt x="57" y="89"/>
                  <a:pt x="56" y="88"/>
                </a:cubicBezTo>
                <a:cubicBezTo>
                  <a:pt x="56" y="88"/>
                  <a:pt x="56" y="88"/>
                  <a:pt x="56" y="87"/>
                </a:cubicBezTo>
                <a:cubicBezTo>
                  <a:pt x="56" y="87"/>
                  <a:pt x="56" y="87"/>
                  <a:pt x="55" y="87"/>
                </a:cubicBezTo>
                <a:lnTo>
                  <a:pt x="55" y="103"/>
                </a:lnTo>
                <a:close/>
                <a:moveTo>
                  <a:pt x="1" y="41"/>
                </a:moveTo>
                <a:cubicBezTo>
                  <a:pt x="1" y="42"/>
                  <a:pt x="1" y="43"/>
                  <a:pt x="1" y="44"/>
                </a:cubicBezTo>
                <a:cubicBezTo>
                  <a:pt x="1" y="45"/>
                  <a:pt x="1" y="46"/>
                  <a:pt x="1" y="47"/>
                </a:cubicBezTo>
                <a:cubicBezTo>
                  <a:pt x="0" y="48"/>
                  <a:pt x="0" y="50"/>
                  <a:pt x="0" y="52"/>
                </a:cubicBezTo>
                <a:cubicBezTo>
                  <a:pt x="0" y="54"/>
                  <a:pt x="0" y="55"/>
                  <a:pt x="1" y="57"/>
                </a:cubicBezTo>
                <a:cubicBezTo>
                  <a:pt x="1" y="58"/>
                  <a:pt x="1" y="59"/>
                  <a:pt x="1" y="60"/>
                </a:cubicBezTo>
                <a:cubicBezTo>
                  <a:pt x="1" y="61"/>
                  <a:pt x="1" y="61"/>
                  <a:pt x="1" y="62"/>
                </a:cubicBezTo>
                <a:cubicBezTo>
                  <a:pt x="2" y="63"/>
                  <a:pt x="2" y="64"/>
                  <a:pt x="2" y="65"/>
                </a:cubicBezTo>
                <a:cubicBezTo>
                  <a:pt x="2" y="66"/>
                  <a:pt x="3" y="68"/>
                  <a:pt x="4" y="70"/>
                </a:cubicBezTo>
                <a:cubicBezTo>
                  <a:pt x="4" y="70"/>
                  <a:pt x="4" y="71"/>
                  <a:pt x="4" y="72"/>
                </a:cubicBezTo>
                <a:cubicBezTo>
                  <a:pt x="5" y="73"/>
                  <a:pt x="5" y="73"/>
                  <a:pt x="5" y="74"/>
                </a:cubicBezTo>
                <a:cubicBezTo>
                  <a:pt x="6" y="75"/>
                  <a:pt x="6" y="75"/>
                  <a:pt x="6" y="75"/>
                </a:cubicBezTo>
                <a:cubicBezTo>
                  <a:pt x="6" y="76"/>
                  <a:pt x="7" y="77"/>
                  <a:pt x="7" y="77"/>
                </a:cubicBezTo>
                <a:cubicBezTo>
                  <a:pt x="8" y="80"/>
                  <a:pt x="10" y="82"/>
                  <a:pt x="11" y="84"/>
                </a:cubicBezTo>
                <a:cubicBezTo>
                  <a:pt x="12" y="85"/>
                  <a:pt x="13" y="86"/>
                  <a:pt x="14" y="86"/>
                </a:cubicBezTo>
                <a:cubicBezTo>
                  <a:pt x="14" y="87"/>
                  <a:pt x="15" y="88"/>
                  <a:pt x="15" y="88"/>
                </a:cubicBezTo>
                <a:cubicBezTo>
                  <a:pt x="16" y="89"/>
                  <a:pt x="17" y="89"/>
                  <a:pt x="17" y="90"/>
                </a:cubicBezTo>
                <a:cubicBezTo>
                  <a:pt x="20" y="92"/>
                  <a:pt x="23" y="95"/>
                  <a:pt x="26" y="96"/>
                </a:cubicBezTo>
                <a:cubicBezTo>
                  <a:pt x="27" y="97"/>
                  <a:pt x="28" y="97"/>
                  <a:pt x="28" y="98"/>
                </a:cubicBezTo>
                <a:cubicBezTo>
                  <a:pt x="30" y="98"/>
                  <a:pt x="31" y="99"/>
                  <a:pt x="33" y="100"/>
                </a:cubicBezTo>
                <a:cubicBezTo>
                  <a:pt x="34" y="100"/>
                  <a:pt x="35" y="100"/>
                  <a:pt x="35" y="101"/>
                </a:cubicBezTo>
                <a:cubicBezTo>
                  <a:pt x="41" y="102"/>
                  <a:pt x="46" y="103"/>
                  <a:pt x="52" y="103"/>
                </a:cubicBezTo>
                <a:cubicBezTo>
                  <a:pt x="53" y="103"/>
                  <a:pt x="54" y="103"/>
                  <a:pt x="55" y="103"/>
                </a:cubicBezTo>
                <a:cubicBezTo>
                  <a:pt x="55" y="87"/>
                  <a:pt x="55" y="87"/>
                  <a:pt x="55" y="87"/>
                </a:cubicBezTo>
                <a:cubicBezTo>
                  <a:pt x="55" y="86"/>
                  <a:pt x="55" y="86"/>
                  <a:pt x="55" y="86"/>
                </a:cubicBezTo>
                <a:cubicBezTo>
                  <a:pt x="54" y="85"/>
                  <a:pt x="54" y="83"/>
                  <a:pt x="53" y="82"/>
                </a:cubicBezTo>
                <a:cubicBezTo>
                  <a:pt x="53" y="82"/>
                  <a:pt x="52" y="81"/>
                  <a:pt x="52" y="81"/>
                </a:cubicBezTo>
                <a:cubicBezTo>
                  <a:pt x="52" y="80"/>
                  <a:pt x="51" y="80"/>
                  <a:pt x="51" y="80"/>
                </a:cubicBezTo>
                <a:cubicBezTo>
                  <a:pt x="51" y="79"/>
                  <a:pt x="50" y="79"/>
                  <a:pt x="50" y="78"/>
                </a:cubicBezTo>
                <a:cubicBezTo>
                  <a:pt x="50" y="78"/>
                  <a:pt x="51" y="77"/>
                  <a:pt x="51" y="77"/>
                </a:cubicBezTo>
                <a:cubicBezTo>
                  <a:pt x="51" y="76"/>
                  <a:pt x="51" y="76"/>
                  <a:pt x="51" y="76"/>
                </a:cubicBezTo>
                <a:cubicBezTo>
                  <a:pt x="51" y="75"/>
                  <a:pt x="51" y="74"/>
                  <a:pt x="51" y="74"/>
                </a:cubicBezTo>
                <a:cubicBezTo>
                  <a:pt x="51" y="73"/>
                  <a:pt x="52" y="73"/>
                  <a:pt x="52" y="73"/>
                </a:cubicBezTo>
                <a:cubicBezTo>
                  <a:pt x="52" y="73"/>
                  <a:pt x="52" y="73"/>
                  <a:pt x="53" y="72"/>
                </a:cubicBezTo>
                <a:cubicBezTo>
                  <a:pt x="53" y="72"/>
                  <a:pt x="53" y="72"/>
                  <a:pt x="53" y="71"/>
                </a:cubicBezTo>
                <a:cubicBezTo>
                  <a:pt x="53" y="71"/>
                  <a:pt x="54" y="71"/>
                  <a:pt x="54" y="70"/>
                </a:cubicBezTo>
                <a:cubicBezTo>
                  <a:pt x="54" y="70"/>
                  <a:pt x="54" y="68"/>
                  <a:pt x="54" y="67"/>
                </a:cubicBezTo>
                <a:cubicBezTo>
                  <a:pt x="54" y="67"/>
                  <a:pt x="54" y="66"/>
                  <a:pt x="54" y="66"/>
                </a:cubicBezTo>
                <a:cubicBezTo>
                  <a:pt x="53" y="65"/>
                  <a:pt x="53" y="64"/>
                  <a:pt x="53" y="64"/>
                </a:cubicBezTo>
                <a:cubicBezTo>
                  <a:pt x="52" y="64"/>
                  <a:pt x="52" y="65"/>
                  <a:pt x="52" y="65"/>
                </a:cubicBezTo>
                <a:cubicBezTo>
                  <a:pt x="52" y="66"/>
                  <a:pt x="52" y="66"/>
                  <a:pt x="51" y="66"/>
                </a:cubicBezTo>
                <a:cubicBezTo>
                  <a:pt x="51" y="66"/>
                  <a:pt x="50" y="66"/>
                  <a:pt x="50" y="65"/>
                </a:cubicBezTo>
                <a:cubicBezTo>
                  <a:pt x="49" y="65"/>
                  <a:pt x="49" y="65"/>
                  <a:pt x="49" y="65"/>
                </a:cubicBezTo>
                <a:cubicBezTo>
                  <a:pt x="48" y="65"/>
                  <a:pt x="48" y="64"/>
                  <a:pt x="47" y="64"/>
                </a:cubicBezTo>
                <a:cubicBezTo>
                  <a:pt x="47" y="64"/>
                  <a:pt x="47" y="64"/>
                  <a:pt x="46" y="63"/>
                </a:cubicBezTo>
                <a:cubicBezTo>
                  <a:pt x="46" y="63"/>
                  <a:pt x="46" y="63"/>
                  <a:pt x="46" y="62"/>
                </a:cubicBezTo>
                <a:cubicBezTo>
                  <a:pt x="46" y="62"/>
                  <a:pt x="45" y="60"/>
                  <a:pt x="44" y="60"/>
                </a:cubicBezTo>
                <a:cubicBezTo>
                  <a:pt x="44" y="60"/>
                  <a:pt x="43" y="60"/>
                  <a:pt x="43" y="60"/>
                </a:cubicBezTo>
                <a:cubicBezTo>
                  <a:pt x="42" y="60"/>
                  <a:pt x="42" y="60"/>
                  <a:pt x="42" y="60"/>
                </a:cubicBezTo>
                <a:cubicBezTo>
                  <a:pt x="41" y="59"/>
                  <a:pt x="41" y="59"/>
                  <a:pt x="41" y="59"/>
                </a:cubicBezTo>
                <a:cubicBezTo>
                  <a:pt x="40" y="59"/>
                  <a:pt x="39" y="57"/>
                  <a:pt x="38" y="57"/>
                </a:cubicBezTo>
                <a:cubicBezTo>
                  <a:pt x="37" y="57"/>
                  <a:pt x="37" y="58"/>
                  <a:pt x="36" y="58"/>
                </a:cubicBezTo>
                <a:cubicBezTo>
                  <a:pt x="36" y="58"/>
                  <a:pt x="35" y="57"/>
                  <a:pt x="34" y="57"/>
                </a:cubicBezTo>
                <a:cubicBezTo>
                  <a:pt x="33" y="57"/>
                  <a:pt x="33" y="56"/>
                  <a:pt x="32" y="56"/>
                </a:cubicBezTo>
                <a:cubicBezTo>
                  <a:pt x="32" y="56"/>
                  <a:pt x="31" y="55"/>
                  <a:pt x="31" y="55"/>
                </a:cubicBezTo>
                <a:cubicBezTo>
                  <a:pt x="31" y="55"/>
                  <a:pt x="30" y="55"/>
                  <a:pt x="30" y="55"/>
                </a:cubicBezTo>
                <a:cubicBezTo>
                  <a:pt x="30" y="55"/>
                  <a:pt x="29" y="54"/>
                  <a:pt x="29" y="54"/>
                </a:cubicBezTo>
                <a:cubicBezTo>
                  <a:pt x="28" y="54"/>
                  <a:pt x="28" y="53"/>
                  <a:pt x="28" y="53"/>
                </a:cubicBezTo>
                <a:cubicBezTo>
                  <a:pt x="28" y="53"/>
                  <a:pt x="28" y="52"/>
                  <a:pt x="28" y="52"/>
                </a:cubicBezTo>
                <a:cubicBezTo>
                  <a:pt x="28" y="51"/>
                  <a:pt x="28" y="50"/>
                  <a:pt x="27" y="49"/>
                </a:cubicBezTo>
                <a:cubicBezTo>
                  <a:pt x="26" y="48"/>
                  <a:pt x="26" y="48"/>
                  <a:pt x="25" y="47"/>
                </a:cubicBezTo>
                <a:cubicBezTo>
                  <a:pt x="25" y="47"/>
                  <a:pt x="25" y="47"/>
                  <a:pt x="25" y="46"/>
                </a:cubicBezTo>
                <a:cubicBezTo>
                  <a:pt x="25" y="46"/>
                  <a:pt x="25" y="46"/>
                  <a:pt x="24" y="45"/>
                </a:cubicBezTo>
                <a:cubicBezTo>
                  <a:pt x="24" y="45"/>
                  <a:pt x="23" y="44"/>
                  <a:pt x="23" y="44"/>
                </a:cubicBezTo>
                <a:cubicBezTo>
                  <a:pt x="23" y="43"/>
                  <a:pt x="24" y="42"/>
                  <a:pt x="23" y="42"/>
                </a:cubicBezTo>
                <a:cubicBezTo>
                  <a:pt x="23" y="41"/>
                  <a:pt x="22" y="41"/>
                  <a:pt x="22" y="43"/>
                </a:cubicBezTo>
                <a:cubicBezTo>
                  <a:pt x="22" y="43"/>
                  <a:pt x="22" y="44"/>
                  <a:pt x="23" y="44"/>
                </a:cubicBezTo>
                <a:cubicBezTo>
                  <a:pt x="23" y="44"/>
                  <a:pt x="23" y="45"/>
                  <a:pt x="23" y="45"/>
                </a:cubicBezTo>
                <a:cubicBezTo>
                  <a:pt x="23" y="46"/>
                  <a:pt x="23" y="46"/>
                  <a:pt x="24" y="46"/>
                </a:cubicBezTo>
                <a:cubicBezTo>
                  <a:pt x="24" y="47"/>
                  <a:pt x="24" y="48"/>
                  <a:pt x="24" y="48"/>
                </a:cubicBezTo>
                <a:cubicBezTo>
                  <a:pt x="24" y="49"/>
                  <a:pt x="25" y="49"/>
                  <a:pt x="24" y="50"/>
                </a:cubicBezTo>
                <a:cubicBezTo>
                  <a:pt x="24" y="50"/>
                  <a:pt x="24" y="49"/>
                  <a:pt x="23" y="49"/>
                </a:cubicBezTo>
                <a:cubicBezTo>
                  <a:pt x="23" y="49"/>
                  <a:pt x="23" y="49"/>
                  <a:pt x="22" y="48"/>
                </a:cubicBezTo>
                <a:cubicBezTo>
                  <a:pt x="22" y="48"/>
                  <a:pt x="23" y="47"/>
                  <a:pt x="23" y="47"/>
                </a:cubicBezTo>
                <a:cubicBezTo>
                  <a:pt x="22" y="46"/>
                  <a:pt x="21" y="46"/>
                  <a:pt x="21" y="45"/>
                </a:cubicBezTo>
                <a:cubicBezTo>
                  <a:pt x="21" y="45"/>
                  <a:pt x="21" y="45"/>
                  <a:pt x="21" y="44"/>
                </a:cubicBezTo>
                <a:cubicBezTo>
                  <a:pt x="21" y="44"/>
                  <a:pt x="21" y="43"/>
                  <a:pt x="21" y="43"/>
                </a:cubicBezTo>
                <a:cubicBezTo>
                  <a:pt x="20" y="43"/>
                  <a:pt x="20" y="42"/>
                  <a:pt x="20" y="41"/>
                </a:cubicBezTo>
                <a:cubicBezTo>
                  <a:pt x="20" y="41"/>
                  <a:pt x="20" y="40"/>
                  <a:pt x="20" y="40"/>
                </a:cubicBezTo>
                <a:cubicBezTo>
                  <a:pt x="20" y="39"/>
                  <a:pt x="20" y="39"/>
                  <a:pt x="19" y="39"/>
                </a:cubicBezTo>
                <a:cubicBezTo>
                  <a:pt x="19" y="38"/>
                  <a:pt x="18" y="38"/>
                  <a:pt x="18" y="38"/>
                </a:cubicBezTo>
                <a:cubicBezTo>
                  <a:pt x="18" y="38"/>
                  <a:pt x="18" y="37"/>
                  <a:pt x="18" y="37"/>
                </a:cubicBezTo>
                <a:cubicBezTo>
                  <a:pt x="18" y="36"/>
                  <a:pt x="18" y="35"/>
                  <a:pt x="18" y="34"/>
                </a:cubicBezTo>
                <a:cubicBezTo>
                  <a:pt x="18" y="34"/>
                  <a:pt x="18" y="33"/>
                  <a:pt x="18" y="32"/>
                </a:cubicBezTo>
                <a:cubicBezTo>
                  <a:pt x="18" y="32"/>
                  <a:pt x="18" y="32"/>
                  <a:pt x="19" y="31"/>
                </a:cubicBezTo>
                <a:cubicBezTo>
                  <a:pt x="19" y="31"/>
                  <a:pt x="19" y="30"/>
                  <a:pt x="19" y="30"/>
                </a:cubicBezTo>
                <a:cubicBezTo>
                  <a:pt x="20" y="29"/>
                  <a:pt x="20" y="28"/>
                  <a:pt x="21" y="28"/>
                </a:cubicBezTo>
                <a:cubicBezTo>
                  <a:pt x="22" y="27"/>
                  <a:pt x="22" y="26"/>
                  <a:pt x="23" y="25"/>
                </a:cubicBezTo>
                <a:cubicBezTo>
                  <a:pt x="23" y="25"/>
                  <a:pt x="23" y="24"/>
                  <a:pt x="23" y="24"/>
                </a:cubicBezTo>
                <a:cubicBezTo>
                  <a:pt x="23" y="23"/>
                  <a:pt x="22" y="23"/>
                  <a:pt x="22" y="22"/>
                </a:cubicBezTo>
                <a:cubicBezTo>
                  <a:pt x="22" y="22"/>
                  <a:pt x="23" y="22"/>
                  <a:pt x="23" y="22"/>
                </a:cubicBezTo>
                <a:cubicBezTo>
                  <a:pt x="23" y="21"/>
                  <a:pt x="23" y="21"/>
                  <a:pt x="23" y="21"/>
                </a:cubicBezTo>
                <a:cubicBezTo>
                  <a:pt x="23" y="20"/>
                  <a:pt x="23" y="19"/>
                  <a:pt x="23" y="19"/>
                </a:cubicBezTo>
                <a:cubicBezTo>
                  <a:pt x="23" y="18"/>
                  <a:pt x="24" y="18"/>
                  <a:pt x="23" y="18"/>
                </a:cubicBezTo>
                <a:cubicBezTo>
                  <a:pt x="23" y="17"/>
                  <a:pt x="22" y="18"/>
                  <a:pt x="22" y="18"/>
                </a:cubicBezTo>
                <a:cubicBezTo>
                  <a:pt x="21" y="17"/>
                  <a:pt x="22" y="17"/>
                  <a:pt x="22" y="16"/>
                </a:cubicBezTo>
                <a:cubicBezTo>
                  <a:pt x="22" y="16"/>
                  <a:pt x="22" y="16"/>
                  <a:pt x="22" y="16"/>
                </a:cubicBezTo>
                <a:cubicBezTo>
                  <a:pt x="22" y="15"/>
                  <a:pt x="22" y="15"/>
                  <a:pt x="22" y="15"/>
                </a:cubicBezTo>
                <a:cubicBezTo>
                  <a:pt x="22" y="15"/>
                  <a:pt x="22" y="14"/>
                  <a:pt x="22" y="14"/>
                </a:cubicBezTo>
                <a:cubicBezTo>
                  <a:pt x="28" y="9"/>
                  <a:pt x="35" y="5"/>
                  <a:pt x="43" y="4"/>
                </a:cubicBezTo>
                <a:cubicBezTo>
                  <a:pt x="43" y="4"/>
                  <a:pt x="43" y="4"/>
                  <a:pt x="43" y="4"/>
                </a:cubicBezTo>
                <a:cubicBezTo>
                  <a:pt x="43" y="4"/>
                  <a:pt x="43" y="4"/>
                  <a:pt x="44" y="4"/>
                </a:cubicBezTo>
                <a:cubicBezTo>
                  <a:pt x="44" y="4"/>
                  <a:pt x="45" y="4"/>
                  <a:pt x="45" y="4"/>
                </a:cubicBezTo>
                <a:cubicBezTo>
                  <a:pt x="46" y="4"/>
                  <a:pt x="46" y="4"/>
                  <a:pt x="47" y="4"/>
                </a:cubicBezTo>
                <a:cubicBezTo>
                  <a:pt x="48" y="4"/>
                  <a:pt x="49" y="5"/>
                  <a:pt x="50" y="5"/>
                </a:cubicBezTo>
                <a:cubicBezTo>
                  <a:pt x="50" y="5"/>
                  <a:pt x="50" y="4"/>
                  <a:pt x="50" y="4"/>
                </a:cubicBezTo>
                <a:cubicBezTo>
                  <a:pt x="50" y="4"/>
                  <a:pt x="51" y="3"/>
                  <a:pt x="51" y="3"/>
                </a:cubicBezTo>
                <a:cubicBezTo>
                  <a:pt x="51" y="3"/>
                  <a:pt x="52" y="3"/>
                  <a:pt x="52" y="3"/>
                </a:cubicBezTo>
                <a:cubicBezTo>
                  <a:pt x="53" y="3"/>
                  <a:pt x="54" y="3"/>
                  <a:pt x="55" y="3"/>
                </a:cubicBezTo>
                <a:cubicBezTo>
                  <a:pt x="55" y="0"/>
                  <a:pt x="55" y="0"/>
                  <a:pt x="55" y="0"/>
                </a:cubicBezTo>
                <a:cubicBezTo>
                  <a:pt x="55" y="0"/>
                  <a:pt x="54" y="0"/>
                  <a:pt x="53" y="0"/>
                </a:cubicBezTo>
                <a:cubicBezTo>
                  <a:pt x="53" y="0"/>
                  <a:pt x="52" y="0"/>
                  <a:pt x="52" y="0"/>
                </a:cubicBezTo>
                <a:cubicBezTo>
                  <a:pt x="51" y="0"/>
                  <a:pt x="51" y="0"/>
                  <a:pt x="50" y="0"/>
                </a:cubicBezTo>
                <a:cubicBezTo>
                  <a:pt x="45" y="0"/>
                  <a:pt x="40" y="1"/>
                  <a:pt x="35" y="3"/>
                </a:cubicBezTo>
                <a:cubicBezTo>
                  <a:pt x="35" y="3"/>
                  <a:pt x="34" y="4"/>
                  <a:pt x="33" y="4"/>
                </a:cubicBezTo>
                <a:cubicBezTo>
                  <a:pt x="33" y="4"/>
                  <a:pt x="33" y="4"/>
                  <a:pt x="32" y="4"/>
                </a:cubicBezTo>
                <a:cubicBezTo>
                  <a:pt x="32" y="4"/>
                  <a:pt x="31" y="5"/>
                  <a:pt x="31" y="5"/>
                </a:cubicBezTo>
                <a:cubicBezTo>
                  <a:pt x="30" y="5"/>
                  <a:pt x="29" y="6"/>
                  <a:pt x="28" y="6"/>
                </a:cubicBezTo>
                <a:cubicBezTo>
                  <a:pt x="28" y="6"/>
                  <a:pt x="27" y="7"/>
                  <a:pt x="26" y="7"/>
                </a:cubicBezTo>
                <a:cubicBezTo>
                  <a:pt x="23" y="9"/>
                  <a:pt x="21" y="11"/>
                  <a:pt x="18" y="13"/>
                </a:cubicBezTo>
                <a:cubicBezTo>
                  <a:pt x="18" y="13"/>
                  <a:pt x="18" y="13"/>
                  <a:pt x="17" y="14"/>
                </a:cubicBezTo>
                <a:cubicBezTo>
                  <a:pt x="17" y="14"/>
                  <a:pt x="16" y="15"/>
                  <a:pt x="15" y="15"/>
                </a:cubicBezTo>
                <a:cubicBezTo>
                  <a:pt x="15" y="16"/>
                  <a:pt x="14" y="17"/>
                  <a:pt x="14" y="17"/>
                </a:cubicBezTo>
                <a:cubicBezTo>
                  <a:pt x="13" y="18"/>
                  <a:pt x="12" y="19"/>
                  <a:pt x="11" y="20"/>
                </a:cubicBezTo>
                <a:cubicBezTo>
                  <a:pt x="10" y="22"/>
                  <a:pt x="8" y="24"/>
                  <a:pt x="7" y="26"/>
                </a:cubicBezTo>
                <a:cubicBezTo>
                  <a:pt x="7" y="27"/>
                  <a:pt x="6" y="28"/>
                  <a:pt x="6" y="28"/>
                </a:cubicBezTo>
                <a:cubicBezTo>
                  <a:pt x="6" y="29"/>
                  <a:pt x="6" y="29"/>
                  <a:pt x="5" y="29"/>
                </a:cubicBezTo>
                <a:cubicBezTo>
                  <a:pt x="5" y="31"/>
                  <a:pt x="4" y="32"/>
                  <a:pt x="4" y="33"/>
                </a:cubicBezTo>
                <a:cubicBezTo>
                  <a:pt x="4" y="33"/>
                  <a:pt x="4" y="34"/>
                  <a:pt x="4" y="34"/>
                </a:cubicBezTo>
                <a:cubicBezTo>
                  <a:pt x="3" y="36"/>
                  <a:pt x="2" y="37"/>
                  <a:pt x="2" y="39"/>
                </a:cubicBezTo>
                <a:cubicBezTo>
                  <a:pt x="2" y="40"/>
                  <a:pt x="2" y="41"/>
                  <a:pt x="1" y="41"/>
                </a:cubicBezTo>
                <a:close/>
                <a:moveTo>
                  <a:pt x="55" y="41"/>
                </a:moveTo>
                <a:cubicBezTo>
                  <a:pt x="55" y="65"/>
                  <a:pt x="55" y="65"/>
                  <a:pt x="55" y="65"/>
                </a:cubicBezTo>
                <a:cubicBezTo>
                  <a:pt x="55" y="65"/>
                  <a:pt x="55" y="65"/>
                  <a:pt x="55" y="65"/>
                </a:cubicBezTo>
                <a:cubicBezTo>
                  <a:pt x="54" y="65"/>
                  <a:pt x="54" y="64"/>
                  <a:pt x="54" y="64"/>
                </a:cubicBezTo>
                <a:cubicBezTo>
                  <a:pt x="52" y="63"/>
                  <a:pt x="52" y="65"/>
                  <a:pt x="51" y="65"/>
                </a:cubicBezTo>
                <a:cubicBezTo>
                  <a:pt x="50" y="65"/>
                  <a:pt x="48" y="63"/>
                  <a:pt x="48" y="62"/>
                </a:cubicBezTo>
                <a:cubicBezTo>
                  <a:pt x="48" y="61"/>
                  <a:pt x="49" y="61"/>
                  <a:pt x="49" y="60"/>
                </a:cubicBezTo>
                <a:cubicBezTo>
                  <a:pt x="49" y="59"/>
                  <a:pt x="49" y="59"/>
                  <a:pt x="49" y="59"/>
                </a:cubicBezTo>
                <a:cubicBezTo>
                  <a:pt x="49" y="58"/>
                  <a:pt x="48" y="57"/>
                  <a:pt x="48" y="57"/>
                </a:cubicBezTo>
                <a:cubicBezTo>
                  <a:pt x="47" y="57"/>
                  <a:pt x="45" y="58"/>
                  <a:pt x="44" y="57"/>
                </a:cubicBezTo>
                <a:cubicBezTo>
                  <a:pt x="44" y="57"/>
                  <a:pt x="44" y="57"/>
                  <a:pt x="45" y="56"/>
                </a:cubicBezTo>
                <a:cubicBezTo>
                  <a:pt x="45" y="56"/>
                  <a:pt x="45" y="56"/>
                  <a:pt x="45" y="56"/>
                </a:cubicBezTo>
                <a:cubicBezTo>
                  <a:pt x="45" y="55"/>
                  <a:pt x="45" y="55"/>
                  <a:pt x="45" y="55"/>
                </a:cubicBezTo>
                <a:cubicBezTo>
                  <a:pt x="46" y="54"/>
                  <a:pt x="46" y="54"/>
                  <a:pt x="46" y="53"/>
                </a:cubicBezTo>
                <a:cubicBezTo>
                  <a:pt x="46" y="53"/>
                  <a:pt x="46" y="53"/>
                  <a:pt x="46" y="53"/>
                </a:cubicBezTo>
                <a:cubicBezTo>
                  <a:pt x="46" y="52"/>
                  <a:pt x="46" y="52"/>
                  <a:pt x="46" y="52"/>
                </a:cubicBezTo>
                <a:cubicBezTo>
                  <a:pt x="45" y="52"/>
                  <a:pt x="44" y="52"/>
                  <a:pt x="44" y="52"/>
                </a:cubicBezTo>
                <a:cubicBezTo>
                  <a:pt x="42" y="52"/>
                  <a:pt x="43" y="54"/>
                  <a:pt x="42" y="54"/>
                </a:cubicBezTo>
                <a:cubicBezTo>
                  <a:pt x="41" y="55"/>
                  <a:pt x="41" y="55"/>
                  <a:pt x="40" y="55"/>
                </a:cubicBezTo>
                <a:cubicBezTo>
                  <a:pt x="40" y="55"/>
                  <a:pt x="39" y="55"/>
                  <a:pt x="39" y="55"/>
                </a:cubicBezTo>
                <a:cubicBezTo>
                  <a:pt x="38" y="55"/>
                  <a:pt x="37" y="54"/>
                  <a:pt x="37" y="54"/>
                </a:cubicBezTo>
                <a:cubicBezTo>
                  <a:pt x="37" y="54"/>
                  <a:pt x="36" y="52"/>
                  <a:pt x="36" y="52"/>
                </a:cubicBezTo>
                <a:cubicBezTo>
                  <a:pt x="36" y="51"/>
                  <a:pt x="36" y="49"/>
                  <a:pt x="37" y="48"/>
                </a:cubicBezTo>
                <a:cubicBezTo>
                  <a:pt x="37" y="48"/>
                  <a:pt x="37" y="48"/>
                  <a:pt x="37" y="47"/>
                </a:cubicBezTo>
                <a:cubicBezTo>
                  <a:pt x="38" y="47"/>
                  <a:pt x="37" y="46"/>
                  <a:pt x="38" y="46"/>
                </a:cubicBezTo>
                <a:cubicBezTo>
                  <a:pt x="38" y="45"/>
                  <a:pt x="39" y="45"/>
                  <a:pt x="39" y="44"/>
                </a:cubicBezTo>
                <a:cubicBezTo>
                  <a:pt x="40" y="44"/>
                  <a:pt x="41" y="43"/>
                  <a:pt x="42" y="43"/>
                </a:cubicBezTo>
                <a:cubicBezTo>
                  <a:pt x="42" y="43"/>
                  <a:pt x="43" y="43"/>
                  <a:pt x="44" y="43"/>
                </a:cubicBezTo>
                <a:cubicBezTo>
                  <a:pt x="44" y="43"/>
                  <a:pt x="44" y="44"/>
                  <a:pt x="45" y="44"/>
                </a:cubicBezTo>
                <a:cubicBezTo>
                  <a:pt x="46" y="44"/>
                  <a:pt x="46" y="43"/>
                  <a:pt x="47" y="43"/>
                </a:cubicBezTo>
                <a:cubicBezTo>
                  <a:pt x="48" y="43"/>
                  <a:pt x="48" y="42"/>
                  <a:pt x="49" y="43"/>
                </a:cubicBezTo>
                <a:cubicBezTo>
                  <a:pt x="49" y="43"/>
                  <a:pt x="50" y="43"/>
                  <a:pt x="50" y="43"/>
                </a:cubicBezTo>
                <a:cubicBezTo>
                  <a:pt x="51" y="43"/>
                  <a:pt x="51" y="43"/>
                  <a:pt x="51" y="43"/>
                </a:cubicBezTo>
                <a:cubicBezTo>
                  <a:pt x="52" y="43"/>
                  <a:pt x="52" y="44"/>
                  <a:pt x="52" y="44"/>
                </a:cubicBezTo>
                <a:cubicBezTo>
                  <a:pt x="52" y="45"/>
                  <a:pt x="52" y="45"/>
                  <a:pt x="52" y="46"/>
                </a:cubicBezTo>
                <a:cubicBezTo>
                  <a:pt x="52" y="46"/>
                  <a:pt x="53" y="46"/>
                  <a:pt x="54" y="46"/>
                </a:cubicBezTo>
                <a:cubicBezTo>
                  <a:pt x="55" y="46"/>
                  <a:pt x="54" y="45"/>
                  <a:pt x="54" y="45"/>
                </a:cubicBezTo>
                <a:cubicBezTo>
                  <a:pt x="54" y="45"/>
                  <a:pt x="54" y="44"/>
                  <a:pt x="54" y="44"/>
                </a:cubicBezTo>
                <a:cubicBezTo>
                  <a:pt x="54" y="44"/>
                  <a:pt x="54" y="43"/>
                  <a:pt x="54" y="43"/>
                </a:cubicBezTo>
                <a:cubicBezTo>
                  <a:pt x="54" y="42"/>
                  <a:pt x="55" y="41"/>
                  <a:pt x="55" y="41"/>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259" name="Google Shape;1259;p41"/>
          <p:cNvGrpSpPr/>
          <p:nvPr/>
        </p:nvGrpSpPr>
        <p:grpSpPr>
          <a:xfrm>
            <a:off x="6692049" y="350204"/>
            <a:ext cx="377378" cy="375403"/>
            <a:chOff x="8174160" y="1806372"/>
            <a:chExt cx="377378" cy="375403"/>
          </a:xfrm>
        </p:grpSpPr>
        <p:sp>
          <p:nvSpPr>
            <p:cNvPr id="1260" name="Google Shape;1260;p41"/>
            <p:cNvSpPr/>
            <p:nvPr/>
          </p:nvSpPr>
          <p:spPr>
            <a:xfrm>
              <a:off x="8174160" y="1806372"/>
              <a:ext cx="377378" cy="375403"/>
            </a:xfrm>
            <a:prstGeom prst="ellipse">
              <a:avLst/>
            </a:pr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61" name="Google Shape;1261;p41"/>
            <p:cNvSpPr/>
            <p:nvPr/>
          </p:nvSpPr>
          <p:spPr>
            <a:xfrm>
              <a:off x="8267021" y="1918993"/>
              <a:ext cx="191654" cy="152137"/>
            </a:xfrm>
            <a:custGeom>
              <a:rect b="b" l="l" r="r" t="t"/>
              <a:pathLst>
                <a:path extrusionOk="0" h="57" w="72">
                  <a:moveTo>
                    <a:pt x="72" y="20"/>
                  </a:moveTo>
                  <a:cubicBezTo>
                    <a:pt x="64" y="13"/>
                    <a:pt x="64" y="13"/>
                    <a:pt x="64" y="13"/>
                  </a:cubicBezTo>
                  <a:cubicBezTo>
                    <a:pt x="58" y="0"/>
                    <a:pt x="58" y="0"/>
                    <a:pt x="58" y="0"/>
                  </a:cubicBezTo>
                  <a:cubicBezTo>
                    <a:pt x="58" y="13"/>
                    <a:pt x="58" y="13"/>
                    <a:pt x="58" y="13"/>
                  </a:cubicBezTo>
                  <a:cubicBezTo>
                    <a:pt x="60" y="16"/>
                    <a:pt x="60" y="16"/>
                    <a:pt x="60" y="16"/>
                  </a:cubicBezTo>
                  <a:cubicBezTo>
                    <a:pt x="58" y="16"/>
                    <a:pt x="58" y="16"/>
                    <a:pt x="58" y="16"/>
                  </a:cubicBezTo>
                  <a:cubicBezTo>
                    <a:pt x="58" y="32"/>
                    <a:pt x="58" y="32"/>
                    <a:pt x="58" y="32"/>
                  </a:cubicBezTo>
                  <a:cubicBezTo>
                    <a:pt x="65" y="32"/>
                    <a:pt x="65" y="32"/>
                    <a:pt x="65" y="32"/>
                  </a:cubicBezTo>
                  <a:cubicBezTo>
                    <a:pt x="65" y="39"/>
                    <a:pt x="65" y="39"/>
                    <a:pt x="65" y="39"/>
                  </a:cubicBezTo>
                  <a:cubicBezTo>
                    <a:pt x="65" y="39"/>
                    <a:pt x="65" y="39"/>
                    <a:pt x="65" y="39"/>
                  </a:cubicBezTo>
                  <a:cubicBezTo>
                    <a:pt x="58" y="39"/>
                    <a:pt x="58" y="39"/>
                    <a:pt x="58" y="39"/>
                  </a:cubicBezTo>
                  <a:cubicBezTo>
                    <a:pt x="58" y="57"/>
                    <a:pt x="58" y="57"/>
                    <a:pt x="58" y="57"/>
                  </a:cubicBezTo>
                  <a:cubicBezTo>
                    <a:pt x="68" y="57"/>
                    <a:pt x="68" y="57"/>
                    <a:pt x="68" y="57"/>
                  </a:cubicBezTo>
                  <a:cubicBezTo>
                    <a:pt x="70" y="57"/>
                    <a:pt x="72" y="55"/>
                    <a:pt x="72" y="53"/>
                  </a:cubicBezTo>
                  <a:cubicBezTo>
                    <a:pt x="72" y="45"/>
                    <a:pt x="72" y="45"/>
                    <a:pt x="72" y="45"/>
                  </a:cubicBezTo>
                  <a:lnTo>
                    <a:pt x="72" y="20"/>
                  </a:lnTo>
                  <a:close/>
                  <a:moveTo>
                    <a:pt x="58" y="0"/>
                  </a:moveTo>
                  <a:cubicBezTo>
                    <a:pt x="58" y="0"/>
                    <a:pt x="58" y="0"/>
                    <a:pt x="58" y="0"/>
                  </a:cubicBezTo>
                  <a:cubicBezTo>
                    <a:pt x="36" y="0"/>
                    <a:pt x="36" y="0"/>
                    <a:pt x="36" y="0"/>
                  </a:cubicBezTo>
                  <a:cubicBezTo>
                    <a:pt x="36" y="4"/>
                    <a:pt x="36" y="4"/>
                    <a:pt x="36" y="4"/>
                  </a:cubicBezTo>
                  <a:cubicBezTo>
                    <a:pt x="54" y="4"/>
                    <a:pt x="54" y="4"/>
                    <a:pt x="54" y="4"/>
                  </a:cubicBezTo>
                  <a:cubicBezTo>
                    <a:pt x="58" y="13"/>
                    <a:pt x="58" y="13"/>
                    <a:pt x="58" y="13"/>
                  </a:cubicBezTo>
                  <a:cubicBezTo>
                    <a:pt x="58" y="0"/>
                    <a:pt x="58" y="0"/>
                    <a:pt x="58" y="0"/>
                  </a:cubicBezTo>
                  <a:close/>
                  <a:moveTo>
                    <a:pt x="36" y="45"/>
                  </a:moveTo>
                  <a:cubicBezTo>
                    <a:pt x="55" y="45"/>
                    <a:pt x="55" y="45"/>
                    <a:pt x="55" y="45"/>
                  </a:cubicBezTo>
                  <a:cubicBezTo>
                    <a:pt x="55" y="53"/>
                    <a:pt x="55" y="53"/>
                    <a:pt x="55" y="53"/>
                  </a:cubicBezTo>
                  <a:cubicBezTo>
                    <a:pt x="55" y="55"/>
                    <a:pt x="56" y="57"/>
                    <a:pt x="58" y="57"/>
                  </a:cubicBezTo>
                  <a:cubicBezTo>
                    <a:pt x="58" y="57"/>
                    <a:pt x="58" y="57"/>
                    <a:pt x="58" y="57"/>
                  </a:cubicBezTo>
                  <a:cubicBezTo>
                    <a:pt x="58" y="39"/>
                    <a:pt x="58" y="39"/>
                    <a:pt x="58" y="39"/>
                  </a:cubicBezTo>
                  <a:cubicBezTo>
                    <a:pt x="51" y="39"/>
                    <a:pt x="51" y="39"/>
                    <a:pt x="51" y="39"/>
                  </a:cubicBezTo>
                  <a:cubicBezTo>
                    <a:pt x="51" y="32"/>
                    <a:pt x="51" y="32"/>
                    <a:pt x="51" y="32"/>
                  </a:cubicBezTo>
                  <a:cubicBezTo>
                    <a:pt x="58" y="32"/>
                    <a:pt x="58" y="32"/>
                    <a:pt x="58" y="32"/>
                  </a:cubicBezTo>
                  <a:cubicBezTo>
                    <a:pt x="58" y="16"/>
                    <a:pt x="58" y="16"/>
                    <a:pt x="58" y="16"/>
                  </a:cubicBezTo>
                  <a:cubicBezTo>
                    <a:pt x="36" y="16"/>
                    <a:pt x="36" y="16"/>
                    <a:pt x="36" y="16"/>
                  </a:cubicBezTo>
                  <a:lnTo>
                    <a:pt x="36" y="45"/>
                  </a:lnTo>
                  <a:close/>
                  <a:moveTo>
                    <a:pt x="36" y="0"/>
                  </a:moveTo>
                  <a:cubicBezTo>
                    <a:pt x="14" y="0"/>
                    <a:pt x="14" y="0"/>
                    <a:pt x="14" y="0"/>
                  </a:cubicBezTo>
                  <a:cubicBezTo>
                    <a:pt x="13" y="0"/>
                    <a:pt x="13" y="0"/>
                    <a:pt x="13" y="0"/>
                  </a:cubicBezTo>
                  <a:cubicBezTo>
                    <a:pt x="13" y="13"/>
                    <a:pt x="13" y="13"/>
                    <a:pt x="13" y="13"/>
                  </a:cubicBezTo>
                  <a:cubicBezTo>
                    <a:pt x="18" y="4"/>
                    <a:pt x="18" y="4"/>
                    <a:pt x="18" y="4"/>
                  </a:cubicBezTo>
                  <a:cubicBezTo>
                    <a:pt x="18" y="4"/>
                    <a:pt x="18" y="4"/>
                    <a:pt x="18" y="4"/>
                  </a:cubicBezTo>
                  <a:cubicBezTo>
                    <a:pt x="36" y="4"/>
                    <a:pt x="36" y="4"/>
                    <a:pt x="36" y="4"/>
                  </a:cubicBezTo>
                  <a:cubicBezTo>
                    <a:pt x="36" y="0"/>
                    <a:pt x="36" y="0"/>
                    <a:pt x="36" y="0"/>
                  </a:cubicBezTo>
                  <a:close/>
                  <a:moveTo>
                    <a:pt x="13" y="57"/>
                  </a:moveTo>
                  <a:cubicBezTo>
                    <a:pt x="14" y="57"/>
                    <a:pt x="14" y="57"/>
                    <a:pt x="14" y="57"/>
                  </a:cubicBezTo>
                  <a:cubicBezTo>
                    <a:pt x="15" y="57"/>
                    <a:pt x="17" y="55"/>
                    <a:pt x="17" y="53"/>
                  </a:cubicBezTo>
                  <a:cubicBezTo>
                    <a:pt x="17" y="45"/>
                    <a:pt x="17" y="45"/>
                    <a:pt x="17" y="45"/>
                  </a:cubicBezTo>
                  <a:cubicBezTo>
                    <a:pt x="36" y="45"/>
                    <a:pt x="36" y="45"/>
                    <a:pt x="36" y="45"/>
                  </a:cubicBezTo>
                  <a:cubicBezTo>
                    <a:pt x="36" y="16"/>
                    <a:pt x="36" y="16"/>
                    <a:pt x="36" y="16"/>
                  </a:cubicBezTo>
                  <a:cubicBezTo>
                    <a:pt x="13" y="16"/>
                    <a:pt x="13" y="16"/>
                    <a:pt x="13" y="16"/>
                  </a:cubicBezTo>
                  <a:cubicBezTo>
                    <a:pt x="13" y="32"/>
                    <a:pt x="13" y="32"/>
                    <a:pt x="13" y="32"/>
                  </a:cubicBezTo>
                  <a:cubicBezTo>
                    <a:pt x="21" y="32"/>
                    <a:pt x="21" y="32"/>
                    <a:pt x="21" y="32"/>
                  </a:cubicBezTo>
                  <a:cubicBezTo>
                    <a:pt x="21" y="39"/>
                    <a:pt x="21" y="39"/>
                    <a:pt x="21" y="39"/>
                  </a:cubicBezTo>
                  <a:cubicBezTo>
                    <a:pt x="21" y="39"/>
                    <a:pt x="21" y="39"/>
                    <a:pt x="21" y="39"/>
                  </a:cubicBezTo>
                  <a:cubicBezTo>
                    <a:pt x="13" y="39"/>
                    <a:pt x="13" y="39"/>
                    <a:pt x="13" y="39"/>
                  </a:cubicBezTo>
                  <a:lnTo>
                    <a:pt x="13" y="57"/>
                  </a:lnTo>
                  <a:close/>
                  <a:moveTo>
                    <a:pt x="13" y="0"/>
                  </a:moveTo>
                  <a:cubicBezTo>
                    <a:pt x="7" y="13"/>
                    <a:pt x="7" y="13"/>
                    <a:pt x="7" y="13"/>
                  </a:cubicBezTo>
                  <a:cubicBezTo>
                    <a:pt x="0" y="20"/>
                    <a:pt x="0" y="20"/>
                    <a:pt x="0" y="20"/>
                  </a:cubicBezTo>
                  <a:cubicBezTo>
                    <a:pt x="0" y="43"/>
                    <a:pt x="0" y="43"/>
                    <a:pt x="0" y="43"/>
                  </a:cubicBezTo>
                  <a:cubicBezTo>
                    <a:pt x="0" y="45"/>
                    <a:pt x="0" y="45"/>
                    <a:pt x="0" y="45"/>
                  </a:cubicBezTo>
                  <a:cubicBezTo>
                    <a:pt x="0" y="53"/>
                    <a:pt x="0" y="53"/>
                    <a:pt x="0" y="53"/>
                  </a:cubicBezTo>
                  <a:cubicBezTo>
                    <a:pt x="0" y="55"/>
                    <a:pt x="1" y="57"/>
                    <a:pt x="3" y="57"/>
                  </a:cubicBezTo>
                  <a:cubicBezTo>
                    <a:pt x="13" y="57"/>
                    <a:pt x="13" y="57"/>
                    <a:pt x="13" y="57"/>
                  </a:cubicBezTo>
                  <a:cubicBezTo>
                    <a:pt x="13" y="39"/>
                    <a:pt x="13" y="39"/>
                    <a:pt x="13" y="39"/>
                  </a:cubicBezTo>
                  <a:cubicBezTo>
                    <a:pt x="6" y="39"/>
                    <a:pt x="6" y="39"/>
                    <a:pt x="6" y="39"/>
                  </a:cubicBezTo>
                  <a:cubicBezTo>
                    <a:pt x="6" y="32"/>
                    <a:pt x="6" y="32"/>
                    <a:pt x="6" y="32"/>
                  </a:cubicBezTo>
                  <a:cubicBezTo>
                    <a:pt x="13" y="32"/>
                    <a:pt x="13" y="32"/>
                    <a:pt x="13" y="32"/>
                  </a:cubicBezTo>
                  <a:cubicBezTo>
                    <a:pt x="13" y="16"/>
                    <a:pt x="13" y="16"/>
                    <a:pt x="13" y="16"/>
                  </a:cubicBezTo>
                  <a:cubicBezTo>
                    <a:pt x="12" y="16"/>
                    <a:pt x="12" y="16"/>
                    <a:pt x="12" y="16"/>
                  </a:cubicBezTo>
                  <a:cubicBezTo>
                    <a:pt x="13" y="13"/>
                    <a:pt x="13" y="13"/>
                    <a:pt x="13" y="13"/>
                  </a:cubicBezTo>
                  <a:lnTo>
                    <a:pt x="13"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262" name="Google Shape;1262;p41"/>
          <p:cNvGrpSpPr/>
          <p:nvPr/>
        </p:nvGrpSpPr>
        <p:grpSpPr>
          <a:xfrm>
            <a:off x="4807386" y="4855038"/>
            <a:ext cx="2845161" cy="4607676"/>
            <a:chOff x="5111659" y="4855036"/>
            <a:chExt cx="2414432" cy="3910120"/>
          </a:xfrm>
        </p:grpSpPr>
        <p:sp>
          <p:nvSpPr>
            <p:cNvPr id="1263" name="Google Shape;1263;p41"/>
            <p:cNvSpPr/>
            <p:nvPr/>
          </p:nvSpPr>
          <p:spPr>
            <a:xfrm>
              <a:off x="5165008" y="4941973"/>
              <a:ext cx="1444314" cy="1956048"/>
            </a:xfrm>
            <a:custGeom>
              <a:rect b="b" l="l" r="r" t="t"/>
              <a:pathLst>
                <a:path extrusionOk="0" h="738" w="545">
                  <a:moveTo>
                    <a:pt x="41" y="22"/>
                  </a:moveTo>
                  <a:cubicBezTo>
                    <a:pt x="41" y="22"/>
                    <a:pt x="41" y="22"/>
                    <a:pt x="41" y="22"/>
                  </a:cubicBezTo>
                  <a:cubicBezTo>
                    <a:pt x="8" y="44"/>
                    <a:pt x="0" y="89"/>
                    <a:pt x="22" y="121"/>
                  </a:cubicBezTo>
                  <a:cubicBezTo>
                    <a:pt x="405" y="697"/>
                    <a:pt x="405" y="697"/>
                    <a:pt x="405" y="697"/>
                  </a:cubicBezTo>
                  <a:cubicBezTo>
                    <a:pt x="427" y="730"/>
                    <a:pt x="472" y="738"/>
                    <a:pt x="504" y="716"/>
                  </a:cubicBezTo>
                  <a:cubicBezTo>
                    <a:pt x="504" y="716"/>
                    <a:pt x="504" y="716"/>
                    <a:pt x="504" y="716"/>
                  </a:cubicBezTo>
                  <a:cubicBezTo>
                    <a:pt x="537" y="694"/>
                    <a:pt x="545" y="650"/>
                    <a:pt x="523" y="617"/>
                  </a:cubicBezTo>
                  <a:cubicBezTo>
                    <a:pt x="140" y="41"/>
                    <a:pt x="140" y="41"/>
                    <a:pt x="140" y="41"/>
                  </a:cubicBezTo>
                  <a:cubicBezTo>
                    <a:pt x="118" y="8"/>
                    <a:pt x="73" y="0"/>
                    <a:pt x="41"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64" name="Google Shape;1264;p41"/>
            <p:cNvSpPr/>
            <p:nvPr/>
          </p:nvSpPr>
          <p:spPr>
            <a:xfrm>
              <a:off x="5573993" y="4855036"/>
              <a:ext cx="1596450" cy="3147456"/>
            </a:xfrm>
            <a:custGeom>
              <a:rect b="b" l="l" r="r" t="t"/>
              <a:pathLst>
                <a:path extrusionOk="0" h="1187" w="602">
                  <a:moveTo>
                    <a:pt x="478" y="0"/>
                  </a:moveTo>
                  <a:cubicBezTo>
                    <a:pt x="124" y="0"/>
                    <a:pt x="124" y="0"/>
                    <a:pt x="124" y="0"/>
                  </a:cubicBezTo>
                  <a:cubicBezTo>
                    <a:pt x="56" y="0"/>
                    <a:pt x="0" y="56"/>
                    <a:pt x="0" y="124"/>
                  </a:cubicBezTo>
                  <a:cubicBezTo>
                    <a:pt x="0" y="1062"/>
                    <a:pt x="0" y="1062"/>
                    <a:pt x="0" y="1062"/>
                  </a:cubicBezTo>
                  <a:cubicBezTo>
                    <a:pt x="0" y="1131"/>
                    <a:pt x="56" y="1187"/>
                    <a:pt x="124" y="1187"/>
                  </a:cubicBezTo>
                  <a:cubicBezTo>
                    <a:pt x="478" y="1187"/>
                    <a:pt x="478" y="1187"/>
                    <a:pt x="478" y="1187"/>
                  </a:cubicBezTo>
                  <a:cubicBezTo>
                    <a:pt x="546" y="1187"/>
                    <a:pt x="602" y="1131"/>
                    <a:pt x="602" y="1062"/>
                  </a:cubicBezTo>
                  <a:cubicBezTo>
                    <a:pt x="602" y="124"/>
                    <a:pt x="602" y="124"/>
                    <a:pt x="602" y="124"/>
                  </a:cubicBezTo>
                  <a:cubicBezTo>
                    <a:pt x="602" y="56"/>
                    <a:pt x="546" y="0"/>
                    <a:pt x="478" y="0"/>
                  </a:cubicBezTo>
                  <a:close/>
                </a:path>
              </a:pathLst>
            </a:custGeom>
            <a:solidFill>
              <a:srgbClr val="06677F"/>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65" name="Google Shape;1265;p41"/>
            <p:cNvSpPr/>
            <p:nvPr/>
          </p:nvSpPr>
          <p:spPr>
            <a:xfrm>
              <a:off x="5287505" y="6344794"/>
              <a:ext cx="1481853" cy="2017297"/>
            </a:xfrm>
            <a:custGeom>
              <a:rect b="b" l="l" r="r" t="t"/>
              <a:pathLst>
                <a:path extrusionOk="0" h="761" w="559">
                  <a:moveTo>
                    <a:pt x="41" y="22"/>
                  </a:moveTo>
                  <a:cubicBezTo>
                    <a:pt x="41" y="22"/>
                    <a:pt x="41" y="22"/>
                    <a:pt x="41" y="22"/>
                  </a:cubicBezTo>
                  <a:cubicBezTo>
                    <a:pt x="8" y="45"/>
                    <a:pt x="0" y="89"/>
                    <a:pt x="22" y="122"/>
                  </a:cubicBezTo>
                  <a:cubicBezTo>
                    <a:pt x="419" y="720"/>
                    <a:pt x="419" y="720"/>
                    <a:pt x="419" y="720"/>
                  </a:cubicBezTo>
                  <a:cubicBezTo>
                    <a:pt x="441" y="753"/>
                    <a:pt x="486" y="761"/>
                    <a:pt x="518" y="739"/>
                  </a:cubicBezTo>
                  <a:cubicBezTo>
                    <a:pt x="518" y="739"/>
                    <a:pt x="518" y="739"/>
                    <a:pt x="518" y="739"/>
                  </a:cubicBezTo>
                  <a:cubicBezTo>
                    <a:pt x="551" y="717"/>
                    <a:pt x="559" y="672"/>
                    <a:pt x="537" y="640"/>
                  </a:cubicBezTo>
                  <a:cubicBezTo>
                    <a:pt x="140" y="41"/>
                    <a:pt x="140" y="41"/>
                    <a:pt x="140" y="41"/>
                  </a:cubicBezTo>
                  <a:cubicBezTo>
                    <a:pt x="118" y="8"/>
                    <a:pt x="73" y="0"/>
                    <a:pt x="41"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66" name="Google Shape;1266;p41"/>
            <p:cNvSpPr/>
            <p:nvPr/>
          </p:nvSpPr>
          <p:spPr>
            <a:xfrm>
              <a:off x="5714278" y="7222052"/>
              <a:ext cx="1556934" cy="1543104"/>
            </a:xfrm>
            <a:custGeom>
              <a:rect b="b" l="l" r="r" t="t"/>
              <a:pathLst>
                <a:path extrusionOk="0" h="781" w="788">
                  <a:moveTo>
                    <a:pt x="258" y="781"/>
                  </a:moveTo>
                  <a:lnTo>
                    <a:pt x="258" y="589"/>
                  </a:lnTo>
                  <a:lnTo>
                    <a:pt x="0" y="0"/>
                  </a:lnTo>
                  <a:lnTo>
                    <a:pt x="788" y="0"/>
                  </a:lnTo>
                  <a:lnTo>
                    <a:pt x="788" y="781"/>
                  </a:lnTo>
                  <a:lnTo>
                    <a:pt x="258" y="781"/>
                  </a:ln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67" name="Google Shape;1267;p41"/>
            <p:cNvSpPr/>
            <p:nvPr/>
          </p:nvSpPr>
          <p:spPr>
            <a:xfrm>
              <a:off x="5212425" y="6901972"/>
              <a:ext cx="1464071" cy="1863184"/>
            </a:xfrm>
            <a:custGeom>
              <a:rect b="b" l="l" r="r" t="t"/>
              <a:pathLst>
                <a:path extrusionOk="0" h="703" w="552">
                  <a:moveTo>
                    <a:pt x="40" y="22"/>
                  </a:moveTo>
                  <a:cubicBezTo>
                    <a:pt x="40" y="22"/>
                    <a:pt x="40" y="22"/>
                    <a:pt x="40" y="22"/>
                  </a:cubicBezTo>
                  <a:cubicBezTo>
                    <a:pt x="8" y="44"/>
                    <a:pt x="0" y="88"/>
                    <a:pt x="21" y="121"/>
                  </a:cubicBezTo>
                  <a:cubicBezTo>
                    <a:pt x="407" y="703"/>
                    <a:pt x="407" y="703"/>
                    <a:pt x="407" y="703"/>
                  </a:cubicBezTo>
                  <a:cubicBezTo>
                    <a:pt x="544" y="703"/>
                    <a:pt x="544" y="703"/>
                    <a:pt x="544" y="703"/>
                  </a:cubicBezTo>
                  <a:cubicBezTo>
                    <a:pt x="552" y="682"/>
                    <a:pt x="549" y="659"/>
                    <a:pt x="536" y="639"/>
                  </a:cubicBezTo>
                  <a:cubicBezTo>
                    <a:pt x="139" y="41"/>
                    <a:pt x="139" y="41"/>
                    <a:pt x="139" y="41"/>
                  </a:cubicBezTo>
                  <a:cubicBezTo>
                    <a:pt x="118" y="8"/>
                    <a:pt x="72" y="0"/>
                    <a:pt x="40"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68" name="Google Shape;1268;p41"/>
            <p:cNvSpPr/>
            <p:nvPr/>
          </p:nvSpPr>
          <p:spPr>
            <a:xfrm>
              <a:off x="5714278" y="5117819"/>
              <a:ext cx="1315885" cy="2592256"/>
            </a:xfrm>
            <a:custGeom>
              <a:rect b="b" l="l" r="r" t="t"/>
              <a:pathLst>
                <a:path extrusionOk="0" h="978" w="496">
                  <a:moveTo>
                    <a:pt x="494" y="0"/>
                  </a:moveTo>
                  <a:cubicBezTo>
                    <a:pt x="2" y="0"/>
                    <a:pt x="2" y="0"/>
                    <a:pt x="2" y="0"/>
                  </a:cubicBezTo>
                  <a:cubicBezTo>
                    <a:pt x="1" y="0"/>
                    <a:pt x="0" y="1"/>
                    <a:pt x="0" y="2"/>
                  </a:cubicBezTo>
                  <a:cubicBezTo>
                    <a:pt x="0" y="976"/>
                    <a:pt x="0" y="976"/>
                    <a:pt x="0" y="976"/>
                  </a:cubicBezTo>
                  <a:cubicBezTo>
                    <a:pt x="0" y="977"/>
                    <a:pt x="1" y="978"/>
                    <a:pt x="2" y="978"/>
                  </a:cubicBezTo>
                  <a:cubicBezTo>
                    <a:pt x="494" y="978"/>
                    <a:pt x="494" y="978"/>
                    <a:pt x="494" y="978"/>
                  </a:cubicBezTo>
                  <a:cubicBezTo>
                    <a:pt x="495" y="978"/>
                    <a:pt x="496" y="977"/>
                    <a:pt x="496" y="976"/>
                  </a:cubicBezTo>
                  <a:cubicBezTo>
                    <a:pt x="496" y="2"/>
                    <a:pt x="496" y="2"/>
                    <a:pt x="496" y="2"/>
                  </a:cubicBezTo>
                  <a:cubicBezTo>
                    <a:pt x="496" y="1"/>
                    <a:pt x="495" y="0"/>
                    <a:pt x="494" y="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sz="2000">
                <a:solidFill>
                  <a:schemeClr val="dk1"/>
                </a:solidFill>
                <a:latin typeface="Calibri"/>
                <a:ea typeface="Calibri"/>
                <a:cs typeface="Calibri"/>
                <a:sym typeface="Calibri"/>
              </a:endParaRPr>
            </a:p>
          </p:txBody>
        </p:sp>
        <p:sp>
          <p:nvSpPr>
            <p:cNvPr id="1269" name="Google Shape;1269;p41"/>
            <p:cNvSpPr/>
            <p:nvPr/>
          </p:nvSpPr>
          <p:spPr>
            <a:xfrm>
              <a:off x="6289238" y="7771327"/>
              <a:ext cx="162015" cy="162015"/>
            </a:xfrm>
            <a:prstGeom prst="ellipse">
              <a:avLst/>
            </a:prstGeom>
            <a:solidFill>
              <a:srgbClr val="B2B2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70" name="Google Shape;1270;p41"/>
            <p:cNvSpPr/>
            <p:nvPr/>
          </p:nvSpPr>
          <p:spPr>
            <a:xfrm>
              <a:off x="6105488" y="4965683"/>
              <a:ext cx="531492" cy="47420"/>
            </a:xfrm>
            <a:custGeom>
              <a:rect b="b" l="l" r="r" t="t"/>
              <a:pathLst>
                <a:path extrusionOk="0" h="18" w="200">
                  <a:moveTo>
                    <a:pt x="191" y="0"/>
                  </a:moveTo>
                  <a:cubicBezTo>
                    <a:pt x="9" y="0"/>
                    <a:pt x="9" y="0"/>
                    <a:pt x="9" y="0"/>
                  </a:cubicBezTo>
                  <a:cubicBezTo>
                    <a:pt x="4" y="0"/>
                    <a:pt x="0" y="4"/>
                    <a:pt x="0" y="9"/>
                  </a:cubicBezTo>
                  <a:cubicBezTo>
                    <a:pt x="0" y="9"/>
                    <a:pt x="0" y="9"/>
                    <a:pt x="0" y="9"/>
                  </a:cubicBezTo>
                  <a:cubicBezTo>
                    <a:pt x="0" y="14"/>
                    <a:pt x="4" y="18"/>
                    <a:pt x="9" y="18"/>
                  </a:cubicBezTo>
                  <a:cubicBezTo>
                    <a:pt x="191" y="18"/>
                    <a:pt x="191" y="18"/>
                    <a:pt x="191" y="18"/>
                  </a:cubicBezTo>
                  <a:cubicBezTo>
                    <a:pt x="196" y="18"/>
                    <a:pt x="200" y="14"/>
                    <a:pt x="200" y="9"/>
                  </a:cubicBezTo>
                  <a:cubicBezTo>
                    <a:pt x="200" y="9"/>
                    <a:pt x="200" y="9"/>
                    <a:pt x="200" y="9"/>
                  </a:cubicBezTo>
                  <a:cubicBezTo>
                    <a:pt x="200" y="4"/>
                    <a:pt x="196" y="0"/>
                    <a:pt x="191" y="0"/>
                  </a:cubicBezTo>
                  <a:close/>
                </a:path>
              </a:pathLst>
            </a:custGeom>
            <a:solidFill>
              <a:srgbClr val="B2B2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71" name="Google Shape;1271;p41"/>
            <p:cNvSpPr/>
            <p:nvPr/>
          </p:nvSpPr>
          <p:spPr>
            <a:xfrm>
              <a:off x="5178836" y="6249956"/>
              <a:ext cx="598669" cy="679678"/>
            </a:xfrm>
            <a:custGeom>
              <a:rect b="b" l="l" r="r" t="t"/>
              <a:pathLst>
                <a:path extrusionOk="0" h="257" w="226">
                  <a:moveTo>
                    <a:pt x="41" y="23"/>
                  </a:moveTo>
                  <a:cubicBezTo>
                    <a:pt x="41" y="23"/>
                    <a:pt x="41" y="23"/>
                    <a:pt x="41" y="23"/>
                  </a:cubicBezTo>
                  <a:cubicBezTo>
                    <a:pt x="8" y="45"/>
                    <a:pt x="0" y="89"/>
                    <a:pt x="22" y="122"/>
                  </a:cubicBezTo>
                  <a:cubicBezTo>
                    <a:pt x="86" y="216"/>
                    <a:pt x="86" y="216"/>
                    <a:pt x="86" y="216"/>
                  </a:cubicBezTo>
                  <a:cubicBezTo>
                    <a:pt x="108" y="248"/>
                    <a:pt x="153" y="257"/>
                    <a:pt x="185" y="235"/>
                  </a:cubicBezTo>
                  <a:cubicBezTo>
                    <a:pt x="185" y="235"/>
                    <a:pt x="185" y="235"/>
                    <a:pt x="185" y="235"/>
                  </a:cubicBezTo>
                  <a:cubicBezTo>
                    <a:pt x="218" y="213"/>
                    <a:pt x="226" y="168"/>
                    <a:pt x="204" y="135"/>
                  </a:cubicBezTo>
                  <a:cubicBezTo>
                    <a:pt x="140" y="41"/>
                    <a:pt x="140" y="41"/>
                    <a:pt x="140" y="41"/>
                  </a:cubicBezTo>
                  <a:cubicBezTo>
                    <a:pt x="118" y="9"/>
                    <a:pt x="73" y="0"/>
                    <a:pt x="41" y="23"/>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72" name="Google Shape;1272;p41"/>
            <p:cNvSpPr/>
            <p:nvPr/>
          </p:nvSpPr>
          <p:spPr>
            <a:xfrm>
              <a:off x="5111659" y="6753786"/>
              <a:ext cx="628305" cy="723145"/>
            </a:xfrm>
            <a:custGeom>
              <a:rect b="b" l="l" r="r" t="t"/>
              <a:pathLst>
                <a:path extrusionOk="0" h="273" w="237">
                  <a:moveTo>
                    <a:pt x="41" y="23"/>
                  </a:moveTo>
                  <a:cubicBezTo>
                    <a:pt x="41" y="23"/>
                    <a:pt x="41" y="23"/>
                    <a:pt x="41" y="23"/>
                  </a:cubicBezTo>
                  <a:cubicBezTo>
                    <a:pt x="8" y="45"/>
                    <a:pt x="0" y="89"/>
                    <a:pt x="22" y="122"/>
                  </a:cubicBezTo>
                  <a:cubicBezTo>
                    <a:pt x="97" y="232"/>
                    <a:pt x="97" y="232"/>
                    <a:pt x="97" y="232"/>
                  </a:cubicBezTo>
                  <a:cubicBezTo>
                    <a:pt x="119" y="265"/>
                    <a:pt x="163" y="273"/>
                    <a:pt x="196" y="251"/>
                  </a:cubicBezTo>
                  <a:cubicBezTo>
                    <a:pt x="196" y="251"/>
                    <a:pt x="196" y="251"/>
                    <a:pt x="196" y="251"/>
                  </a:cubicBezTo>
                  <a:cubicBezTo>
                    <a:pt x="228" y="229"/>
                    <a:pt x="237" y="184"/>
                    <a:pt x="215" y="152"/>
                  </a:cubicBezTo>
                  <a:cubicBezTo>
                    <a:pt x="140" y="41"/>
                    <a:pt x="140" y="41"/>
                    <a:pt x="140" y="41"/>
                  </a:cubicBezTo>
                  <a:cubicBezTo>
                    <a:pt x="118" y="9"/>
                    <a:pt x="73" y="0"/>
                    <a:pt x="41" y="23"/>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73" name="Google Shape;1273;p41"/>
            <p:cNvSpPr/>
            <p:nvPr/>
          </p:nvSpPr>
          <p:spPr>
            <a:xfrm>
              <a:off x="5234159" y="5722417"/>
              <a:ext cx="598669" cy="677701"/>
            </a:xfrm>
            <a:custGeom>
              <a:rect b="b" l="l" r="r" t="t"/>
              <a:pathLst>
                <a:path extrusionOk="0" h="256" w="226">
                  <a:moveTo>
                    <a:pt x="41" y="22"/>
                  </a:moveTo>
                  <a:cubicBezTo>
                    <a:pt x="41" y="22"/>
                    <a:pt x="41" y="22"/>
                    <a:pt x="41" y="22"/>
                  </a:cubicBezTo>
                  <a:cubicBezTo>
                    <a:pt x="8" y="44"/>
                    <a:pt x="0" y="88"/>
                    <a:pt x="22" y="121"/>
                  </a:cubicBezTo>
                  <a:cubicBezTo>
                    <a:pt x="86" y="215"/>
                    <a:pt x="86" y="215"/>
                    <a:pt x="86" y="215"/>
                  </a:cubicBezTo>
                  <a:cubicBezTo>
                    <a:pt x="108" y="247"/>
                    <a:pt x="153" y="256"/>
                    <a:pt x="185" y="234"/>
                  </a:cubicBezTo>
                  <a:cubicBezTo>
                    <a:pt x="185" y="234"/>
                    <a:pt x="185" y="234"/>
                    <a:pt x="185" y="234"/>
                  </a:cubicBezTo>
                  <a:cubicBezTo>
                    <a:pt x="217" y="212"/>
                    <a:pt x="226" y="167"/>
                    <a:pt x="204" y="134"/>
                  </a:cubicBezTo>
                  <a:cubicBezTo>
                    <a:pt x="140" y="40"/>
                    <a:pt x="140" y="40"/>
                    <a:pt x="140" y="40"/>
                  </a:cubicBezTo>
                  <a:cubicBezTo>
                    <a:pt x="118" y="8"/>
                    <a:pt x="73" y="0"/>
                    <a:pt x="41"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74" name="Google Shape;1274;p41"/>
            <p:cNvSpPr/>
            <p:nvPr/>
          </p:nvSpPr>
          <p:spPr>
            <a:xfrm>
              <a:off x="7008431" y="6575965"/>
              <a:ext cx="517660" cy="1807862"/>
            </a:xfrm>
            <a:custGeom>
              <a:rect b="b" l="l" r="r" t="t"/>
              <a:pathLst>
                <a:path extrusionOk="0" h="682" w="195">
                  <a:moveTo>
                    <a:pt x="51" y="682"/>
                  </a:moveTo>
                  <a:cubicBezTo>
                    <a:pt x="0" y="682"/>
                    <a:pt x="0" y="682"/>
                    <a:pt x="0" y="682"/>
                  </a:cubicBezTo>
                  <a:cubicBezTo>
                    <a:pt x="6" y="620"/>
                    <a:pt x="6" y="620"/>
                    <a:pt x="6" y="620"/>
                  </a:cubicBezTo>
                  <a:cubicBezTo>
                    <a:pt x="49" y="119"/>
                    <a:pt x="49" y="119"/>
                    <a:pt x="49" y="119"/>
                  </a:cubicBezTo>
                  <a:cubicBezTo>
                    <a:pt x="58" y="14"/>
                    <a:pt x="129" y="0"/>
                    <a:pt x="195" y="0"/>
                  </a:cubicBezTo>
                  <a:cubicBezTo>
                    <a:pt x="144" y="592"/>
                    <a:pt x="144" y="592"/>
                    <a:pt x="144" y="592"/>
                  </a:cubicBezTo>
                  <a:cubicBezTo>
                    <a:pt x="139" y="642"/>
                    <a:pt x="98" y="682"/>
                    <a:pt x="51" y="68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75" name="Google Shape;1275;p41"/>
            <p:cNvSpPr txBox="1"/>
            <p:nvPr/>
          </p:nvSpPr>
          <p:spPr>
            <a:xfrm>
              <a:off x="5535304" y="5227737"/>
              <a:ext cx="1687200" cy="587400"/>
            </a:xfrm>
            <a:prstGeom prst="rect">
              <a:avLst/>
            </a:prstGeom>
            <a:noFill/>
            <a:ln>
              <a:noFill/>
            </a:ln>
          </p:spPr>
          <p:txBody>
            <a:bodyPr anchorCtr="0" anchor="t" bIns="45700" lIns="91425" spcFirstLastPara="1" rIns="91425" wrap="square" tIns="45700">
              <a:spAutoFit/>
            </a:bodyPr>
            <a:lstStyle/>
            <a:p>
              <a:pPr indent="0" lvl="0" marL="0" marR="0" rtl="0" algn="ctr">
                <a:lnSpc>
                  <a:spcPct val="88571"/>
                </a:lnSpc>
                <a:spcBef>
                  <a:spcPts val="0"/>
                </a:spcBef>
                <a:spcAft>
                  <a:spcPts val="0"/>
                </a:spcAft>
                <a:buNone/>
              </a:pPr>
              <a:r>
                <a:rPr b="1" lang="en-US" sz="2200">
                  <a:solidFill>
                    <a:srgbClr val="0289AE"/>
                  </a:solidFill>
                  <a:latin typeface="Calibri"/>
                  <a:ea typeface="Calibri"/>
                  <a:cs typeface="Calibri"/>
                  <a:sym typeface="Calibri"/>
                </a:rPr>
                <a:t>Conclusiones clave</a:t>
              </a:r>
              <a:endParaRPr sz="800"/>
            </a:p>
          </p:txBody>
        </p:sp>
      </p:grpSp>
      <p:grpSp>
        <p:nvGrpSpPr>
          <p:cNvPr id="1276" name="Google Shape;1276;p41"/>
          <p:cNvGrpSpPr/>
          <p:nvPr/>
        </p:nvGrpSpPr>
        <p:grpSpPr>
          <a:xfrm>
            <a:off x="0" y="360008"/>
            <a:ext cx="1448894" cy="883507"/>
            <a:chOff x="0" y="582317"/>
            <a:chExt cx="1448894" cy="883507"/>
          </a:xfrm>
        </p:grpSpPr>
        <p:cxnSp>
          <p:nvCxnSpPr>
            <p:cNvPr id="1277" name="Google Shape;1277;p41"/>
            <p:cNvCxnSpPr/>
            <p:nvPr/>
          </p:nvCxnSpPr>
          <p:spPr>
            <a:xfrm>
              <a:off x="0" y="951782"/>
              <a:ext cx="1320800" cy="0"/>
            </a:xfrm>
            <a:prstGeom prst="straightConnector1">
              <a:avLst/>
            </a:prstGeom>
            <a:noFill/>
            <a:ln cap="flat" cmpd="sng" w="25400">
              <a:solidFill>
                <a:srgbClr val="62A844"/>
              </a:solidFill>
              <a:prstDash val="dot"/>
              <a:miter lim="8000"/>
              <a:headEnd len="sm" w="sm" type="none"/>
              <a:tailEnd len="sm" w="sm" type="none"/>
            </a:ln>
          </p:spPr>
        </p:cxnSp>
        <p:grpSp>
          <p:nvGrpSpPr>
            <p:cNvPr id="1278" name="Google Shape;1278;p41"/>
            <p:cNvGrpSpPr/>
            <p:nvPr/>
          </p:nvGrpSpPr>
          <p:grpSpPr>
            <a:xfrm>
              <a:off x="708799" y="582317"/>
              <a:ext cx="740095" cy="883507"/>
              <a:chOff x="4051865" y="5165558"/>
              <a:chExt cx="946855" cy="1130331"/>
            </a:xfrm>
          </p:grpSpPr>
          <p:sp>
            <p:nvSpPr>
              <p:cNvPr id="1279" name="Google Shape;1279;p41"/>
              <p:cNvSpPr/>
              <p:nvPr/>
            </p:nvSpPr>
            <p:spPr>
              <a:xfrm>
                <a:off x="4051865" y="5165558"/>
                <a:ext cx="946855" cy="868299"/>
              </a:xfrm>
              <a:prstGeom prst="ellipse">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280" name="Google Shape;1280;p41"/>
              <p:cNvSpPr txBox="1"/>
              <p:nvPr/>
            </p:nvSpPr>
            <p:spPr>
              <a:xfrm>
                <a:off x="4066676" y="5206813"/>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01</a:t>
                </a:r>
                <a:endParaRPr/>
              </a:p>
            </p:txBody>
          </p:sp>
        </p:grpSp>
      </p:grpSp>
      <p:grpSp>
        <p:nvGrpSpPr>
          <p:cNvPr id="1281" name="Google Shape;1281;p41"/>
          <p:cNvGrpSpPr/>
          <p:nvPr/>
        </p:nvGrpSpPr>
        <p:grpSpPr>
          <a:xfrm>
            <a:off x="0" y="2345332"/>
            <a:ext cx="1448894" cy="870102"/>
            <a:chOff x="0" y="582324"/>
            <a:chExt cx="1448894" cy="870102"/>
          </a:xfrm>
        </p:grpSpPr>
        <p:cxnSp>
          <p:nvCxnSpPr>
            <p:cNvPr id="1282" name="Google Shape;1282;p41"/>
            <p:cNvCxnSpPr/>
            <p:nvPr/>
          </p:nvCxnSpPr>
          <p:spPr>
            <a:xfrm>
              <a:off x="0" y="951782"/>
              <a:ext cx="1320800" cy="0"/>
            </a:xfrm>
            <a:prstGeom prst="straightConnector1">
              <a:avLst/>
            </a:prstGeom>
            <a:noFill/>
            <a:ln cap="flat" cmpd="sng" w="25400">
              <a:solidFill>
                <a:srgbClr val="06677F"/>
              </a:solidFill>
              <a:prstDash val="dot"/>
              <a:miter lim="8000"/>
              <a:headEnd len="sm" w="sm" type="none"/>
              <a:tailEnd len="sm" w="sm" type="none"/>
            </a:ln>
          </p:spPr>
        </p:cxnSp>
        <p:grpSp>
          <p:nvGrpSpPr>
            <p:cNvPr id="1283" name="Google Shape;1283;p41"/>
            <p:cNvGrpSpPr/>
            <p:nvPr/>
          </p:nvGrpSpPr>
          <p:grpSpPr>
            <a:xfrm>
              <a:off x="708799" y="582324"/>
              <a:ext cx="740095" cy="870102"/>
              <a:chOff x="4051865" y="5165558"/>
              <a:chExt cx="946855" cy="1113179"/>
            </a:xfrm>
          </p:grpSpPr>
          <p:sp>
            <p:nvSpPr>
              <p:cNvPr id="1284" name="Google Shape;1284;p41"/>
              <p:cNvSpPr/>
              <p:nvPr/>
            </p:nvSpPr>
            <p:spPr>
              <a:xfrm>
                <a:off x="4051865" y="5165558"/>
                <a:ext cx="946855" cy="868299"/>
              </a:xfrm>
              <a:prstGeom prst="ellipse">
                <a:avLst/>
              </a:prstGeom>
              <a:solidFill>
                <a:srgbClr val="06677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285" name="Google Shape;1285;p41"/>
              <p:cNvSpPr txBox="1"/>
              <p:nvPr/>
            </p:nvSpPr>
            <p:spPr>
              <a:xfrm>
                <a:off x="4055862" y="5189661"/>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02</a:t>
                </a:r>
                <a:endParaRPr/>
              </a:p>
            </p:txBody>
          </p:sp>
        </p:grpSp>
      </p:grpSp>
      <p:grpSp>
        <p:nvGrpSpPr>
          <p:cNvPr id="1286" name="Google Shape;1286;p41"/>
          <p:cNvGrpSpPr/>
          <p:nvPr/>
        </p:nvGrpSpPr>
        <p:grpSpPr>
          <a:xfrm>
            <a:off x="0" y="4615379"/>
            <a:ext cx="1450818" cy="896308"/>
            <a:chOff x="0" y="582322"/>
            <a:chExt cx="1450818" cy="896308"/>
          </a:xfrm>
        </p:grpSpPr>
        <p:cxnSp>
          <p:nvCxnSpPr>
            <p:cNvPr id="1287" name="Google Shape;1287;p41"/>
            <p:cNvCxnSpPr/>
            <p:nvPr/>
          </p:nvCxnSpPr>
          <p:spPr>
            <a:xfrm>
              <a:off x="0" y="951782"/>
              <a:ext cx="1320800" cy="0"/>
            </a:xfrm>
            <a:prstGeom prst="straightConnector1">
              <a:avLst/>
            </a:prstGeom>
            <a:noFill/>
            <a:ln cap="flat" cmpd="sng" w="25400">
              <a:solidFill>
                <a:srgbClr val="3D8241"/>
              </a:solidFill>
              <a:prstDash val="dot"/>
              <a:miter lim="8000"/>
              <a:headEnd len="sm" w="sm" type="none"/>
              <a:tailEnd len="sm" w="sm" type="none"/>
            </a:ln>
          </p:spPr>
        </p:cxnSp>
        <p:grpSp>
          <p:nvGrpSpPr>
            <p:cNvPr id="1288" name="Google Shape;1288;p41"/>
            <p:cNvGrpSpPr/>
            <p:nvPr/>
          </p:nvGrpSpPr>
          <p:grpSpPr>
            <a:xfrm>
              <a:off x="708800" y="582322"/>
              <a:ext cx="742018" cy="896308"/>
              <a:chOff x="4051865" y="5165558"/>
              <a:chExt cx="949315" cy="1146707"/>
            </a:xfrm>
          </p:grpSpPr>
          <p:sp>
            <p:nvSpPr>
              <p:cNvPr id="1289" name="Google Shape;1289;p41"/>
              <p:cNvSpPr/>
              <p:nvPr/>
            </p:nvSpPr>
            <p:spPr>
              <a:xfrm>
                <a:off x="4051865" y="5165558"/>
                <a:ext cx="946855" cy="868299"/>
              </a:xfrm>
              <a:prstGeom prst="ellipse">
                <a:avLst/>
              </a:prstGeom>
              <a:solidFill>
                <a:srgbClr val="3D824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290" name="Google Shape;1290;p41"/>
              <p:cNvSpPr txBox="1"/>
              <p:nvPr/>
            </p:nvSpPr>
            <p:spPr>
              <a:xfrm>
                <a:off x="4091914" y="5223190"/>
                <a:ext cx="909266" cy="1089075"/>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03</a:t>
                </a:r>
                <a:endParaRPr/>
              </a:p>
            </p:txBody>
          </p:sp>
        </p:grpSp>
      </p:grpSp>
      <p:sp>
        <p:nvSpPr>
          <p:cNvPr id="1291" name="Google Shape;1291;p41"/>
          <p:cNvSpPr/>
          <p:nvPr/>
        </p:nvSpPr>
        <p:spPr>
          <a:xfrm flipH="1">
            <a:off x="7709700" y="757797"/>
            <a:ext cx="3965400" cy="1439100"/>
          </a:xfrm>
          <a:prstGeom prst="rect">
            <a:avLst/>
          </a:prstGeom>
          <a:noFill/>
          <a:ln>
            <a:noFill/>
          </a:ln>
        </p:spPr>
        <p:txBody>
          <a:bodyPr anchorCtr="0" anchor="t" bIns="45700" lIns="91425" spcFirstLastPara="1" rIns="91425" wrap="square" tIns="45700">
            <a:spAutoFit/>
          </a:bodyPr>
          <a:lstStyle/>
          <a:p>
            <a:pPr indent="0" lvl="0" marL="0" marR="0" rtl="0" algn="r">
              <a:lnSpc>
                <a:spcPct val="104999"/>
              </a:lnSpc>
              <a:spcBef>
                <a:spcPts val="0"/>
              </a:spcBef>
              <a:spcAft>
                <a:spcPts val="0"/>
              </a:spcAft>
              <a:buNone/>
            </a:pPr>
            <a:r>
              <a:rPr b="1" lang="en-US" sz="2000">
                <a:solidFill>
                  <a:srgbClr val="262626"/>
                </a:solidFill>
                <a:latin typeface="Calibri"/>
                <a:ea typeface="Calibri"/>
                <a:cs typeface="Calibri"/>
                <a:sym typeface="Calibri"/>
              </a:rPr>
              <a:t>La colaboración </a:t>
            </a:r>
            <a:endParaRPr/>
          </a:p>
          <a:p>
            <a:pPr indent="0" lvl="0" marL="0" marR="0" rtl="0" algn="r">
              <a:lnSpc>
                <a:spcPct val="104999"/>
              </a:lnSpc>
              <a:spcBef>
                <a:spcPts val="0"/>
              </a:spcBef>
              <a:spcAft>
                <a:spcPts val="0"/>
              </a:spcAft>
              <a:buNone/>
            </a:pPr>
            <a:r>
              <a:rPr b="1" lang="en-US" sz="2000">
                <a:solidFill>
                  <a:srgbClr val="262626"/>
                </a:solidFill>
                <a:latin typeface="Calibri"/>
                <a:ea typeface="Calibri"/>
                <a:cs typeface="Calibri"/>
                <a:sym typeface="Calibri"/>
              </a:rPr>
              <a:t>ofrece excelencia:</a:t>
            </a:r>
            <a:endParaRPr/>
          </a:p>
          <a:p>
            <a:pPr indent="0" lvl="0" marL="0" marR="0" rtl="0" algn="r">
              <a:lnSpc>
                <a:spcPct val="104999"/>
              </a:lnSpc>
              <a:spcBef>
                <a:spcPts val="0"/>
              </a:spcBef>
              <a:spcAft>
                <a:spcPts val="0"/>
              </a:spcAft>
              <a:buNone/>
            </a:pPr>
            <a:r>
              <a:rPr lang="en-US" sz="2000">
                <a:solidFill>
                  <a:srgbClr val="262626"/>
                </a:solidFill>
                <a:latin typeface="Calibri"/>
                <a:ea typeface="Calibri"/>
                <a:cs typeface="Calibri"/>
                <a:sym typeface="Calibri"/>
              </a:rPr>
              <a:t>Tecnología + personal = una hospitalidad que se percibe como inteligente y sincera</a:t>
            </a:r>
            <a:endParaRPr/>
          </a:p>
          <a:p>
            <a:pPr indent="0" lvl="0" marL="0" marR="0" rtl="0" algn="r">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grpSp>
        <p:nvGrpSpPr>
          <p:cNvPr id="1292" name="Google Shape;1292;p41"/>
          <p:cNvGrpSpPr/>
          <p:nvPr/>
        </p:nvGrpSpPr>
        <p:grpSpPr>
          <a:xfrm>
            <a:off x="10752228" y="116420"/>
            <a:ext cx="1501995" cy="971146"/>
            <a:chOff x="708799" y="582319"/>
            <a:chExt cx="1501995" cy="971146"/>
          </a:xfrm>
        </p:grpSpPr>
        <p:cxnSp>
          <p:nvCxnSpPr>
            <p:cNvPr id="1293" name="Google Shape;1293;p41"/>
            <p:cNvCxnSpPr/>
            <p:nvPr/>
          </p:nvCxnSpPr>
          <p:spPr>
            <a:xfrm rot="10800000">
              <a:off x="1320800" y="951782"/>
              <a:ext cx="889994" cy="0"/>
            </a:xfrm>
            <a:prstGeom prst="straightConnector1">
              <a:avLst/>
            </a:prstGeom>
            <a:noFill/>
            <a:ln cap="flat" cmpd="sng" w="25400">
              <a:solidFill>
                <a:srgbClr val="0289AE"/>
              </a:solidFill>
              <a:prstDash val="dot"/>
              <a:miter lim="8000"/>
              <a:headEnd len="sm" w="sm" type="none"/>
              <a:tailEnd len="sm" w="sm" type="none"/>
            </a:ln>
          </p:spPr>
        </p:cxnSp>
        <p:grpSp>
          <p:nvGrpSpPr>
            <p:cNvPr id="1294" name="Google Shape;1294;p41"/>
            <p:cNvGrpSpPr/>
            <p:nvPr/>
          </p:nvGrpSpPr>
          <p:grpSpPr>
            <a:xfrm>
              <a:off x="708799" y="582319"/>
              <a:ext cx="740095" cy="971146"/>
              <a:chOff x="4051865" y="5165558"/>
              <a:chExt cx="946855" cy="1242453"/>
            </a:xfrm>
          </p:grpSpPr>
          <p:sp>
            <p:nvSpPr>
              <p:cNvPr id="1295" name="Google Shape;1295;p41"/>
              <p:cNvSpPr/>
              <p:nvPr/>
            </p:nvSpPr>
            <p:spPr>
              <a:xfrm>
                <a:off x="4051865" y="5165558"/>
                <a:ext cx="946855" cy="868299"/>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296" name="Google Shape;1296;p41"/>
              <p:cNvSpPr txBox="1"/>
              <p:nvPr/>
            </p:nvSpPr>
            <p:spPr>
              <a:xfrm>
                <a:off x="4066676" y="5206811"/>
                <a:ext cx="909300" cy="12012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04</a:t>
                </a:r>
                <a:endParaRPr/>
              </a:p>
            </p:txBody>
          </p:sp>
        </p:grpSp>
      </p:grpSp>
      <p:sp>
        <p:nvSpPr>
          <p:cNvPr id="1297" name="Google Shape;1297;p41"/>
          <p:cNvSpPr txBox="1"/>
          <p:nvPr/>
        </p:nvSpPr>
        <p:spPr>
          <a:xfrm>
            <a:off x="7318636" y="5324091"/>
            <a:ext cx="4187763" cy="1439240"/>
          </a:xfrm>
          <a:prstGeom prst="rect">
            <a:avLst/>
          </a:prstGeom>
          <a:noFill/>
          <a:ln>
            <a:noFill/>
          </a:ln>
        </p:spPr>
        <p:txBody>
          <a:bodyPr anchorCtr="0" anchor="t" bIns="45700" lIns="91425" spcFirstLastPara="1" rIns="91425" wrap="square" tIns="45700">
            <a:spAutoFit/>
          </a:bodyPr>
          <a:lstStyle/>
          <a:p>
            <a:pPr indent="0" lvl="0" marL="0" marR="0" rtl="0" algn="r">
              <a:lnSpc>
                <a:spcPct val="104999"/>
              </a:lnSpc>
              <a:spcBef>
                <a:spcPts val="0"/>
              </a:spcBef>
              <a:spcAft>
                <a:spcPts val="0"/>
              </a:spcAft>
              <a:buNone/>
            </a:pPr>
            <a:r>
              <a:rPr b="1" lang="en-US" sz="2000">
                <a:solidFill>
                  <a:srgbClr val="62A844"/>
                </a:solidFill>
                <a:latin typeface="Calibri"/>
                <a:ea typeface="Calibri"/>
                <a:cs typeface="Calibri"/>
                <a:sym typeface="Calibri"/>
              </a:rPr>
              <a:t>Perspectiva Ecosmart:</a:t>
            </a:r>
            <a:br>
              <a:rPr b="1" lang="en-US" sz="2000">
                <a:solidFill>
                  <a:srgbClr val="62A844"/>
                </a:solidFill>
                <a:latin typeface="Calibri"/>
                <a:ea typeface="Calibri"/>
                <a:cs typeface="Calibri"/>
                <a:sym typeface="Calibri"/>
              </a:rPr>
            </a:br>
            <a:r>
              <a:rPr i="1" lang="en-US" sz="1800">
                <a:solidFill>
                  <a:srgbClr val="000000"/>
                </a:solidFill>
                <a:latin typeface="Calibri"/>
                <a:ea typeface="Calibri"/>
                <a:cs typeface="Calibri"/>
                <a:sym typeface="Calibri"/>
              </a:rPr>
              <a:t>La tecnología y las personas como socios: combinando la eficiencia con la inclusividad, la sostenibilidad y los valores europeos de atención.</a:t>
            </a:r>
            <a:endParaRPr/>
          </a:p>
          <a:p>
            <a:pPr indent="0" lvl="0" marL="0" marR="0" rtl="0" algn="r">
              <a:lnSpc>
                <a:spcPct val="104999"/>
              </a:lnSpc>
              <a:spcBef>
                <a:spcPts val="0"/>
              </a:spcBef>
              <a:spcAft>
                <a:spcPts val="0"/>
              </a:spcAft>
              <a:buNone/>
            </a:pPr>
            <a:r>
              <a:t/>
            </a:r>
            <a:endParaRPr sz="2000">
              <a:solidFill>
                <a:srgbClr val="62A844"/>
              </a:solidFill>
              <a:latin typeface="Calibri"/>
              <a:ea typeface="Calibri"/>
              <a:cs typeface="Calibri"/>
              <a:sym typeface="Calibri"/>
            </a:endParaRPr>
          </a:p>
        </p:txBody>
      </p:sp>
      <p:grpSp>
        <p:nvGrpSpPr>
          <p:cNvPr id="1298" name="Google Shape;1298;p41"/>
          <p:cNvGrpSpPr/>
          <p:nvPr/>
        </p:nvGrpSpPr>
        <p:grpSpPr>
          <a:xfrm>
            <a:off x="10665286" y="2434672"/>
            <a:ext cx="1501995" cy="883506"/>
            <a:chOff x="708799" y="582319"/>
            <a:chExt cx="1501995" cy="883506"/>
          </a:xfrm>
        </p:grpSpPr>
        <p:cxnSp>
          <p:nvCxnSpPr>
            <p:cNvPr id="1299" name="Google Shape;1299;p41"/>
            <p:cNvCxnSpPr/>
            <p:nvPr/>
          </p:nvCxnSpPr>
          <p:spPr>
            <a:xfrm rot="10800000">
              <a:off x="1320800" y="951782"/>
              <a:ext cx="889994" cy="0"/>
            </a:xfrm>
            <a:prstGeom prst="straightConnector1">
              <a:avLst/>
            </a:prstGeom>
            <a:noFill/>
            <a:ln cap="flat" cmpd="sng" w="25400">
              <a:solidFill>
                <a:srgbClr val="62A844"/>
              </a:solidFill>
              <a:prstDash val="dot"/>
              <a:miter lim="8000"/>
              <a:headEnd len="sm" w="sm" type="none"/>
              <a:tailEnd len="sm" w="sm" type="none"/>
            </a:ln>
          </p:spPr>
        </p:cxnSp>
        <p:grpSp>
          <p:nvGrpSpPr>
            <p:cNvPr id="1300" name="Google Shape;1300;p41"/>
            <p:cNvGrpSpPr/>
            <p:nvPr/>
          </p:nvGrpSpPr>
          <p:grpSpPr>
            <a:xfrm>
              <a:off x="708799" y="582319"/>
              <a:ext cx="740095" cy="883506"/>
              <a:chOff x="4051865" y="5165558"/>
              <a:chExt cx="946855" cy="1130329"/>
            </a:xfrm>
          </p:grpSpPr>
          <p:sp>
            <p:nvSpPr>
              <p:cNvPr id="1301" name="Google Shape;1301;p41"/>
              <p:cNvSpPr/>
              <p:nvPr/>
            </p:nvSpPr>
            <p:spPr>
              <a:xfrm>
                <a:off x="4051865" y="5165558"/>
                <a:ext cx="946855" cy="868299"/>
              </a:xfrm>
              <a:prstGeom prst="ellipse">
                <a:avLst/>
              </a:prstGeom>
              <a:solidFill>
                <a:srgbClr val="62A844"/>
              </a:solidFill>
              <a:ln cap="flat" cmpd="sng" w="12700">
                <a:solidFill>
                  <a:srgbClr val="62A84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302" name="Google Shape;1302;p41"/>
              <p:cNvSpPr txBox="1"/>
              <p:nvPr/>
            </p:nvSpPr>
            <p:spPr>
              <a:xfrm>
                <a:off x="4066676" y="5206811"/>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05</a:t>
                </a:r>
                <a:endParaRPr/>
              </a:p>
            </p:txBody>
          </p:sp>
        </p:grpSp>
      </p:grpSp>
      <p:sp>
        <p:nvSpPr>
          <p:cNvPr id="1303" name="Google Shape;1303;p41"/>
          <p:cNvSpPr/>
          <p:nvPr/>
        </p:nvSpPr>
        <p:spPr>
          <a:xfrm flipH="1">
            <a:off x="8021463" y="3119475"/>
            <a:ext cx="3656400" cy="2247000"/>
          </a:xfrm>
          <a:prstGeom prst="rect">
            <a:avLst/>
          </a:prstGeom>
          <a:noFill/>
          <a:ln>
            <a:noFill/>
          </a:ln>
        </p:spPr>
        <p:txBody>
          <a:bodyPr anchorCtr="0" anchor="t" bIns="45700" lIns="91425" spcFirstLastPara="1" rIns="91425" wrap="square" tIns="45700">
            <a:spAutoFit/>
          </a:bodyPr>
          <a:lstStyle/>
          <a:p>
            <a:pPr indent="0" lvl="0" marL="0" marR="0" rtl="0" algn="r">
              <a:lnSpc>
                <a:spcPct val="105000"/>
              </a:lnSpc>
              <a:spcBef>
                <a:spcPts val="0"/>
              </a:spcBef>
              <a:spcAft>
                <a:spcPts val="0"/>
              </a:spcAft>
              <a:buNone/>
            </a:pPr>
            <a:r>
              <a:rPr b="1" lang="en-US" sz="1900">
                <a:solidFill>
                  <a:srgbClr val="262626"/>
                </a:solidFill>
                <a:latin typeface="Calibri"/>
                <a:ea typeface="Calibri"/>
                <a:cs typeface="Calibri"/>
                <a:sym typeface="Calibri"/>
              </a:rPr>
              <a:t>Medida del éxito:</a:t>
            </a:r>
            <a:br>
              <a:rPr b="1" lang="en-US" sz="1900">
                <a:solidFill>
                  <a:srgbClr val="262626"/>
                </a:solidFill>
                <a:latin typeface="Calibri"/>
                <a:ea typeface="Calibri"/>
                <a:cs typeface="Calibri"/>
                <a:sym typeface="Calibri"/>
              </a:rPr>
            </a:br>
            <a:r>
              <a:rPr lang="en-US" sz="1900">
                <a:solidFill>
                  <a:srgbClr val="262626"/>
                </a:solidFill>
                <a:latin typeface="Calibri"/>
                <a:ea typeface="Calibri"/>
                <a:cs typeface="Calibri"/>
                <a:sym typeface="Calibri"/>
              </a:rPr>
              <a:t>Hoteles que combinan herramientas digitales con una</a:t>
            </a:r>
            <a:r>
              <a:rPr lang="en-US" sz="1300"/>
              <a:t> </a:t>
            </a:r>
            <a:r>
              <a:rPr lang="en-US" sz="1900">
                <a:solidFill>
                  <a:srgbClr val="262626"/>
                </a:solidFill>
                <a:latin typeface="Calibri"/>
                <a:ea typeface="Calibri"/>
                <a:cs typeface="Calibri"/>
                <a:sym typeface="Calibri"/>
              </a:rPr>
              <a:t>atención interpersonal logran:</a:t>
            </a:r>
            <a:br>
              <a:rPr lang="en-US" sz="1900">
                <a:solidFill>
                  <a:srgbClr val="262626"/>
                </a:solidFill>
                <a:latin typeface="Calibri"/>
                <a:ea typeface="Calibri"/>
                <a:cs typeface="Calibri"/>
                <a:sym typeface="Calibri"/>
              </a:rPr>
            </a:br>
            <a:r>
              <a:rPr lang="en-US" sz="1900">
                <a:solidFill>
                  <a:srgbClr val="62A844"/>
                </a:solidFill>
                <a:latin typeface="Calibri"/>
                <a:ea typeface="Calibri"/>
                <a:cs typeface="Calibri"/>
                <a:sym typeface="Calibri"/>
              </a:rPr>
              <a:t>• </a:t>
            </a:r>
            <a:r>
              <a:rPr lang="en-US" sz="1900">
                <a:solidFill>
                  <a:srgbClr val="262626"/>
                </a:solidFill>
                <a:latin typeface="Calibri"/>
                <a:ea typeface="Calibri"/>
                <a:cs typeface="Calibri"/>
                <a:sym typeface="Calibri"/>
              </a:rPr>
              <a:t>Mayor satisfacción </a:t>
            </a:r>
            <a:endParaRPr sz="1300"/>
          </a:p>
          <a:p>
            <a:pPr indent="0" lvl="0" marL="0" marR="0" rtl="0" algn="r">
              <a:lnSpc>
                <a:spcPct val="104999"/>
              </a:lnSpc>
              <a:spcBef>
                <a:spcPts val="0"/>
              </a:spcBef>
              <a:spcAft>
                <a:spcPts val="0"/>
              </a:spcAft>
              <a:buNone/>
            </a:pPr>
            <a:r>
              <a:rPr lang="en-US" sz="1900">
                <a:solidFill>
                  <a:srgbClr val="62A844"/>
                </a:solidFill>
                <a:latin typeface="Calibri"/>
                <a:ea typeface="Calibri"/>
                <a:cs typeface="Calibri"/>
                <a:sym typeface="Calibri"/>
              </a:rPr>
              <a:t>• </a:t>
            </a:r>
            <a:r>
              <a:rPr lang="en-US" sz="1900">
                <a:solidFill>
                  <a:srgbClr val="262626"/>
                </a:solidFill>
                <a:latin typeface="Calibri"/>
                <a:ea typeface="Calibri"/>
                <a:cs typeface="Calibri"/>
                <a:sym typeface="Calibri"/>
              </a:rPr>
              <a:t>Mayor fidelidad </a:t>
            </a:r>
            <a:endParaRPr sz="1300"/>
          </a:p>
          <a:p>
            <a:pPr indent="0" lvl="0" marL="0" marR="0" rtl="0" algn="r">
              <a:lnSpc>
                <a:spcPct val="104999"/>
              </a:lnSpc>
              <a:spcBef>
                <a:spcPts val="0"/>
              </a:spcBef>
              <a:spcAft>
                <a:spcPts val="0"/>
              </a:spcAft>
              <a:buNone/>
            </a:pPr>
            <a:r>
              <a:rPr lang="en-US" sz="1900">
                <a:solidFill>
                  <a:srgbClr val="62A844"/>
                </a:solidFill>
                <a:latin typeface="Calibri"/>
                <a:ea typeface="Calibri"/>
                <a:cs typeface="Calibri"/>
                <a:sym typeface="Calibri"/>
              </a:rPr>
              <a:t>• </a:t>
            </a:r>
            <a:r>
              <a:rPr lang="en-US" sz="1900">
                <a:solidFill>
                  <a:srgbClr val="262626"/>
                </a:solidFill>
                <a:latin typeface="Calibri"/>
                <a:ea typeface="Calibri"/>
                <a:cs typeface="Calibri"/>
                <a:sym typeface="Calibri"/>
              </a:rPr>
              <a:t>Mayor bienestar del personal</a:t>
            </a:r>
            <a:endParaRPr sz="1300"/>
          </a:p>
          <a:p>
            <a:pPr indent="0" lvl="0" marL="0" marR="0" rtl="0" algn="r">
              <a:lnSpc>
                <a:spcPct val="104999"/>
              </a:lnSpc>
              <a:spcBef>
                <a:spcPts val="0"/>
              </a:spcBef>
              <a:spcAft>
                <a:spcPts val="0"/>
              </a:spcAft>
              <a:buNone/>
            </a:pPr>
            <a:r>
              <a:t/>
            </a:r>
            <a:endParaRPr sz="1900">
              <a:solidFill>
                <a:srgbClr val="262626"/>
              </a:solidFill>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8" name="Shape 1308"/>
        <p:cNvGrpSpPr/>
        <p:nvPr/>
      </p:nvGrpSpPr>
      <p:grpSpPr>
        <a:xfrm>
          <a:off x="0" y="0"/>
          <a:ext cx="0" cy="0"/>
          <a:chOff x="0" y="0"/>
          <a:chExt cx="0" cy="0"/>
        </a:xfrm>
      </p:grpSpPr>
      <p:sp>
        <p:nvSpPr>
          <p:cNvPr id="1309" name="Google Shape;1309;p42"/>
          <p:cNvSpPr txBox="1"/>
          <p:nvPr/>
        </p:nvSpPr>
        <p:spPr>
          <a:xfrm>
            <a:off x="316975" y="169225"/>
            <a:ext cx="74226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Lecturas recomendadas: Inteligencia artificial y satisfacción de los huéspedes</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310" name="Google Shape;1310;p42"/>
          <p:cNvCxnSpPr/>
          <p:nvPr/>
        </p:nvCxnSpPr>
        <p:spPr>
          <a:xfrm>
            <a:off x="0" y="1536819"/>
            <a:ext cx="6840638" cy="0"/>
          </a:xfrm>
          <a:prstGeom prst="straightConnector1">
            <a:avLst/>
          </a:prstGeom>
          <a:noFill/>
          <a:ln cap="flat" cmpd="sng" w="34925">
            <a:solidFill>
              <a:srgbClr val="62A844"/>
            </a:solidFill>
            <a:prstDash val="dot"/>
            <a:miter lim="8000"/>
            <a:headEnd len="sm" w="sm" type="none"/>
            <a:tailEnd len="sm" w="sm" type="none"/>
          </a:ln>
        </p:spPr>
      </p:cxnSp>
      <p:sp>
        <p:nvSpPr>
          <p:cNvPr id="1311" name="Google Shape;1311;p42"/>
          <p:cNvSpPr/>
          <p:nvPr/>
        </p:nvSpPr>
        <p:spPr>
          <a:xfrm flipH="1">
            <a:off x="316966" y="1838700"/>
            <a:ext cx="6347100" cy="4671000"/>
          </a:xfrm>
          <a:prstGeom prst="rect">
            <a:avLst/>
          </a:prstGeom>
          <a:noFill/>
          <a:ln>
            <a:noFill/>
          </a:ln>
        </p:spPr>
        <p:txBody>
          <a:bodyPr anchorCtr="0" anchor="t" bIns="45700" lIns="91425" spcFirstLastPara="1" rIns="91425" wrap="square" tIns="45700">
            <a:spAutoFit/>
          </a:bodyPr>
          <a:lstStyle/>
          <a:p>
            <a:pPr indent="0" lvl="0" marL="0" marR="0" rtl="0" algn="l">
              <a:lnSpc>
                <a:spcPct val="95454"/>
              </a:lnSpc>
              <a:spcBef>
                <a:spcPts val="0"/>
              </a:spcBef>
              <a:spcAft>
                <a:spcPts val="0"/>
              </a:spcAft>
              <a:buNone/>
            </a:pPr>
            <a:r>
              <a:rPr b="1" i="1" lang="en-US" sz="2000">
                <a:solidFill>
                  <a:srgbClr val="0289AE"/>
                </a:solidFill>
                <a:latin typeface="Calibri"/>
                <a:ea typeface="Calibri"/>
                <a:cs typeface="Calibri"/>
                <a:sym typeface="Calibri"/>
              </a:rPr>
              <a:t>Makivić, R., Vukolić, D., Veljović, S., Bolesnikov, M., Dávid, L. D., Ivanišević, A., Silić, M., &amp; Gajić, T. (2024). AI Impact on Hotel Guest Satisfaction via Tailor-Made Services: A Case Study of Serbia and Hungary. Information, 15(11), 700. </a:t>
            </a:r>
            <a:r>
              <a:rPr b="1" i="1" lang="en-US" sz="2000" u="sng">
                <a:solidFill>
                  <a:schemeClr val="hlink"/>
                </a:solidFill>
                <a:latin typeface="Calibri"/>
                <a:ea typeface="Calibri"/>
                <a:cs typeface="Calibri"/>
                <a:sym typeface="Calibri"/>
                <a:hlinkClick r:id="rId3"/>
              </a:rPr>
              <a:t>https://doi.org/10.3390/info15110700</a:t>
            </a:r>
            <a:endParaRPr b="1" i="1" sz="2000">
              <a:solidFill>
                <a:srgbClr val="0289AE"/>
              </a:solidFill>
              <a:latin typeface="Calibri"/>
              <a:ea typeface="Calibri"/>
              <a:cs typeface="Calibri"/>
              <a:sym typeface="Calibri"/>
            </a:endParaRPr>
          </a:p>
          <a:p>
            <a:pPr indent="0" lvl="0" marL="0" marR="0" rtl="0" algn="l">
              <a:lnSpc>
                <a:spcPct val="105000"/>
              </a:lnSpc>
              <a:spcBef>
                <a:spcPts val="0"/>
              </a:spcBef>
              <a:spcAft>
                <a:spcPts val="0"/>
              </a:spcAft>
              <a:buNone/>
            </a:pPr>
            <a:r>
              <a:rPr b="1" i="1" lang="en-US" sz="2000" u="sng">
                <a:solidFill>
                  <a:schemeClr val="hlink"/>
                </a:solidFill>
                <a:latin typeface="Calibri"/>
                <a:ea typeface="Calibri"/>
                <a:cs typeface="Calibri"/>
                <a:sym typeface="Calibri"/>
                <a:hlinkClick r:id="rId4"/>
              </a:rPr>
              <a:t>https://www.mdpi.com/2078-2489/15/11/700</a:t>
            </a:r>
            <a:endParaRPr b="1" i="1" sz="2000" u="sng">
              <a:solidFill>
                <a:srgbClr val="000000"/>
              </a:solidFill>
              <a:latin typeface="Calibri"/>
              <a:ea typeface="Calibri"/>
              <a:cs typeface="Calibri"/>
              <a:sym typeface="Calibri"/>
            </a:endParaRPr>
          </a:p>
          <a:p>
            <a:pPr indent="0" lvl="0" marL="0" marR="0" rtl="0" algn="l">
              <a:lnSpc>
                <a:spcPct val="104999"/>
              </a:lnSpc>
              <a:spcBef>
                <a:spcPts val="0"/>
              </a:spcBef>
              <a:spcAft>
                <a:spcPts val="0"/>
              </a:spcAft>
              <a:buNone/>
            </a:pPr>
            <a:r>
              <a:t/>
            </a:r>
            <a:endParaRPr sz="1100">
              <a:solidFill>
                <a:srgbClr val="000000"/>
              </a:solidFill>
              <a:latin typeface="Calibri"/>
              <a:ea typeface="Calibri"/>
              <a:cs typeface="Calibri"/>
              <a:sym typeface="Calibri"/>
            </a:endParaRPr>
          </a:p>
          <a:p>
            <a:pPr indent="0" lvl="0" marL="0" marR="0" rtl="0" algn="l">
              <a:lnSpc>
                <a:spcPct val="104999"/>
              </a:lnSpc>
              <a:spcBef>
                <a:spcPts val="0"/>
              </a:spcBef>
              <a:spcAft>
                <a:spcPts val="0"/>
              </a:spcAft>
              <a:buNone/>
            </a:pPr>
            <a:r>
              <a:rPr lang="en-US" sz="1800">
                <a:solidFill>
                  <a:srgbClr val="000000"/>
                </a:solidFill>
                <a:latin typeface="Calibri"/>
                <a:ea typeface="Calibri"/>
                <a:cs typeface="Calibri"/>
                <a:sym typeface="Calibri"/>
              </a:rPr>
              <a:t>Este estudio europeo investiga cómo la </a:t>
            </a:r>
            <a:r>
              <a:rPr lang="en-US" sz="1800">
                <a:latin typeface="Calibri"/>
                <a:ea typeface="Calibri"/>
                <a:cs typeface="Calibri"/>
                <a:sym typeface="Calibri"/>
              </a:rPr>
              <a:t>IA </a:t>
            </a:r>
            <a:r>
              <a:rPr lang="en-US" sz="1800">
                <a:solidFill>
                  <a:srgbClr val="000000"/>
                </a:solidFill>
                <a:latin typeface="Calibri"/>
                <a:ea typeface="Calibri"/>
                <a:cs typeface="Calibri"/>
                <a:sym typeface="Calibri"/>
              </a:rPr>
              <a:t>mejora la satisfacción de los huéspedes a través de un servicio personalizado. Basándose en datos de hoteles de Serbia y Hungría, analiza cómo la confianza, la seguridad de los datos y la experiencia del usuario influyen en la percepción que tienen los huéspedes de las herramientas de IA. La investigación concluye que las recomendaciones personalizadas y los sistemas predictivos pueden mejorar la comodidad y la fidelidad cuando son transparentes, éticos y están respaldados por la empatía humana.</a:t>
            </a:r>
            <a:endParaRPr sz="1800">
              <a:solidFill>
                <a:srgbClr val="000000"/>
              </a:solidFill>
              <a:latin typeface="Calibri"/>
              <a:ea typeface="Calibri"/>
              <a:cs typeface="Calibri"/>
              <a:sym typeface="Calibri"/>
            </a:endParaRPr>
          </a:p>
        </p:txBody>
      </p:sp>
      <p:pic>
        <p:nvPicPr>
          <p:cNvPr id="1312" name="Google Shape;1312;p42"/>
          <p:cNvPicPr preferRelativeResize="0"/>
          <p:nvPr/>
        </p:nvPicPr>
        <p:blipFill>
          <a:blip r:embed="rId5">
            <a:alphaModFix/>
          </a:blip>
          <a:stretch>
            <a:fillRect/>
          </a:stretch>
        </p:blipFill>
        <p:spPr>
          <a:xfrm>
            <a:off x="7461625" y="0"/>
            <a:ext cx="4734725" cy="5262500"/>
          </a:xfrm>
          <a:prstGeom prst="rect">
            <a:avLst/>
          </a:prstGeom>
          <a:noFill/>
          <a:ln>
            <a:noFill/>
          </a:ln>
        </p:spPr>
      </p:pic>
      <p:pic>
        <p:nvPicPr>
          <p:cNvPr id="1313" name="Google Shape;1313;p42"/>
          <p:cNvPicPr preferRelativeResize="0"/>
          <p:nvPr/>
        </p:nvPicPr>
        <p:blipFill rotWithShape="1">
          <a:blip r:embed="rId6">
            <a:alphaModFix/>
          </a:blip>
          <a:srcRect b="16922" l="-761" r="29196" t="12298"/>
          <a:stretch/>
        </p:blipFill>
        <p:spPr>
          <a:xfrm>
            <a:off x="5849279" y="1358400"/>
            <a:ext cx="6347083" cy="4885527"/>
          </a:xfrm>
          <a:prstGeom prst="rect">
            <a:avLst/>
          </a:prstGeom>
          <a:noFill/>
          <a:ln>
            <a:noFill/>
          </a:ln>
        </p:spPr>
      </p:pic>
      <p:pic>
        <p:nvPicPr>
          <p:cNvPr id="1314" name="Google Shape;1314;p42">
            <a:hlinkClick r:id="rId7"/>
          </p:cNvPr>
          <p:cNvPicPr preferRelativeResize="0"/>
          <p:nvPr/>
        </p:nvPicPr>
        <p:blipFill rotWithShape="1">
          <a:blip r:embed="rId8">
            <a:alphaModFix/>
          </a:blip>
          <a:srcRect b="41915" l="2034" r="0" t="0"/>
          <a:stretch/>
        </p:blipFill>
        <p:spPr>
          <a:xfrm>
            <a:off x="7446134" y="1747581"/>
            <a:ext cx="4734715" cy="3687804"/>
          </a:xfrm>
          <a:prstGeom prst="rect">
            <a:avLst/>
          </a:prstGeom>
          <a:noFill/>
          <a:ln>
            <a:noFill/>
          </a:ln>
        </p:spPr>
      </p:pic>
      <p:grpSp>
        <p:nvGrpSpPr>
          <p:cNvPr id="1315" name="Google Shape;1315;p42"/>
          <p:cNvGrpSpPr/>
          <p:nvPr/>
        </p:nvGrpSpPr>
        <p:grpSpPr>
          <a:xfrm rot="-454298">
            <a:off x="9557754" y="5120141"/>
            <a:ext cx="1456200" cy="1406604"/>
            <a:chOff x="7757830" y="4274827"/>
            <a:chExt cx="1456200" cy="1406604"/>
          </a:xfrm>
        </p:grpSpPr>
        <p:sp>
          <p:nvSpPr>
            <p:cNvPr id="1316" name="Google Shape;1316;p42"/>
            <p:cNvSpPr/>
            <p:nvPr/>
          </p:nvSpPr>
          <p:spPr>
            <a:xfrm>
              <a:off x="7777737" y="4274827"/>
              <a:ext cx="1406604" cy="1406604"/>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17" name="Google Shape;1317;p42"/>
            <p:cNvSpPr txBox="1"/>
            <p:nvPr/>
          </p:nvSpPr>
          <p:spPr>
            <a:xfrm>
              <a:off x="7757830" y="4354562"/>
              <a:ext cx="1456200" cy="1207500"/>
            </a:xfrm>
            <a:prstGeom prst="rect">
              <a:avLst/>
            </a:prstGeom>
            <a:noFill/>
            <a:ln>
              <a:noFill/>
            </a:ln>
          </p:spPr>
          <p:txBody>
            <a:bodyPr anchorCtr="0" anchor="t" bIns="45700" lIns="91425" spcFirstLastPara="1" rIns="91425" wrap="square" tIns="45700">
              <a:spAutoFit/>
            </a:bodyPr>
            <a:lstStyle/>
            <a:p>
              <a:pPr indent="0" lvl="0" marL="0" marR="0" rtl="0" algn="ctr">
                <a:lnSpc>
                  <a:spcPct val="107500"/>
                </a:lnSpc>
                <a:spcBef>
                  <a:spcPts val="0"/>
                </a:spcBef>
                <a:spcAft>
                  <a:spcPts val="0"/>
                </a:spcAft>
                <a:buNone/>
              </a:pPr>
              <a:r>
                <a:rPr b="1" lang="en-US" sz="2300">
                  <a:solidFill>
                    <a:schemeClr val="lt1"/>
                  </a:solidFill>
                  <a:latin typeface="Calibri"/>
                  <a:ea typeface="Calibri"/>
                  <a:cs typeface="Calibri"/>
                  <a:sym typeface="Calibri"/>
                </a:rPr>
                <a:t>HAGA CLIC PARA </a:t>
              </a:r>
              <a:r>
                <a:rPr b="1" lang="en-US" sz="2300" u="sng">
                  <a:solidFill>
                    <a:schemeClr val="lt1"/>
                  </a:solidFill>
                  <a:latin typeface="Calibri"/>
                  <a:ea typeface="Calibri"/>
                  <a:cs typeface="Calibri"/>
                  <a:sym typeface="Calibri"/>
                  <a:hlinkClick r:id="rId9">
                    <a:extLst>
                      <a:ext uri="{A12FA001-AC4F-418D-AE19-62706E023703}">
                        <ahyp:hlinkClr val="tx"/>
                      </a:ext>
                    </a:extLst>
                  </a:hlinkClick>
                </a:rPr>
                <a:t>VER</a:t>
              </a:r>
              <a:endParaRPr b="1" sz="2300">
                <a:solidFill>
                  <a:schemeClr val="lt1"/>
                </a:solidFill>
                <a:latin typeface="Calibri"/>
                <a:ea typeface="Calibri"/>
                <a:cs typeface="Calibri"/>
                <a:sym typeface="Calibri"/>
              </a:endParaRPr>
            </a:p>
          </p:txBody>
        </p:sp>
      </p:gr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2" name="Shape 1322"/>
        <p:cNvGrpSpPr/>
        <p:nvPr/>
      </p:nvGrpSpPr>
      <p:grpSpPr>
        <a:xfrm>
          <a:off x="0" y="0"/>
          <a:ext cx="0" cy="0"/>
          <a:chOff x="0" y="0"/>
          <a:chExt cx="0" cy="0"/>
        </a:xfrm>
      </p:grpSpPr>
      <p:sp>
        <p:nvSpPr>
          <p:cNvPr id="1323" name="Google Shape;1323;p43"/>
          <p:cNvSpPr txBox="1"/>
          <p:nvPr>
            <p:ph idx="2" type="body"/>
          </p:nvPr>
        </p:nvSpPr>
        <p:spPr>
          <a:xfrm>
            <a:off x="660160" y="1542896"/>
            <a:ext cx="2067000" cy="5823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0289AE"/>
              </a:buClr>
              <a:buSzPts val="12000"/>
              <a:buNone/>
            </a:pPr>
            <a:r>
              <a:rPr b="1" lang="en-US" sz="12000"/>
              <a:t>04</a:t>
            </a:r>
            <a:endParaRPr/>
          </a:p>
        </p:txBody>
      </p:sp>
      <p:sp>
        <p:nvSpPr>
          <p:cNvPr id="1324" name="Google Shape;1324;p43"/>
          <p:cNvSpPr/>
          <p:nvPr/>
        </p:nvSpPr>
        <p:spPr>
          <a:xfrm>
            <a:off x="7494650" y="6245725"/>
            <a:ext cx="4275300" cy="4761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325" name="Google Shape;1325;p43"/>
          <p:cNvSpPr txBox="1"/>
          <p:nvPr/>
        </p:nvSpPr>
        <p:spPr>
          <a:xfrm>
            <a:off x="7620642" y="6366299"/>
            <a:ext cx="75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0289AE"/>
                </a:solidFill>
                <a:latin typeface="Calibri"/>
                <a:ea typeface="Calibri"/>
                <a:cs typeface="Calibri"/>
                <a:sym typeface="Calibri"/>
              </a:rPr>
              <a:t>Véase también ›</a:t>
            </a:r>
            <a:endParaRPr/>
          </a:p>
        </p:txBody>
      </p:sp>
      <p:sp>
        <p:nvSpPr>
          <p:cNvPr id="1326" name="Google Shape;1326;p43"/>
          <p:cNvSpPr txBox="1"/>
          <p:nvPr/>
        </p:nvSpPr>
        <p:spPr>
          <a:xfrm>
            <a:off x="8376643" y="6366299"/>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C3 M1</a:t>
            </a:r>
            <a:endParaRPr b="1" i="0" sz="1400">
              <a:solidFill>
                <a:srgbClr val="262626"/>
              </a:solidFill>
              <a:latin typeface="Calibri"/>
              <a:ea typeface="Calibri"/>
              <a:cs typeface="Calibri"/>
              <a:sym typeface="Calibri"/>
            </a:endParaRPr>
          </a:p>
        </p:txBody>
      </p:sp>
      <p:sp>
        <p:nvSpPr>
          <p:cNvPr id="1327" name="Google Shape;1327;p43"/>
          <p:cNvSpPr txBox="1"/>
          <p:nvPr/>
        </p:nvSpPr>
        <p:spPr>
          <a:xfrm>
            <a:off x="8970642" y="6366299"/>
            <a:ext cx="349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400">
                <a:solidFill>
                  <a:srgbClr val="262626"/>
                </a:solidFill>
                <a:latin typeface="Calibri"/>
                <a:ea typeface="Calibri"/>
                <a:cs typeface="Calibri"/>
                <a:sym typeface="Calibri"/>
              </a:rPr>
              <a:t>- </a:t>
            </a:r>
            <a:r>
              <a:rPr lang="en-US" sz="1400">
                <a:solidFill>
                  <a:srgbClr val="1E3A1F"/>
                </a:solidFill>
                <a:latin typeface="Calibri"/>
                <a:ea typeface="Calibri"/>
                <a:cs typeface="Calibri"/>
                <a:sym typeface="Calibri"/>
              </a:rPr>
              <a:t>Liderar el cambio ecológico y digital</a:t>
            </a:r>
            <a:endParaRPr/>
          </a:p>
        </p:txBody>
      </p:sp>
      <p:pic>
        <p:nvPicPr>
          <p:cNvPr id="1328" name="Google Shape;1328;p43"/>
          <p:cNvPicPr preferRelativeResize="0"/>
          <p:nvPr/>
        </p:nvPicPr>
        <p:blipFill>
          <a:blip r:embed="rId3">
            <a:alphaModFix/>
          </a:blip>
          <a:stretch>
            <a:fillRect/>
          </a:stretch>
        </p:blipFill>
        <p:spPr>
          <a:xfrm>
            <a:off x="3763577" y="647756"/>
            <a:ext cx="8341823" cy="5469225"/>
          </a:xfrm>
          <a:prstGeom prst="rect">
            <a:avLst/>
          </a:prstGeom>
          <a:noFill/>
          <a:ln>
            <a:noFill/>
          </a:ln>
        </p:spPr>
      </p:pic>
      <p:sp>
        <p:nvSpPr>
          <p:cNvPr id="1329" name="Google Shape;1329;p43"/>
          <p:cNvSpPr txBox="1"/>
          <p:nvPr>
            <p:ph idx="1" type="body"/>
          </p:nvPr>
        </p:nvSpPr>
        <p:spPr>
          <a:xfrm>
            <a:off x="4179945" y="1132950"/>
            <a:ext cx="7637400" cy="4711800"/>
          </a:xfrm>
          <a:prstGeom prst="rect">
            <a:avLst/>
          </a:prstGeom>
          <a:noFill/>
          <a:ln>
            <a:noFill/>
          </a:ln>
        </p:spPr>
        <p:txBody>
          <a:bodyPr anchorCtr="0" anchor="t" bIns="45700" lIns="91425" spcFirstLastPara="1" rIns="91425" wrap="square" tIns="45700">
            <a:normAutofit fontScale="92500" lnSpcReduction="10000"/>
          </a:bodyPr>
          <a:lstStyle/>
          <a:p>
            <a:pPr indent="0" lvl="0" marL="0" rtl="0" algn="l">
              <a:lnSpc>
                <a:spcPct val="103333"/>
              </a:lnSpc>
              <a:spcBef>
                <a:spcPts val="0"/>
              </a:spcBef>
              <a:spcAft>
                <a:spcPts val="0"/>
              </a:spcAft>
              <a:buClr>
                <a:schemeClr val="lt1"/>
              </a:buClr>
              <a:buSzPct val="100000"/>
              <a:buNone/>
            </a:pPr>
            <a:r>
              <a:rPr b="1" lang="en-US"/>
              <a:t>Ética, compromiso del personal y uso responsable de la IA</a:t>
            </a:r>
            <a:endParaRPr/>
          </a:p>
          <a:p>
            <a:pPr indent="0" lvl="0" marL="0" rtl="0" algn="l">
              <a:lnSpc>
                <a:spcPct val="90000"/>
              </a:lnSpc>
              <a:spcBef>
                <a:spcPts val="1000"/>
              </a:spcBef>
              <a:spcAft>
                <a:spcPts val="0"/>
              </a:spcAft>
              <a:buClr>
                <a:schemeClr val="lt1"/>
              </a:buClr>
              <a:buSzPct val="200000"/>
              <a:buNone/>
            </a:pPr>
            <a:br>
              <a:rPr b="1" lang="en-US"/>
            </a:br>
            <a:r>
              <a:rPr b="1" lang="en-US" sz="2400"/>
              <a:t>Fomentar la conciencia ética y las prácticas inclusivas en la adopción de la IA. </a:t>
            </a:r>
            <a:r>
              <a:rPr lang="en-US" sz="2400"/>
              <a:t>Analizar las implicaciones éticas, sociales y laborales de la inteligencia artificial en el sector hotelero, centrándose en la equidad, la transparencia y el bienestar del personal. La unidad explora cómo el uso responsable de la tecnología puede promover la confianza, la inclusión y la integridad en el marco de la transformación digital.</a:t>
            </a:r>
            <a:endParaRPr sz="2400"/>
          </a:p>
          <a:p>
            <a:pPr indent="0" lvl="0" marL="0" rtl="0" algn="l">
              <a:lnSpc>
                <a:spcPct val="90000"/>
              </a:lnSpc>
              <a:spcBef>
                <a:spcPts val="1000"/>
              </a:spcBef>
              <a:spcAft>
                <a:spcPts val="0"/>
              </a:spcAft>
              <a:buClr>
                <a:schemeClr val="lt1"/>
              </a:buClr>
              <a:buSzPct val="100000"/>
              <a:buNone/>
            </a:pPr>
            <a:r>
              <a:t/>
            </a:r>
            <a:endParaRPr sz="2400"/>
          </a:p>
          <a:p>
            <a:pPr indent="0" lvl="0" marL="0" rtl="0" algn="l">
              <a:lnSpc>
                <a:spcPct val="90000"/>
              </a:lnSpc>
              <a:spcBef>
                <a:spcPts val="1000"/>
              </a:spcBef>
              <a:spcAft>
                <a:spcPts val="0"/>
              </a:spcAft>
              <a:buClr>
                <a:schemeClr val="lt1"/>
              </a:buClr>
              <a:buSzPct val="100000"/>
              <a:buNone/>
            </a:pPr>
            <a:r>
              <a:t/>
            </a:r>
            <a:endParaRPr sz="2200"/>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4" name="Shape 1334"/>
        <p:cNvGrpSpPr/>
        <p:nvPr/>
      </p:nvGrpSpPr>
      <p:grpSpPr>
        <a:xfrm>
          <a:off x="0" y="0"/>
          <a:ext cx="0" cy="0"/>
          <a:chOff x="0" y="0"/>
          <a:chExt cx="0" cy="0"/>
        </a:xfrm>
      </p:grpSpPr>
      <p:sp>
        <p:nvSpPr>
          <p:cNvPr id="1335" name="Google Shape;1335;p44"/>
          <p:cNvSpPr txBox="1"/>
          <p:nvPr/>
        </p:nvSpPr>
        <p:spPr>
          <a:xfrm>
            <a:off x="429128" y="384365"/>
            <a:ext cx="57066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Por qué es importante la ética de la IA en el sector hotelero</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336" name="Google Shape;1336;p44"/>
          <p:cNvCxnSpPr/>
          <p:nvPr/>
        </p:nvCxnSpPr>
        <p:spPr>
          <a:xfrm>
            <a:off x="0" y="1641270"/>
            <a:ext cx="6096000" cy="0"/>
          </a:xfrm>
          <a:prstGeom prst="straightConnector1">
            <a:avLst/>
          </a:prstGeom>
          <a:noFill/>
          <a:ln cap="flat" cmpd="sng" w="34925">
            <a:solidFill>
              <a:srgbClr val="62A844"/>
            </a:solidFill>
            <a:prstDash val="dot"/>
            <a:miter lim="8000"/>
            <a:headEnd len="sm" w="sm" type="none"/>
            <a:tailEnd len="sm" w="sm" type="none"/>
          </a:ln>
        </p:spPr>
      </p:cxnSp>
      <p:sp>
        <p:nvSpPr>
          <p:cNvPr id="1337" name="Google Shape;1337;p44"/>
          <p:cNvSpPr/>
          <p:nvPr/>
        </p:nvSpPr>
        <p:spPr>
          <a:xfrm flipH="1">
            <a:off x="457141" y="1782772"/>
            <a:ext cx="5952300" cy="4196100"/>
          </a:xfrm>
          <a:prstGeom prst="rect">
            <a:avLst/>
          </a:prstGeom>
          <a:noFill/>
          <a:ln>
            <a:noFill/>
          </a:ln>
        </p:spPr>
        <p:txBody>
          <a:bodyPr anchorCtr="0" anchor="t" bIns="45700" lIns="91425" spcFirstLastPara="1" rIns="91425" wrap="square" tIns="45700">
            <a:spAutoFit/>
          </a:bodyPr>
          <a:lstStyle/>
          <a:p>
            <a:pPr indent="0" lvl="0" marL="0" marR="0" rtl="0" algn="l">
              <a:lnSpc>
                <a:spcPct val="98000"/>
              </a:lnSpc>
              <a:spcBef>
                <a:spcPts val="0"/>
              </a:spcBef>
              <a:spcAft>
                <a:spcPts val="0"/>
              </a:spcAft>
              <a:buNone/>
            </a:pPr>
            <a:r>
              <a:rPr b="1" lang="en-US" sz="2000">
                <a:solidFill>
                  <a:srgbClr val="0289AE"/>
                </a:solidFill>
                <a:latin typeface="Calibri"/>
                <a:ea typeface="Calibri"/>
                <a:cs typeface="Calibri"/>
                <a:sym typeface="Calibri"/>
              </a:rPr>
              <a:t>La realidad actual:</a:t>
            </a:r>
            <a:br>
              <a:rPr lang="en-US" sz="1800">
                <a:solidFill>
                  <a:srgbClr val="000000"/>
                </a:solidFill>
                <a:latin typeface="Calibri"/>
                <a:ea typeface="Calibri"/>
                <a:cs typeface="Calibri"/>
                <a:sym typeface="Calibri"/>
              </a:rPr>
            </a:br>
            <a:r>
              <a:rPr lang="en-US" sz="1800">
                <a:solidFill>
                  <a:srgbClr val="000000"/>
                </a:solidFill>
                <a:latin typeface="Calibri"/>
                <a:ea typeface="Calibri"/>
                <a:cs typeface="Calibri"/>
                <a:sym typeface="Calibri"/>
              </a:rPr>
              <a:t>La IA influye ahora en las reservas, los datos personales y la comunicación con los huéspedes. A medida que los sistemas toman más decisiones, </a:t>
            </a:r>
            <a:endParaRPr/>
          </a:p>
          <a:p>
            <a:pPr indent="0" lvl="0" marL="0" marR="0" rtl="0" algn="l">
              <a:lnSpc>
                <a:spcPct val="108888"/>
              </a:lnSpc>
              <a:spcBef>
                <a:spcPts val="0"/>
              </a:spcBef>
              <a:spcAft>
                <a:spcPts val="0"/>
              </a:spcAft>
              <a:buNone/>
            </a:pPr>
            <a:r>
              <a:rPr b="1" lang="en-US" sz="1800">
                <a:solidFill>
                  <a:srgbClr val="000000"/>
                </a:solidFill>
                <a:latin typeface="Calibri"/>
                <a:ea typeface="Calibri"/>
                <a:cs typeface="Calibri"/>
                <a:sym typeface="Calibri"/>
              </a:rPr>
              <a:t>la conciencia ética se vuelve esencial</a:t>
            </a:r>
            <a:r>
              <a:rPr lang="en-US" sz="1800">
                <a:solidFill>
                  <a:srgbClr val="000000"/>
                </a:solidFill>
                <a:latin typeface="Calibri"/>
                <a:ea typeface="Calibri"/>
                <a:cs typeface="Calibri"/>
                <a:sym typeface="Calibri"/>
              </a:rPr>
              <a:t>.</a:t>
            </a:r>
            <a:br>
              <a:rPr lang="en-US" sz="1800">
                <a:solidFill>
                  <a:srgbClr val="000000"/>
                </a:solidFill>
                <a:latin typeface="Calibri"/>
                <a:ea typeface="Calibri"/>
                <a:cs typeface="Calibri"/>
                <a:sym typeface="Calibri"/>
              </a:rPr>
            </a:br>
            <a:endParaRPr sz="1800">
              <a:solidFill>
                <a:srgbClr val="000000"/>
              </a:solidFill>
              <a:latin typeface="Calibri"/>
              <a:ea typeface="Calibri"/>
              <a:cs typeface="Calibri"/>
              <a:sym typeface="Calibri"/>
            </a:endParaRPr>
          </a:p>
          <a:p>
            <a:pPr indent="0" lvl="0" marL="0" marR="0" rtl="0" algn="l">
              <a:lnSpc>
                <a:spcPct val="98000"/>
              </a:lnSpc>
              <a:spcBef>
                <a:spcPts val="0"/>
              </a:spcBef>
              <a:spcAft>
                <a:spcPts val="0"/>
              </a:spcAft>
              <a:buNone/>
            </a:pPr>
            <a:r>
              <a:rPr b="1" lang="en-US" sz="2000">
                <a:solidFill>
                  <a:srgbClr val="0289AE"/>
                </a:solidFill>
                <a:latin typeface="Calibri"/>
                <a:ea typeface="Calibri"/>
                <a:cs typeface="Calibri"/>
                <a:sym typeface="Calibri"/>
              </a:rPr>
              <a:t>Requisito de la UE:</a:t>
            </a:r>
            <a:br>
              <a:rPr lang="en-US" sz="1800">
                <a:solidFill>
                  <a:srgbClr val="000000"/>
                </a:solidFill>
                <a:latin typeface="Calibri"/>
                <a:ea typeface="Calibri"/>
                <a:cs typeface="Calibri"/>
                <a:sym typeface="Calibri"/>
              </a:rPr>
            </a:br>
            <a:r>
              <a:rPr lang="en-US" sz="1800">
                <a:solidFill>
                  <a:srgbClr val="000000"/>
                </a:solidFill>
                <a:latin typeface="Calibri"/>
                <a:ea typeface="Calibri"/>
                <a:cs typeface="Calibri"/>
                <a:sym typeface="Calibri"/>
              </a:rPr>
              <a:t>El principio </a:t>
            </a:r>
            <a:r>
              <a:rPr b="1" lang="en-US" sz="1800">
                <a:solidFill>
                  <a:srgbClr val="000000"/>
                </a:solidFill>
                <a:latin typeface="Calibri"/>
                <a:ea typeface="Calibri"/>
                <a:cs typeface="Calibri"/>
                <a:sym typeface="Calibri"/>
              </a:rPr>
              <a:t>de IA fiable </a:t>
            </a:r>
            <a:r>
              <a:rPr lang="en-US" sz="1800">
                <a:solidFill>
                  <a:srgbClr val="000000"/>
                </a:solidFill>
                <a:latin typeface="Calibri"/>
                <a:ea typeface="Calibri"/>
                <a:cs typeface="Calibri"/>
                <a:sym typeface="Calibri"/>
              </a:rPr>
              <a:t>exige que los sistemas sean:</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Legales </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Éticos </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Robustos</a:t>
            </a:r>
            <a:endParaRPr/>
          </a:p>
          <a:p>
            <a:pPr indent="0" lvl="0" marL="0" marR="0" rtl="0" algn="l">
              <a:lnSpc>
                <a:spcPct val="108888"/>
              </a:lnSpc>
              <a:spcBef>
                <a:spcPts val="0"/>
              </a:spcBef>
              <a:spcAft>
                <a:spcPts val="0"/>
              </a:spcAft>
              <a:buNone/>
            </a:pPr>
            <a:r>
              <a:t/>
            </a:r>
            <a:endParaRPr sz="1800">
              <a:solidFill>
                <a:srgbClr val="000000"/>
              </a:solidFill>
              <a:latin typeface="Calibri"/>
              <a:ea typeface="Calibri"/>
              <a:cs typeface="Calibri"/>
              <a:sym typeface="Calibri"/>
            </a:endParaRPr>
          </a:p>
          <a:p>
            <a:pPr indent="0" lvl="0" marL="0" marR="0" rtl="0" algn="l">
              <a:lnSpc>
                <a:spcPct val="98000"/>
              </a:lnSpc>
              <a:spcBef>
                <a:spcPts val="0"/>
              </a:spcBef>
              <a:spcAft>
                <a:spcPts val="0"/>
              </a:spcAft>
              <a:buNone/>
            </a:pPr>
            <a:r>
              <a:rPr b="1" lang="en-US" sz="2000">
                <a:solidFill>
                  <a:srgbClr val="0289AE"/>
                </a:solidFill>
                <a:latin typeface="Calibri"/>
                <a:ea typeface="Calibri"/>
                <a:cs typeface="Calibri"/>
                <a:sym typeface="Calibri"/>
              </a:rPr>
              <a:t>Doble protección:</a:t>
            </a:r>
            <a:br>
              <a:rPr lang="en-US" sz="1800">
                <a:solidFill>
                  <a:srgbClr val="000000"/>
                </a:solidFill>
                <a:latin typeface="Calibri"/>
                <a:ea typeface="Calibri"/>
                <a:cs typeface="Calibri"/>
                <a:sym typeface="Calibri"/>
              </a:rPr>
            </a:br>
            <a:r>
              <a:rPr lang="en-US" sz="1800">
                <a:solidFill>
                  <a:srgbClr val="000000"/>
                </a:solidFill>
                <a:latin typeface="Calibri"/>
                <a:ea typeface="Calibri"/>
                <a:cs typeface="Calibri"/>
                <a:sym typeface="Calibri"/>
              </a:rPr>
              <a:t>El uso ético de la IA protege </a:t>
            </a:r>
            <a:r>
              <a:rPr b="1" lang="en-US" sz="1800">
                <a:solidFill>
                  <a:srgbClr val="000000"/>
                </a:solidFill>
                <a:latin typeface="Calibri"/>
                <a:ea typeface="Calibri"/>
                <a:cs typeface="Calibri"/>
                <a:sym typeface="Calibri"/>
              </a:rPr>
              <a:t>tanto</a:t>
            </a:r>
            <a:r>
              <a:rPr lang="en-US" sz="1800">
                <a:solidFill>
                  <a:srgbClr val="000000"/>
                </a:solidFill>
                <a:latin typeface="Calibri"/>
                <a:ea typeface="Calibri"/>
                <a:cs typeface="Calibri"/>
                <a:sym typeface="Calibri"/>
              </a:rPr>
              <a:t>:</a:t>
            </a:r>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000000"/>
                </a:solidFill>
                <a:latin typeface="Calibri"/>
                <a:ea typeface="Calibri"/>
                <a:cs typeface="Calibri"/>
                <a:sym typeface="Calibri"/>
              </a:rPr>
              <a:t>Huéspedes</a:t>
            </a:r>
            <a:r>
              <a:rPr lang="en-US" sz="1800">
                <a:solidFill>
                  <a:srgbClr val="000000"/>
                </a:solidFill>
                <a:latin typeface="Calibri"/>
                <a:ea typeface="Calibri"/>
                <a:cs typeface="Calibri"/>
                <a:sym typeface="Calibri"/>
              </a:rPr>
              <a:t>: privacidad, trato justo, transparencia</a:t>
            </a:r>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000000"/>
                </a:solidFill>
                <a:latin typeface="Calibri"/>
                <a:ea typeface="Calibri"/>
                <a:cs typeface="Calibri"/>
                <a:sym typeface="Calibri"/>
              </a:rPr>
              <a:t>Personal</a:t>
            </a:r>
            <a:r>
              <a:rPr lang="en-US" sz="1800">
                <a:solidFill>
                  <a:srgbClr val="000000"/>
                </a:solidFill>
                <a:latin typeface="Calibri"/>
                <a:ea typeface="Calibri"/>
                <a:cs typeface="Calibri"/>
                <a:sym typeface="Calibri"/>
              </a:rPr>
              <a:t>: funciones significativas, apoyo, no sustitución</a:t>
            </a:r>
            <a:br>
              <a:rPr lang="en-US" sz="1800">
                <a:solidFill>
                  <a:srgbClr val="000000"/>
                </a:solidFill>
                <a:latin typeface="Calibri"/>
                <a:ea typeface="Calibri"/>
                <a:cs typeface="Calibri"/>
                <a:sym typeface="Calibri"/>
              </a:rPr>
            </a:br>
            <a:endParaRPr sz="1800">
              <a:solidFill>
                <a:srgbClr val="000000"/>
              </a:solidFill>
              <a:latin typeface="Calibri"/>
              <a:ea typeface="Calibri"/>
              <a:cs typeface="Calibri"/>
              <a:sym typeface="Calibri"/>
            </a:endParaRPr>
          </a:p>
        </p:txBody>
      </p:sp>
      <p:sp>
        <p:nvSpPr>
          <p:cNvPr id="1338" name="Google Shape;1338;p44"/>
          <p:cNvSpPr/>
          <p:nvPr/>
        </p:nvSpPr>
        <p:spPr>
          <a:xfrm flipH="1">
            <a:off x="6745635" y="4938405"/>
            <a:ext cx="4531112" cy="123110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000">
                <a:solidFill>
                  <a:srgbClr val="0289AE"/>
                </a:solidFill>
                <a:latin typeface="Calibri"/>
                <a:ea typeface="Calibri"/>
                <a:cs typeface="Calibri"/>
                <a:sym typeface="Calibri"/>
              </a:rPr>
              <a:t>Imperativo empresarial:</a:t>
            </a:r>
            <a:br>
              <a:rPr lang="en-US" sz="1800">
                <a:solidFill>
                  <a:srgbClr val="262626"/>
                </a:solidFill>
                <a:latin typeface="Calibri"/>
                <a:ea typeface="Calibri"/>
                <a:cs typeface="Calibri"/>
                <a:sym typeface="Calibri"/>
              </a:rPr>
            </a:br>
            <a:r>
              <a:rPr i="1" lang="en-US" sz="1800">
                <a:solidFill>
                  <a:srgbClr val="262626"/>
                </a:solidFill>
                <a:latin typeface="Calibri"/>
                <a:ea typeface="Calibri"/>
                <a:cs typeface="Calibri"/>
                <a:sym typeface="Calibri"/>
              </a:rPr>
              <a:t>Los huéspedes tienden a confiar más en los hoteles que utilizan la tecnología de forma responsable y comunican con claridad el uso de los datos</a:t>
            </a:r>
            <a:endParaRPr sz="1800">
              <a:solidFill>
                <a:srgbClr val="262626"/>
              </a:solidFill>
              <a:latin typeface="Calibri"/>
              <a:ea typeface="Calibri"/>
              <a:cs typeface="Calibri"/>
              <a:sym typeface="Calibri"/>
            </a:endParaRPr>
          </a:p>
        </p:txBody>
      </p:sp>
      <p:sp>
        <p:nvSpPr>
          <p:cNvPr id="1339" name="Google Shape;1339;p44"/>
          <p:cNvSpPr/>
          <p:nvPr/>
        </p:nvSpPr>
        <p:spPr>
          <a:xfrm>
            <a:off x="6797375" y="4947125"/>
            <a:ext cx="4531200" cy="1562400"/>
          </a:xfrm>
          <a:prstGeom prst="roundRect">
            <a:avLst>
              <a:gd fmla="val 8566" name="adj"/>
            </a:avLst>
          </a:prstGeom>
          <a:no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340" name="Google Shape;1340;p44"/>
          <p:cNvGrpSpPr/>
          <p:nvPr/>
        </p:nvGrpSpPr>
        <p:grpSpPr>
          <a:xfrm>
            <a:off x="6791516" y="352007"/>
            <a:ext cx="4441470" cy="4192094"/>
            <a:chOff x="529898" y="53744"/>
            <a:chExt cx="4441470" cy="4192094"/>
          </a:xfrm>
        </p:grpSpPr>
        <p:sp>
          <p:nvSpPr>
            <p:cNvPr id="1341" name="Google Shape;1341;p44"/>
            <p:cNvSpPr/>
            <p:nvPr/>
          </p:nvSpPr>
          <p:spPr>
            <a:xfrm>
              <a:off x="1460758" y="53744"/>
              <a:ext cx="2579750" cy="2579750"/>
            </a:xfrm>
            <a:prstGeom prst="ellipse">
              <a:avLst/>
            </a:prstGeom>
            <a:solidFill>
              <a:srgbClr val="06677F">
                <a:alpha val="85882"/>
              </a:srgbClr>
            </a:solidFill>
            <a:ln cap="flat" cmpd="sng" w="12700">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2" name="Google Shape;1342;p44"/>
            <p:cNvSpPr txBox="1"/>
            <p:nvPr/>
          </p:nvSpPr>
          <p:spPr>
            <a:xfrm>
              <a:off x="1804725" y="505201"/>
              <a:ext cx="1891816" cy="1160887"/>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400"/>
                <a:buFont typeface="Calibri"/>
                <a:buNone/>
              </a:pPr>
              <a:r>
                <a:t/>
              </a:r>
              <a:endParaRPr sz="1400">
                <a:solidFill>
                  <a:schemeClr val="lt1"/>
                </a:solidFill>
                <a:latin typeface="Calibri"/>
                <a:ea typeface="Calibri"/>
                <a:cs typeface="Calibri"/>
                <a:sym typeface="Calibri"/>
              </a:endParaRPr>
            </a:p>
          </p:txBody>
        </p:sp>
        <p:sp>
          <p:nvSpPr>
            <p:cNvPr id="1343" name="Google Shape;1343;p44"/>
            <p:cNvSpPr/>
            <p:nvPr/>
          </p:nvSpPr>
          <p:spPr>
            <a:xfrm>
              <a:off x="2391618" y="1666088"/>
              <a:ext cx="2579750" cy="2579750"/>
            </a:xfrm>
            <a:prstGeom prst="ellipse">
              <a:avLst/>
            </a:prstGeom>
            <a:solidFill>
              <a:srgbClr val="3D8241">
                <a:alpha val="76078"/>
              </a:srgbClr>
            </a:solidFill>
            <a:ln cap="flat" cmpd="sng" w="12700">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4" name="Google Shape;1344;p44"/>
            <p:cNvSpPr txBox="1"/>
            <p:nvPr/>
          </p:nvSpPr>
          <p:spPr>
            <a:xfrm>
              <a:off x="3180591" y="2332524"/>
              <a:ext cx="1547850" cy="1418862"/>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6500"/>
                <a:buFont typeface="Calibri"/>
                <a:buNone/>
              </a:pPr>
              <a:r>
                <a:t/>
              </a:r>
              <a:endParaRPr sz="6500">
                <a:solidFill>
                  <a:schemeClr val="lt1"/>
                </a:solidFill>
                <a:latin typeface="Calibri"/>
                <a:ea typeface="Calibri"/>
                <a:cs typeface="Calibri"/>
                <a:sym typeface="Calibri"/>
              </a:endParaRPr>
            </a:p>
          </p:txBody>
        </p:sp>
        <p:sp>
          <p:nvSpPr>
            <p:cNvPr id="1345" name="Google Shape;1345;p44"/>
            <p:cNvSpPr/>
            <p:nvPr/>
          </p:nvSpPr>
          <p:spPr>
            <a:xfrm>
              <a:off x="529898" y="1666088"/>
              <a:ext cx="2579750" cy="2579750"/>
            </a:xfrm>
            <a:prstGeom prst="ellipse">
              <a:avLst/>
            </a:prstGeom>
            <a:solidFill>
              <a:srgbClr val="0289AE">
                <a:alpha val="72941"/>
              </a:srgbClr>
            </a:solidFill>
            <a:ln cap="flat" cmpd="sng" w="12700">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6" name="Google Shape;1346;p44"/>
            <p:cNvSpPr txBox="1"/>
            <p:nvPr/>
          </p:nvSpPr>
          <p:spPr>
            <a:xfrm>
              <a:off x="772824" y="2332524"/>
              <a:ext cx="1547850" cy="1418862"/>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600"/>
                <a:buFont typeface="Calibri"/>
                <a:buNone/>
              </a:pPr>
              <a:r>
                <a:t/>
              </a:r>
              <a:endParaRPr sz="1600">
                <a:solidFill>
                  <a:schemeClr val="lt1"/>
                </a:solidFill>
                <a:latin typeface="Calibri"/>
                <a:ea typeface="Calibri"/>
                <a:cs typeface="Calibri"/>
                <a:sym typeface="Calibri"/>
              </a:endParaRPr>
            </a:p>
          </p:txBody>
        </p:sp>
      </p:grpSp>
      <p:sp>
        <p:nvSpPr>
          <p:cNvPr id="1347" name="Google Shape;1347;p44"/>
          <p:cNvSpPr txBox="1"/>
          <p:nvPr/>
        </p:nvSpPr>
        <p:spPr>
          <a:xfrm>
            <a:off x="6797378" y="2561503"/>
            <a:ext cx="2056800" cy="1514700"/>
          </a:xfrm>
          <a:prstGeom prst="rect">
            <a:avLst/>
          </a:prstGeom>
          <a:noFill/>
          <a:ln>
            <a:noFill/>
          </a:ln>
        </p:spPr>
        <p:txBody>
          <a:bodyPr anchorCtr="0" anchor="t" bIns="45700" lIns="91425" spcFirstLastPara="1" rIns="91425" wrap="square" tIns="45700">
            <a:spAutoFit/>
          </a:bodyPr>
          <a:lstStyle/>
          <a:p>
            <a:pPr indent="0" lvl="0" marL="0" marR="0" rtl="0" algn="ctr">
              <a:lnSpc>
                <a:spcPct val="88000"/>
              </a:lnSpc>
              <a:spcBef>
                <a:spcPts val="0"/>
              </a:spcBef>
              <a:spcAft>
                <a:spcPts val="0"/>
              </a:spcAft>
              <a:buNone/>
            </a:pPr>
            <a:r>
              <a:rPr b="1" lang="en-US" sz="2000">
                <a:solidFill>
                  <a:schemeClr val="lt1"/>
                </a:solidFill>
                <a:latin typeface="Calibri"/>
                <a:ea typeface="Calibri"/>
                <a:cs typeface="Calibri"/>
                <a:sym typeface="Calibri"/>
              </a:rPr>
              <a:t>Legal</a:t>
            </a:r>
            <a:br>
              <a:rPr lang="en-US" sz="1800">
                <a:solidFill>
                  <a:schemeClr val="lt1"/>
                </a:solidFill>
                <a:latin typeface="Calibri"/>
                <a:ea typeface="Calibri"/>
                <a:cs typeface="Calibri"/>
                <a:sym typeface="Calibri"/>
              </a:rPr>
            </a:br>
            <a:r>
              <a:rPr lang="en-US" sz="1700">
                <a:solidFill>
                  <a:schemeClr val="lt1"/>
                </a:solidFill>
                <a:latin typeface="Calibri"/>
                <a:ea typeface="Calibri"/>
                <a:cs typeface="Calibri"/>
                <a:sym typeface="Calibri"/>
              </a:rPr>
              <a:t>cumplimiento de todas las leyes y normativas aplicables </a:t>
            </a:r>
            <a:br>
              <a:rPr lang="en-US" sz="1700">
                <a:solidFill>
                  <a:schemeClr val="lt1"/>
                </a:solidFill>
                <a:latin typeface="Calibri"/>
                <a:ea typeface="Calibri"/>
                <a:cs typeface="Calibri"/>
                <a:sym typeface="Calibri"/>
              </a:rPr>
            </a:br>
            <a:r>
              <a:rPr lang="en-US" sz="1700">
                <a:solidFill>
                  <a:schemeClr val="lt1"/>
                </a:solidFill>
                <a:latin typeface="Calibri"/>
                <a:ea typeface="Calibri"/>
                <a:cs typeface="Calibri"/>
                <a:sym typeface="Calibri"/>
              </a:rPr>
              <a:t>p. ej., Ley de IA</a:t>
            </a:r>
            <a:endParaRPr/>
          </a:p>
        </p:txBody>
      </p:sp>
      <p:sp>
        <p:nvSpPr>
          <p:cNvPr id="1348" name="Google Shape;1348;p44"/>
          <p:cNvSpPr txBox="1"/>
          <p:nvPr/>
        </p:nvSpPr>
        <p:spPr>
          <a:xfrm>
            <a:off x="9306781" y="2608425"/>
            <a:ext cx="1936800" cy="1642500"/>
          </a:xfrm>
          <a:prstGeom prst="rect">
            <a:avLst/>
          </a:prstGeom>
          <a:noFill/>
          <a:ln>
            <a:noFill/>
          </a:ln>
        </p:spPr>
        <p:txBody>
          <a:bodyPr anchorCtr="0" anchor="t" bIns="45700" lIns="91425" spcFirstLastPara="1" rIns="91425" wrap="square" tIns="45700">
            <a:spAutoFit/>
          </a:bodyPr>
          <a:lstStyle/>
          <a:p>
            <a:pPr indent="0" lvl="0" marL="0" marR="0" rtl="0" algn="ctr">
              <a:lnSpc>
                <a:spcPct val="97777"/>
              </a:lnSpc>
              <a:spcBef>
                <a:spcPts val="0"/>
              </a:spcBef>
              <a:spcAft>
                <a:spcPts val="0"/>
              </a:spcAft>
              <a:buNone/>
            </a:pPr>
            <a:r>
              <a:rPr b="1" lang="en-US" sz="1800">
                <a:solidFill>
                  <a:schemeClr val="lt1"/>
                </a:solidFill>
                <a:latin typeface="Calibri"/>
                <a:ea typeface="Calibri"/>
                <a:cs typeface="Calibri"/>
                <a:sym typeface="Calibri"/>
              </a:rPr>
              <a:t>Sólido</a:t>
            </a:r>
            <a:br>
              <a:rPr lang="en-US" sz="1800">
                <a:solidFill>
                  <a:schemeClr val="lt1"/>
                </a:solidFill>
                <a:latin typeface="Calibri"/>
                <a:ea typeface="Calibri"/>
                <a:cs typeface="Calibri"/>
                <a:sym typeface="Calibri"/>
              </a:rPr>
            </a:br>
            <a:r>
              <a:rPr lang="en-US" sz="1700">
                <a:solidFill>
                  <a:schemeClr val="lt1"/>
                </a:solidFill>
                <a:latin typeface="Calibri"/>
                <a:ea typeface="Calibri"/>
                <a:cs typeface="Calibri"/>
                <a:sym typeface="Calibri"/>
              </a:rPr>
              <a:t>tanto desde el punto de vista técnico como social </a:t>
            </a:r>
            <a:br>
              <a:rPr lang="en-US" sz="1700">
                <a:solidFill>
                  <a:schemeClr val="lt1"/>
                </a:solidFill>
                <a:latin typeface="Calibri"/>
                <a:ea typeface="Calibri"/>
                <a:cs typeface="Calibri"/>
                <a:sym typeface="Calibri"/>
              </a:rPr>
            </a:br>
            <a:r>
              <a:rPr lang="en-US" sz="1700">
                <a:solidFill>
                  <a:schemeClr val="lt1"/>
                </a:solidFill>
                <a:latin typeface="Calibri"/>
                <a:ea typeface="Calibri"/>
                <a:cs typeface="Calibri"/>
                <a:sym typeface="Calibri"/>
              </a:rPr>
              <a:t>p. ej., normas técnicas</a:t>
            </a:r>
            <a:endParaRPr/>
          </a:p>
        </p:txBody>
      </p:sp>
      <p:sp>
        <p:nvSpPr>
          <p:cNvPr id="1349" name="Google Shape;1349;p44"/>
          <p:cNvSpPr txBox="1"/>
          <p:nvPr/>
        </p:nvSpPr>
        <p:spPr>
          <a:xfrm>
            <a:off x="7682425" y="319645"/>
            <a:ext cx="2697300" cy="1663500"/>
          </a:xfrm>
          <a:prstGeom prst="rect">
            <a:avLst/>
          </a:prstGeom>
          <a:noFill/>
          <a:ln>
            <a:noFill/>
          </a:ln>
        </p:spPr>
        <p:txBody>
          <a:bodyPr anchorCtr="0" anchor="t" bIns="45700" lIns="91425" spcFirstLastPara="1" rIns="91425" wrap="square" tIns="45700">
            <a:spAutoFit/>
          </a:bodyPr>
          <a:lstStyle/>
          <a:p>
            <a:pPr indent="0" lvl="0" marL="0" marR="0" rtl="0" algn="ctr">
              <a:lnSpc>
                <a:spcPct val="97777"/>
              </a:lnSpc>
              <a:spcBef>
                <a:spcPts val="0"/>
              </a:spcBef>
              <a:spcAft>
                <a:spcPts val="0"/>
              </a:spcAft>
              <a:buNone/>
            </a:pPr>
            <a:r>
              <a:rPr b="1" lang="en-US" sz="1800">
                <a:solidFill>
                  <a:schemeClr val="lt1"/>
                </a:solidFill>
                <a:latin typeface="Calibri"/>
                <a:ea typeface="Calibri"/>
                <a:cs typeface="Calibri"/>
                <a:sym typeface="Calibri"/>
              </a:rPr>
              <a:t>Ético</a:t>
            </a:r>
            <a:br>
              <a:rPr lang="en-US" sz="1800">
                <a:solidFill>
                  <a:schemeClr val="lt1"/>
                </a:solidFill>
                <a:latin typeface="Calibri"/>
                <a:ea typeface="Calibri"/>
                <a:cs typeface="Calibri"/>
                <a:sym typeface="Calibri"/>
              </a:rPr>
            </a:br>
            <a:r>
              <a:rPr lang="en-US" sz="1700">
                <a:solidFill>
                  <a:schemeClr val="lt1"/>
                </a:solidFill>
                <a:latin typeface="Calibri"/>
                <a:ea typeface="Calibri"/>
                <a:cs typeface="Calibri"/>
                <a:sym typeface="Calibri"/>
              </a:rPr>
              <a:t>que garantice el cumplimiento de los principios </a:t>
            </a:r>
            <a:endParaRPr/>
          </a:p>
          <a:p>
            <a:pPr indent="0" lvl="0" marL="0" marR="0" rtl="0" algn="ctr">
              <a:lnSpc>
                <a:spcPct val="103529"/>
              </a:lnSpc>
              <a:spcBef>
                <a:spcPts val="0"/>
              </a:spcBef>
              <a:spcAft>
                <a:spcPts val="0"/>
              </a:spcAft>
              <a:buNone/>
            </a:pPr>
            <a:r>
              <a:rPr lang="en-US" sz="1700">
                <a:solidFill>
                  <a:schemeClr val="lt1"/>
                </a:solidFill>
                <a:latin typeface="Calibri"/>
                <a:ea typeface="Calibri"/>
                <a:cs typeface="Calibri"/>
                <a:sym typeface="Calibri"/>
              </a:rPr>
              <a:t>y valores </a:t>
            </a:r>
            <a:br>
              <a:rPr lang="en-US" sz="1700">
                <a:solidFill>
                  <a:schemeClr val="lt1"/>
                </a:solidFill>
                <a:latin typeface="Calibri"/>
                <a:ea typeface="Calibri"/>
                <a:cs typeface="Calibri"/>
                <a:sym typeface="Calibri"/>
              </a:rPr>
            </a:br>
            <a:r>
              <a:rPr lang="en-US" sz="1700">
                <a:solidFill>
                  <a:schemeClr val="lt1"/>
                </a:solidFill>
                <a:latin typeface="Calibri"/>
                <a:ea typeface="Calibri"/>
                <a:cs typeface="Calibri"/>
                <a:sym typeface="Calibri"/>
              </a:rPr>
              <a:t>p. ej., directrices éticas</a:t>
            </a:r>
            <a:endParaRPr/>
          </a:p>
        </p:txBody>
      </p:sp>
      <p:sp>
        <p:nvSpPr>
          <p:cNvPr id="1350" name="Google Shape;1350;p44"/>
          <p:cNvSpPr txBox="1"/>
          <p:nvPr/>
        </p:nvSpPr>
        <p:spPr>
          <a:xfrm>
            <a:off x="7736940" y="2310610"/>
            <a:ext cx="2592600" cy="461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400">
                <a:solidFill>
                  <a:schemeClr val="lt1"/>
                </a:solidFill>
                <a:latin typeface="Calibri"/>
                <a:ea typeface="Calibri"/>
                <a:cs typeface="Calibri"/>
                <a:sym typeface="Calibri"/>
              </a:rPr>
              <a:t>IA fiable</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5" name="Shape 1355"/>
        <p:cNvGrpSpPr/>
        <p:nvPr/>
      </p:nvGrpSpPr>
      <p:grpSpPr>
        <a:xfrm>
          <a:off x="0" y="0"/>
          <a:ext cx="0" cy="0"/>
          <a:chOff x="0" y="0"/>
          <a:chExt cx="0" cy="0"/>
        </a:xfrm>
      </p:grpSpPr>
      <p:sp>
        <p:nvSpPr>
          <p:cNvPr id="1356" name="Google Shape;1356;p45"/>
          <p:cNvSpPr/>
          <p:nvPr/>
        </p:nvSpPr>
        <p:spPr>
          <a:xfrm>
            <a:off x="385835" y="1619997"/>
            <a:ext cx="2633660" cy="3618006"/>
          </a:xfrm>
          <a:custGeom>
            <a:rect b="b" l="l" r="r" t="t"/>
            <a:pathLst>
              <a:path extrusionOk="0" h="22162" w="17244">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0" y="1133"/>
                </a:lnTo>
                <a:cubicBezTo>
                  <a:pt x="15576" y="1133"/>
                  <a:pt x="16111" y="1668"/>
                  <a:pt x="16111" y="2324"/>
                </a:cubicBezTo>
                <a:lnTo>
                  <a:pt x="16111" y="7628"/>
                </a:lnTo>
                <a:lnTo>
                  <a:pt x="17244" y="7628"/>
                </a:lnTo>
                <a:lnTo>
                  <a:pt x="17244" y="2324"/>
                </a:lnTo>
                <a:cubicBezTo>
                  <a:pt x="17244" y="1042"/>
                  <a:pt x="16201" y="1"/>
                  <a:pt x="14920" y="1"/>
                </a:cubicBezTo>
                <a:close/>
              </a:path>
            </a:pathLst>
          </a:custGeom>
          <a:solidFill>
            <a:srgbClr val="0289AE"/>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357" name="Google Shape;1357;p45"/>
          <p:cNvSpPr/>
          <p:nvPr/>
        </p:nvSpPr>
        <p:spPr>
          <a:xfrm>
            <a:off x="2215483" y="4243715"/>
            <a:ext cx="299846" cy="392537"/>
          </a:xfrm>
          <a:custGeom>
            <a:rect b="b" l="l" r="r" t="t"/>
            <a:pathLst>
              <a:path extrusionOk="0" h="3006" w="2329">
                <a:moveTo>
                  <a:pt x="1" y="0"/>
                </a:moveTo>
                <a:lnTo>
                  <a:pt x="1" y="3006"/>
                </a:lnTo>
                <a:lnTo>
                  <a:pt x="2329" y="1503"/>
                </a:lnTo>
                <a:lnTo>
                  <a:pt x="1"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358" name="Google Shape;1358;p45"/>
          <p:cNvSpPr/>
          <p:nvPr/>
        </p:nvSpPr>
        <p:spPr>
          <a:xfrm>
            <a:off x="2432028" y="1302161"/>
            <a:ext cx="731013" cy="741459"/>
          </a:xfrm>
          <a:custGeom>
            <a:rect b="b" l="l" r="r" t="t"/>
            <a:pathLst>
              <a:path extrusionOk="0" h="5678" w="5678">
                <a:moveTo>
                  <a:pt x="2839" y="1"/>
                </a:moveTo>
                <a:cubicBezTo>
                  <a:pt x="1272" y="1"/>
                  <a:pt x="0" y="1272"/>
                  <a:pt x="0" y="2839"/>
                </a:cubicBezTo>
                <a:cubicBezTo>
                  <a:pt x="0" y="4407"/>
                  <a:pt x="1272" y="5678"/>
                  <a:pt x="2839" y="5678"/>
                </a:cubicBezTo>
                <a:cubicBezTo>
                  <a:pt x="4407" y="5678"/>
                  <a:pt x="5678" y="4407"/>
                  <a:pt x="5678" y="2839"/>
                </a:cubicBezTo>
                <a:cubicBezTo>
                  <a:pt x="5678" y="1272"/>
                  <a:pt x="4407" y="1"/>
                  <a:pt x="2839" y="1"/>
                </a:cubicBezTo>
                <a:close/>
              </a:path>
            </a:pathLst>
          </a:custGeom>
          <a:solidFill>
            <a:srgbClr val="0289AE"/>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359" name="Google Shape;1359;p45"/>
          <p:cNvSpPr/>
          <p:nvPr/>
        </p:nvSpPr>
        <p:spPr>
          <a:xfrm>
            <a:off x="6966864" y="2932613"/>
            <a:ext cx="2633660" cy="3618331"/>
          </a:xfrm>
          <a:custGeom>
            <a:rect b="b" l="l" r="r" t="t"/>
            <a:pathLst>
              <a:path extrusionOk="0" h="22164" w="17244">
                <a:moveTo>
                  <a:pt x="2324" y="1"/>
                </a:moveTo>
                <a:cubicBezTo>
                  <a:pt x="1043" y="1"/>
                  <a:pt x="1" y="1043"/>
                  <a:pt x="1" y="2324"/>
                </a:cubicBezTo>
                <a:lnTo>
                  <a:pt x="1" y="19840"/>
                </a:lnTo>
                <a:cubicBezTo>
                  <a:pt x="1" y="21122"/>
                  <a:pt x="1043" y="22163"/>
                  <a:pt x="2324" y="22163"/>
                </a:cubicBezTo>
                <a:lnTo>
                  <a:pt x="14921" y="22163"/>
                </a:lnTo>
                <a:cubicBezTo>
                  <a:pt x="16200" y="22163"/>
                  <a:pt x="17243" y="21122"/>
                  <a:pt x="17244" y="19840"/>
                </a:cubicBezTo>
                <a:lnTo>
                  <a:pt x="17244" y="14536"/>
                </a:lnTo>
                <a:lnTo>
                  <a:pt x="16111" y="14536"/>
                </a:lnTo>
                <a:lnTo>
                  <a:pt x="16111" y="19840"/>
                </a:lnTo>
                <a:cubicBezTo>
                  <a:pt x="16111" y="20496"/>
                  <a:pt x="15576" y="21031"/>
                  <a:pt x="14921" y="21031"/>
                </a:cubicBezTo>
                <a:lnTo>
                  <a:pt x="2324" y="21031"/>
                </a:lnTo>
                <a:cubicBezTo>
                  <a:pt x="1668" y="21031"/>
                  <a:pt x="1133" y="20496"/>
                  <a:pt x="1133" y="19840"/>
                </a:cubicBezTo>
                <a:lnTo>
                  <a:pt x="1133" y="2324"/>
                </a:lnTo>
                <a:cubicBezTo>
                  <a:pt x="1133" y="1668"/>
                  <a:pt x="1668" y="1134"/>
                  <a:pt x="2324" y="1134"/>
                </a:cubicBezTo>
                <a:lnTo>
                  <a:pt x="12011" y="1134"/>
                </a:lnTo>
                <a:lnTo>
                  <a:pt x="12011" y="1"/>
                </a:lnTo>
                <a:close/>
              </a:path>
            </a:pathLst>
          </a:custGeom>
          <a:solidFill>
            <a:srgbClr val="3D824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360" name="Google Shape;1360;p45"/>
          <p:cNvSpPr/>
          <p:nvPr/>
        </p:nvSpPr>
        <p:spPr>
          <a:xfrm>
            <a:off x="8792159" y="2822286"/>
            <a:ext cx="299846" cy="392667"/>
          </a:xfrm>
          <a:custGeom>
            <a:rect b="b" l="l" r="r" t="t"/>
            <a:pathLst>
              <a:path extrusionOk="0" h="3007" w="2329">
                <a:moveTo>
                  <a:pt x="1" y="1"/>
                </a:moveTo>
                <a:lnTo>
                  <a:pt x="1" y="3006"/>
                </a:lnTo>
                <a:lnTo>
                  <a:pt x="2328" y="1504"/>
                </a:lnTo>
                <a:lnTo>
                  <a:pt x="1" y="1"/>
                </a:lnTo>
                <a:close/>
              </a:path>
            </a:pathLst>
          </a:custGeom>
          <a:solidFill>
            <a:srgbClr val="3D824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361" name="Google Shape;1361;p45"/>
          <p:cNvSpPr/>
          <p:nvPr/>
        </p:nvSpPr>
        <p:spPr>
          <a:xfrm>
            <a:off x="9150313" y="5864530"/>
            <a:ext cx="731141" cy="741589"/>
          </a:xfrm>
          <a:custGeom>
            <a:rect b="b" l="l" r="r" t="t"/>
            <a:pathLst>
              <a:path extrusionOk="0" h="5679" w="5679">
                <a:moveTo>
                  <a:pt x="2839" y="1"/>
                </a:moveTo>
                <a:cubicBezTo>
                  <a:pt x="1271" y="1"/>
                  <a:pt x="1" y="1271"/>
                  <a:pt x="1" y="2840"/>
                </a:cubicBezTo>
                <a:cubicBezTo>
                  <a:pt x="1" y="4407"/>
                  <a:pt x="1271" y="5678"/>
                  <a:pt x="2839" y="5678"/>
                </a:cubicBezTo>
                <a:cubicBezTo>
                  <a:pt x="4407" y="5678"/>
                  <a:pt x="5678" y="4407"/>
                  <a:pt x="5678" y="2840"/>
                </a:cubicBezTo>
                <a:cubicBezTo>
                  <a:pt x="5678" y="1271"/>
                  <a:pt x="4407" y="1"/>
                  <a:pt x="2839" y="1"/>
                </a:cubicBezTo>
                <a:close/>
              </a:path>
            </a:pathLst>
          </a:custGeom>
          <a:solidFill>
            <a:srgbClr val="3D824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362" name="Google Shape;1362;p45"/>
          <p:cNvSpPr/>
          <p:nvPr/>
        </p:nvSpPr>
        <p:spPr>
          <a:xfrm>
            <a:off x="2582322" y="2932613"/>
            <a:ext cx="2633813" cy="3618331"/>
          </a:xfrm>
          <a:custGeom>
            <a:rect b="b" l="l" r="r" t="t"/>
            <a:pathLst>
              <a:path extrusionOk="0" h="22164" w="17245">
                <a:moveTo>
                  <a:pt x="2325" y="1"/>
                </a:moveTo>
                <a:cubicBezTo>
                  <a:pt x="1043" y="1"/>
                  <a:pt x="1" y="1043"/>
                  <a:pt x="1" y="2324"/>
                </a:cubicBezTo>
                <a:lnTo>
                  <a:pt x="1" y="19840"/>
                </a:lnTo>
                <a:cubicBezTo>
                  <a:pt x="1" y="21122"/>
                  <a:pt x="1043" y="22163"/>
                  <a:pt x="2325" y="22163"/>
                </a:cubicBezTo>
                <a:lnTo>
                  <a:pt x="14921" y="22163"/>
                </a:lnTo>
                <a:cubicBezTo>
                  <a:pt x="16201" y="22163"/>
                  <a:pt x="17245" y="21122"/>
                  <a:pt x="17245" y="19840"/>
                </a:cubicBezTo>
                <a:lnTo>
                  <a:pt x="17245" y="14536"/>
                </a:lnTo>
                <a:lnTo>
                  <a:pt x="16111" y="14536"/>
                </a:lnTo>
                <a:lnTo>
                  <a:pt x="16111" y="19840"/>
                </a:lnTo>
                <a:cubicBezTo>
                  <a:pt x="16111" y="20496"/>
                  <a:pt x="15577" y="21031"/>
                  <a:pt x="14921" y="21031"/>
                </a:cubicBezTo>
                <a:lnTo>
                  <a:pt x="2325" y="21031"/>
                </a:lnTo>
                <a:cubicBezTo>
                  <a:pt x="1668" y="21031"/>
                  <a:pt x="1134" y="20496"/>
                  <a:pt x="1134" y="19840"/>
                </a:cubicBezTo>
                <a:lnTo>
                  <a:pt x="1134" y="2324"/>
                </a:lnTo>
                <a:cubicBezTo>
                  <a:pt x="1134" y="1668"/>
                  <a:pt x="1668" y="1134"/>
                  <a:pt x="2325" y="1134"/>
                </a:cubicBezTo>
                <a:lnTo>
                  <a:pt x="12012" y="1134"/>
                </a:lnTo>
                <a:lnTo>
                  <a:pt x="12012" y="1"/>
                </a:lnTo>
                <a:close/>
              </a:path>
            </a:pathLst>
          </a:custGeom>
          <a:solidFill>
            <a:srgbClr val="06677F"/>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363" name="Google Shape;1363;p45"/>
          <p:cNvSpPr/>
          <p:nvPr/>
        </p:nvSpPr>
        <p:spPr>
          <a:xfrm>
            <a:off x="4373286" y="2822286"/>
            <a:ext cx="299717" cy="392667"/>
          </a:xfrm>
          <a:custGeom>
            <a:rect b="b" l="l" r="r" t="t"/>
            <a:pathLst>
              <a:path extrusionOk="0" h="3007" w="2328">
                <a:moveTo>
                  <a:pt x="1" y="1"/>
                </a:moveTo>
                <a:lnTo>
                  <a:pt x="1" y="3006"/>
                </a:lnTo>
                <a:lnTo>
                  <a:pt x="2328" y="1504"/>
                </a:lnTo>
                <a:lnTo>
                  <a:pt x="1" y="1"/>
                </a:lnTo>
                <a:close/>
              </a:path>
            </a:pathLst>
          </a:custGeom>
          <a:solidFill>
            <a:srgbClr val="06677F"/>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364" name="Google Shape;1364;p45"/>
          <p:cNvSpPr/>
          <p:nvPr/>
        </p:nvSpPr>
        <p:spPr>
          <a:xfrm>
            <a:off x="4765912" y="5864530"/>
            <a:ext cx="731013" cy="741589"/>
          </a:xfrm>
          <a:custGeom>
            <a:rect b="b" l="l" r="r" t="t"/>
            <a:pathLst>
              <a:path extrusionOk="0" h="5679" w="5678">
                <a:moveTo>
                  <a:pt x="2839" y="1"/>
                </a:moveTo>
                <a:cubicBezTo>
                  <a:pt x="1271" y="1"/>
                  <a:pt x="1" y="1271"/>
                  <a:pt x="1" y="2840"/>
                </a:cubicBezTo>
                <a:cubicBezTo>
                  <a:pt x="1" y="4407"/>
                  <a:pt x="1271" y="5678"/>
                  <a:pt x="2839" y="5678"/>
                </a:cubicBezTo>
                <a:cubicBezTo>
                  <a:pt x="4406" y="5678"/>
                  <a:pt x="5678" y="4407"/>
                  <a:pt x="5678" y="2840"/>
                </a:cubicBezTo>
                <a:cubicBezTo>
                  <a:pt x="5678" y="1271"/>
                  <a:pt x="4406" y="1"/>
                  <a:pt x="2839" y="1"/>
                </a:cubicBezTo>
                <a:close/>
              </a:path>
            </a:pathLst>
          </a:custGeom>
          <a:solidFill>
            <a:srgbClr val="06677F"/>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365" name="Google Shape;1365;p45"/>
          <p:cNvSpPr/>
          <p:nvPr/>
        </p:nvSpPr>
        <p:spPr>
          <a:xfrm>
            <a:off x="9172352" y="1619997"/>
            <a:ext cx="2633813" cy="3618006"/>
          </a:xfrm>
          <a:custGeom>
            <a:rect b="b" l="l" r="r" t="t"/>
            <a:pathLst>
              <a:path extrusionOk="0" h="22162" w="17245">
                <a:moveTo>
                  <a:pt x="2325" y="1"/>
                </a:moveTo>
                <a:cubicBezTo>
                  <a:pt x="1043" y="1"/>
                  <a:pt x="1" y="1042"/>
                  <a:pt x="1" y="2324"/>
                </a:cubicBezTo>
                <a:lnTo>
                  <a:pt x="1" y="19838"/>
                </a:lnTo>
                <a:cubicBezTo>
                  <a:pt x="1" y="21119"/>
                  <a:pt x="1043" y="22162"/>
                  <a:pt x="2325" y="22162"/>
                </a:cubicBezTo>
                <a:lnTo>
                  <a:pt x="12012" y="22162"/>
                </a:lnTo>
                <a:lnTo>
                  <a:pt x="12012" y="21029"/>
                </a:lnTo>
                <a:lnTo>
                  <a:pt x="2325" y="21029"/>
                </a:lnTo>
                <a:cubicBezTo>
                  <a:pt x="1668" y="21029"/>
                  <a:pt x="1134" y="20495"/>
                  <a:pt x="1134" y="19840"/>
                </a:cubicBezTo>
                <a:lnTo>
                  <a:pt x="1134" y="2324"/>
                </a:lnTo>
                <a:cubicBezTo>
                  <a:pt x="1134" y="1668"/>
                  <a:pt x="1668" y="1133"/>
                  <a:pt x="2325" y="1133"/>
                </a:cubicBezTo>
                <a:lnTo>
                  <a:pt x="14921" y="1133"/>
                </a:lnTo>
                <a:cubicBezTo>
                  <a:pt x="15577" y="1133"/>
                  <a:pt x="16111" y="1668"/>
                  <a:pt x="16111" y="2324"/>
                </a:cubicBezTo>
                <a:lnTo>
                  <a:pt x="16111" y="7628"/>
                </a:lnTo>
                <a:lnTo>
                  <a:pt x="17245" y="7628"/>
                </a:lnTo>
                <a:lnTo>
                  <a:pt x="17245" y="2324"/>
                </a:lnTo>
                <a:cubicBezTo>
                  <a:pt x="17245" y="1042"/>
                  <a:pt x="16203" y="1"/>
                  <a:pt x="14921" y="1"/>
                </a:cubicBezTo>
                <a:close/>
              </a:path>
            </a:pathLst>
          </a:custGeom>
          <a:solidFill>
            <a:srgbClr val="EABB22"/>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366" name="Google Shape;1366;p45"/>
          <p:cNvSpPr/>
          <p:nvPr/>
        </p:nvSpPr>
        <p:spPr>
          <a:xfrm>
            <a:off x="10949833" y="4959764"/>
            <a:ext cx="299846" cy="392537"/>
          </a:xfrm>
          <a:custGeom>
            <a:rect b="b" l="l" r="r" t="t"/>
            <a:pathLst>
              <a:path extrusionOk="0" h="3006" w="2329">
                <a:moveTo>
                  <a:pt x="1" y="0"/>
                </a:moveTo>
                <a:lnTo>
                  <a:pt x="1" y="3006"/>
                </a:lnTo>
                <a:lnTo>
                  <a:pt x="2328" y="1503"/>
                </a:lnTo>
                <a:lnTo>
                  <a:pt x="1" y="0"/>
                </a:lnTo>
                <a:close/>
              </a:path>
            </a:pathLst>
          </a:custGeom>
          <a:solidFill>
            <a:srgbClr val="EABB22"/>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367" name="Google Shape;1367;p45"/>
          <p:cNvSpPr/>
          <p:nvPr/>
        </p:nvSpPr>
        <p:spPr>
          <a:xfrm>
            <a:off x="11218558" y="1302161"/>
            <a:ext cx="731141" cy="741459"/>
          </a:xfrm>
          <a:custGeom>
            <a:rect b="b" l="l" r="r" t="t"/>
            <a:pathLst>
              <a:path extrusionOk="0" h="5678" w="5679">
                <a:moveTo>
                  <a:pt x="2839" y="1"/>
                </a:moveTo>
                <a:cubicBezTo>
                  <a:pt x="1271" y="1"/>
                  <a:pt x="1" y="1272"/>
                  <a:pt x="1" y="2839"/>
                </a:cubicBezTo>
                <a:cubicBezTo>
                  <a:pt x="1" y="4407"/>
                  <a:pt x="1271" y="5678"/>
                  <a:pt x="2839" y="5678"/>
                </a:cubicBezTo>
                <a:cubicBezTo>
                  <a:pt x="4407" y="5678"/>
                  <a:pt x="5678" y="4407"/>
                  <a:pt x="5678" y="2839"/>
                </a:cubicBezTo>
                <a:cubicBezTo>
                  <a:pt x="5678" y="1272"/>
                  <a:pt x="4407" y="1"/>
                  <a:pt x="2839" y="1"/>
                </a:cubicBezTo>
                <a:close/>
              </a:path>
            </a:pathLst>
          </a:custGeom>
          <a:solidFill>
            <a:srgbClr val="EABB22"/>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368" name="Google Shape;1368;p45"/>
          <p:cNvSpPr/>
          <p:nvPr/>
        </p:nvSpPr>
        <p:spPr>
          <a:xfrm>
            <a:off x="4774592" y="1619997"/>
            <a:ext cx="2633660" cy="3618006"/>
          </a:xfrm>
          <a:custGeom>
            <a:rect b="b" l="l" r="r" t="t"/>
            <a:pathLst>
              <a:path extrusionOk="0" h="22162" w="17244">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1" y="1133"/>
                </a:lnTo>
                <a:cubicBezTo>
                  <a:pt x="15576" y="1133"/>
                  <a:pt x="16110" y="1668"/>
                  <a:pt x="16110" y="2324"/>
                </a:cubicBezTo>
                <a:lnTo>
                  <a:pt x="16110" y="7628"/>
                </a:lnTo>
                <a:lnTo>
                  <a:pt x="17244" y="7628"/>
                </a:lnTo>
                <a:lnTo>
                  <a:pt x="17244" y="2324"/>
                </a:lnTo>
                <a:cubicBezTo>
                  <a:pt x="17244" y="1042"/>
                  <a:pt x="16201" y="1"/>
                  <a:pt x="14921" y="1"/>
                </a:cubicBezTo>
                <a:close/>
              </a:path>
            </a:pathLst>
          </a:custGeom>
          <a:solidFill>
            <a:srgbClr val="62A844"/>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369" name="Google Shape;1369;p45"/>
          <p:cNvSpPr/>
          <p:nvPr/>
        </p:nvSpPr>
        <p:spPr>
          <a:xfrm>
            <a:off x="6531088" y="4959764"/>
            <a:ext cx="299846" cy="392537"/>
          </a:xfrm>
          <a:custGeom>
            <a:rect b="b" l="l" r="r" t="t"/>
            <a:pathLst>
              <a:path extrusionOk="0" h="3006" w="2329">
                <a:moveTo>
                  <a:pt x="1" y="0"/>
                </a:moveTo>
                <a:lnTo>
                  <a:pt x="1" y="3006"/>
                </a:lnTo>
                <a:lnTo>
                  <a:pt x="2328" y="1503"/>
                </a:lnTo>
                <a:lnTo>
                  <a:pt x="1" y="0"/>
                </a:lnTo>
                <a:close/>
              </a:path>
            </a:pathLst>
          </a:custGeom>
          <a:solidFill>
            <a:srgbClr val="62A844"/>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370" name="Google Shape;1370;p45"/>
          <p:cNvSpPr/>
          <p:nvPr/>
        </p:nvSpPr>
        <p:spPr>
          <a:xfrm>
            <a:off x="6820785" y="1302161"/>
            <a:ext cx="731013" cy="741459"/>
          </a:xfrm>
          <a:custGeom>
            <a:rect b="b" l="l" r="r" t="t"/>
            <a:pathLst>
              <a:path extrusionOk="0" h="5678" w="5678">
                <a:moveTo>
                  <a:pt x="2839" y="1"/>
                </a:moveTo>
                <a:cubicBezTo>
                  <a:pt x="1272" y="1"/>
                  <a:pt x="1" y="1272"/>
                  <a:pt x="1" y="2839"/>
                </a:cubicBezTo>
                <a:cubicBezTo>
                  <a:pt x="1" y="4407"/>
                  <a:pt x="1272" y="5678"/>
                  <a:pt x="2839" y="5678"/>
                </a:cubicBezTo>
                <a:cubicBezTo>
                  <a:pt x="4407" y="5678"/>
                  <a:pt x="5678" y="4407"/>
                  <a:pt x="5678" y="2839"/>
                </a:cubicBezTo>
                <a:cubicBezTo>
                  <a:pt x="5678" y="1272"/>
                  <a:pt x="4407" y="1"/>
                  <a:pt x="2839" y="1"/>
                </a:cubicBezTo>
                <a:close/>
              </a:path>
            </a:pathLst>
          </a:custGeom>
          <a:solidFill>
            <a:srgbClr val="62A844"/>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371" name="Google Shape;1371;p45"/>
          <p:cNvSpPr txBox="1"/>
          <p:nvPr/>
        </p:nvSpPr>
        <p:spPr>
          <a:xfrm>
            <a:off x="541183" y="1797959"/>
            <a:ext cx="2025300" cy="452400"/>
          </a:xfrm>
          <a:prstGeom prst="rect">
            <a:avLst/>
          </a:prstGeom>
          <a:noFill/>
          <a:ln>
            <a:noFill/>
          </a:ln>
        </p:spPr>
        <p:txBody>
          <a:bodyPr anchorCtr="0" anchor="t" bIns="45700" lIns="91425" spcFirstLastPara="1" rIns="91425" wrap="square" tIns="45700">
            <a:spAutoFit/>
          </a:bodyPr>
          <a:lstStyle/>
          <a:p>
            <a:pPr indent="0" lvl="0" marL="0" marR="0" rtl="0" algn="l">
              <a:lnSpc>
                <a:spcPct val="97500"/>
              </a:lnSpc>
              <a:spcBef>
                <a:spcPts val="0"/>
              </a:spcBef>
              <a:spcAft>
                <a:spcPts val="0"/>
              </a:spcAft>
              <a:buNone/>
            </a:pPr>
            <a:r>
              <a:rPr b="1" lang="en-US" sz="2400">
                <a:solidFill>
                  <a:srgbClr val="0289AE"/>
                </a:solidFill>
                <a:latin typeface="Calibri"/>
                <a:ea typeface="Calibri"/>
                <a:cs typeface="Calibri"/>
                <a:sym typeface="Calibri"/>
              </a:rPr>
              <a:t>Equidad</a:t>
            </a:r>
            <a:endParaRPr sz="2400">
              <a:solidFill>
                <a:srgbClr val="262626"/>
              </a:solidFill>
              <a:latin typeface="Calibri"/>
              <a:ea typeface="Calibri"/>
              <a:cs typeface="Calibri"/>
              <a:sym typeface="Calibri"/>
            </a:endParaRPr>
          </a:p>
        </p:txBody>
      </p:sp>
      <p:sp>
        <p:nvSpPr>
          <p:cNvPr id="1372" name="Google Shape;1372;p45"/>
          <p:cNvSpPr txBox="1"/>
          <p:nvPr/>
        </p:nvSpPr>
        <p:spPr>
          <a:xfrm>
            <a:off x="2740599" y="3126623"/>
            <a:ext cx="2025300" cy="452400"/>
          </a:xfrm>
          <a:prstGeom prst="rect">
            <a:avLst/>
          </a:prstGeom>
          <a:noFill/>
          <a:ln>
            <a:noFill/>
          </a:ln>
        </p:spPr>
        <p:txBody>
          <a:bodyPr anchorCtr="0" anchor="t" bIns="45700" lIns="91425" spcFirstLastPara="1" rIns="91425" wrap="square" tIns="45700">
            <a:spAutoFit/>
          </a:bodyPr>
          <a:lstStyle/>
          <a:p>
            <a:pPr indent="0" lvl="0" marL="0" marR="0" rtl="0" algn="l">
              <a:lnSpc>
                <a:spcPct val="97500"/>
              </a:lnSpc>
              <a:spcBef>
                <a:spcPts val="0"/>
              </a:spcBef>
              <a:spcAft>
                <a:spcPts val="0"/>
              </a:spcAft>
              <a:buNone/>
            </a:pPr>
            <a:r>
              <a:rPr b="1" lang="en-US" sz="2400">
                <a:solidFill>
                  <a:srgbClr val="06677F"/>
                </a:solidFill>
                <a:latin typeface="Calibri"/>
                <a:ea typeface="Calibri"/>
                <a:cs typeface="Calibri"/>
                <a:sym typeface="Calibri"/>
              </a:rPr>
              <a:t>Transparencia</a:t>
            </a:r>
            <a:endParaRPr sz="2400">
              <a:solidFill>
                <a:srgbClr val="262626"/>
              </a:solidFill>
              <a:latin typeface="Calibri"/>
              <a:ea typeface="Calibri"/>
              <a:cs typeface="Calibri"/>
              <a:sym typeface="Calibri"/>
            </a:endParaRPr>
          </a:p>
        </p:txBody>
      </p:sp>
      <p:sp>
        <p:nvSpPr>
          <p:cNvPr id="1373" name="Google Shape;1373;p45"/>
          <p:cNvSpPr txBox="1"/>
          <p:nvPr/>
        </p:nvSpPr>
        <p:spPr>
          <a:xfrm>
            <a:off x="4943714" y="1819514"/>
            <a:ext cx="2304300" cy="812700"/>
          </a:xfrm>
          <a:prstGeom prst="rect">
            <a:avLst/>
          </a:prstGeom>
          <a:noFill/>
          <a:ln>
            <a:noFill/>
          </a:ln>
        </p:spPr>
        <p:txBody>
          <a:bodyPr anchorCtr="0" anchor="t" bIns="45700" lIns="91425" spcFirstLastPara="1" rIns="91425" wrap="square" tIns="45700">
            <a:spAutoFit/>
          </a:bodyPr>
          <a:lstStyle/>
          <a:p>
            <a:pPr indent="0" lvl="0" marL="0" marR="0" rtl="0" algn="l">
              <a:lnSpc>
                <a:spcPct val="97500"/>
              </a:lnSpc>
              <a:spcBef>
                <a:spcPts val="0"/>
              </a:spcBef>
              <a:spcAft>
                <a:spcPts val="0"/>
              </a:spcAft>
              <a:buNone/>
            </a:pPr>
            <a:r>
              <a:rPr b="1" lang="en-US" sz="2400">
                <a:solidFill>
                  <a:srgbClr val="62A844"/>
                </a:solidFill>
                <a:latin typeface="Calibri"/>
                <a:ea typeface="Calibri"/>
                <a:cs typeface="Calibri"/>
                <a:sym typeface="Calibri"/>
              </a:rPr>
              <a:t>Responsabilidad</a:t>
            </a:r>
            <a:endParaRPr/>
          </a:p>
          <a:p>
            <a:pPr indent="0" lvl="0" marL="0" marR="0" rtl="0" algn="l">
              <a:lnSpc>
                <a:spcPct val="97500"/>
              </a:lnSpc>
              <a:spcBef>
                <a:spcPts val="0"/>
              </a:spcBef>
              <a:spcAft>
                <a:spcPts val="0"/>
              </a:spcAft>
              <a:buNone/>
            </a:pPr>
            <a:r>
              <a:t/>
            </a:r>
            <a:endParaRPr sz="2400">
              <a:solidFill>
                <a:srgbClr val="262626"/>
              </a:solidFill>
              <a:latin typeface="Calibri"/>
              <a:ea typeface="Calibri"/>
              <a:cs typeface="Calibri"/>
              <a:sym typeface="Calibri"/>
            </a:endParaRPr>
          </a:p>
        </p:txBody>
      </p:sp>
      <p:sp>
        <p:nvSpPr>
          <p:cNvPr id="1374" name="Google Shape;1374;p45"/>
          <p:cNvSpPr txBox="1"/>
          <p:nvPr/>
        </p:nvSpPr>
        <p:spPr>
          <a:xfrm>
            <a:off x="9428774" y="1887020"/>
            <a:ext cx="2327400" cy="452400"/>
          </a:xfrm>
          <a:prstGeom prst="rect">
            <a:avLst/>
          </a:prstGeom>
          <a:noFill/>
          <a:ln>
            <a:noFill/>
          </a:ln>
        </p:spPr>
        <p:txBody>
          <a:bodyPr anchorCtr="0" anchor="t" bIns="45700" lIns="91425" spcFirstLastPara="1" rIns="91425" wrap="square" tIns="45700">
            <a:spAutoFit/>
          </a:bodyPr>
          <a:lstStyle/>
          <a:p>
            <a:pPr indent="0" lvl="0" marL="0" marR="0" rtl="0" algn="l">
              <a:lnSpc>
                <a:spcPct val="97500"/>
              </a:lnSpc>
              <a:spcBef>
                <a:spcPts val="0"/>
              </a:spcBef>
              <a:spcAft>
                <a:spcPts val="0"/>
              </a:spcAft>
              <a:buNone/>
            </a:pPr>
            <a:r>
              <a:rPr b="1" lang="en-US" sz="2400">
                <a:solidFill>
                  <a:srgbClr val="EABB22"/>
                </a:solidFill>
                <a:latin typeface="Calibri"/>
                <a:ea typeface="Calibri"/>
                <a:cs typeface="Calibri"/>
                <a:sym typeface="Calibri"/>
              </a:rPr>
              <a:t>Inclusividad</a:t>
            </a:r>
            <a:endParaRPr sz="2400">
              <a:solidFill>
                <a:schemeClr val="dk1"/>
              </a:solidFill>
              <a:latin typeface="Calibri"/>
              <a:ea typeface="Calibri"/>
              <a:cs typeface="Calibri"/>
              <a:sym typeface="Calibri"/>
            </a:endParaRPr>
          </a:p>
        </p:txBody>
      </p:sp>
      <p:sp>
        <p:nvSpPr>
          <p:cNvPr id="1375" name="Google Shape;1375;p45"/>
          <p:cNvSpPr txBox="1"/>
          <p:nvPr/>
        </p:nvSpPr>
        <p:spPr>
          <a:xfrm>
            <a:off x="7157914" y="3187231"/>
            <a:ext cx="1924800" cy="452400"/>
          </a:xfrm>
          <a:prstGeom prst="rect">
            <a:avLst/>
          </a:prstGeom>
          <a:noFill/>
          <a:ln>
            <a:noFill/>
          </a:ln>
        </p:spPr>
        <p:txBody>
          <a:bodyPr anchorCtr="0" anchor="t" bIns="45700" lIns="91425" spcFirstLastPara="1" rIns="91425" wrap="square" tIns="45700">
            <a:spAutoFit/>
          </a:bodyPr>
          <a:lstStyle/>
          <a:p>
            <a:pPr indent="0" lvl="0" marL="0" marR="0" rtl="0" algn="l">
              <a:lnSpc>
                <a:spcPct val="97500"/>
              </a:lnSpc>
              <a:spcBef>
                <a:spcPts val="0"/>
              </a:spcBef>
              <a:spcAft>
                <a:spcPts val="0"/>
              </a:spcAft>
              <a:buNone/>
            </a:pPr>
            <a:r>
              <a:rPr b="1" lang="en-US" sz="2400">
                <a:solidFill>
                  <a:srgbClr val="3D8241"/>
                </a:solidFill>
                <a:latin typeface="Calibri"/>
                <a:ea typeface="Calibri"/>
                <a:cs typeface="Calibri"/>
                <a:sym typeface="Calibri"/>
              </a:rPr>
              <a:t>Privacidad</a:t>
            </a:r>
            <a:endParaRPr sz="2400">
              <a:solidFill>
                <a:srgbClr val="262626"/>
              </a:solidFill>
              <a:latin typeface="Calibri"/>
              <a:ea typeface="Calibri"/>
              <a:cs typeface="Calibri"/>
              <a:sym typeface="Calibri"/>
            </a:endParaRPr>
          </a:p>
        </p:txBody>
      </p:sp>
      <p:sp>
        <p:nvSpPr>
          <p:cNvPr id="1376" name="Google Shape;1376;p45"/>
          <p:cNvSpPr txBox="1"/>
          <p:nvPr/>
        </p:nvSpPr>
        <p:spPr>
          <a:xfrm>
            <a:off x="11218558" y="1350227"/>
            <a:ext cx="710713" cy="851261"/>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05</a:t>
            </a:r>
            <a:endParaRPr/>
          </a:p>
        </p:txBody>
      </p:sp>
      <p:sp>
        <p:nvSpPr>
          <p:cNvPr id="1377" name="Google Shape;1377;p45"/>
          <p:cNvSpPr txBox="1"/>
          <p:nvPr/>
        </p:nvSpPr>
        <p:spPr>
          <a:xfrm>
            <a:off x="9170741" y="5922127"/>
            <a:ext cx="710713" cy="851261"/>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04</a:t>
            </a:r>
            <a:endParaRPr/>
          </a:p>
        </p:txBody>
      </p:sp>
      <p:sp>
        <p:nvSpPr>
          <p:cNvPr id="1378" name="Google Shape;1378;p45"/>
          <p:cNvSpPr txBox="1"/>
          <p:nvPr/>
        </p:nvSpPr>
        <p:spPr>
          <a:xfrm>
            <a:off x="4765912" y="5912615"/>
            <a:ext cx="710713" cy="851261"/>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02</a:t>
            </a:r>
            <a:endParaRPr/>
          </a:p>
        </p:txBody>
      </p:sp>
      <p:sp>
        <p:nvSpPr>
          <p:cNvPr id="1379" name="Google Shape;1379;p45"/>
          <p:cNvSpPr txBox="1"/>
          <p:nvPr/>
        </p:nvSpPr>
        <p:spPr>
          <a:xfrm>
            <a:off x="6830934" y="1350227"/>
            <a:ext cx="710713" cy="851261"/>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03</a:t>
            </a:r>
            <a:endParaRPr/>
          </a:p>
        </p:txBody>
      </p:sp>
      <p:sp>
        <p:nvSpPr>
          <p:cNvPr id="1380" name="Google Shape;1380;p45"/>
          <p:cNvSpPr txBox="1"/>
          <p:nvPr/>
        </p:nvSpPr>
        <p:spPr>
          <a:xfrm>
            <a:off x="284250" y="114114"/>
            <a:ext cx="98142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Principios éticos clave en la IA aplicada a la hostelería</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381" name="Google Shape;1381;p45"/>
          <p:cNvCxnSpPr/>
          <p:nvPr/>
        </p:nvCxnSpPr>
        <p:spPr>
          <a:xfrm>
            <a:off x="0" y="995000"/>
            <a:ext cx="8207298" cy="0"/>
          </a:xfrm>
          <a:prstGeom prst="straightConnector1">
            <a:avLst/>
          </a:prstGeom>
          <a:noFill/>
          <a:ln cap="flat" cmpd="sng" w="34925">
            <a:solidFill>
              <a:srgbClr val="62A844"/>
            </a:solidFill>
            <a:prstDash val="dot"/>
            <a:miter lim="8000"/>
            <a:headEnd len="sm" w="sm" type="none"/>
            <a:tailEnd len="sm" w="sm" type="none"/>
          </a:ln>
        </p:spPr>
      </p:cxnSp>
      <p:sp>
        <p:nvSpPr>
          <p:cNvPr id="1382" name="Google Shape;1382;p45"/>
          <p:cNvSpPr/>
          <p:nvPr/>
        </p:nvSpPr>
        <p:spPr>
          <a:xfrm>
            <a:off x="2214511" y="4959764"/>
            <a:ext cx="299846" cy="392537"/>
          </a:xfrm>
          <a:custGeom>
            <a:rect b="b" l="l" r="r" t="t"/>
            <a:pathLst>
              <a:path extrusionOk="0" h="3006" w="2329">
                <a:moveTo>
                  <a:pt x="1" y="0"/>
                </a:moveTo>
                <a:lnTo>
                  <a:pt x="1" y="3006"/>
                </a:lnTo>
                <a:lnTo>
                  <a:pt x="2328" y="1503"/>
                </a:lnTo>
                <a:lnTo>
                  <a:pt x="1" y="0"/>
                </a:lnTo>
                <a:close/>
              </a:path>
            </a:pathLst>
          </a:custGeom>
          <a:solidFill>
            <a:srgbClr val="0289AE"/>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383" name="Google Shape;1383;p45"/>
          <p:cNvSpPr txBox="1"/>
          <p:nvPr/>
        </p:nvSpPr>
        <p:spPr>
          <a:xfrm>
            <a:off x="550725" y="2250350"/>
            <a:ext cx="2101500" cy="2730000"/>
          </a:xfrm>
          <a:prstGeom prst="rect">
            <a:avLst/>
          </a:prstGeom>
          <a:noFill/>
          <a:ln>
            <a:noFill/>
          </a:ln>
        </p:spPr>
        <p:txBody>
          <a:bodyPr anchorCtr="0" anchor="t" bIns="45700" lIns="91425" spcFirstLastPara="1" rIns="91425" wrap="square" tIns="45700">
            <a:spAutoFit/>
          </a:bodyPr>
          <a:lstStyle/>
          <a:p>
            <a:pPr indent="0" lvl="0" marL="0" marR="0" rtl="0" algn="l">
              <a:lnSpc>
                <a:spcPct val="104242"/>
              </a:lnSpc>
              <a:spcBef>
                <a:spcPts val="0"/>
              </a:spcBef>
              <a:spcAft>
                <a:spcPts val="0"/>
              </a:spcAft>
              <a:buNone/>
            </a:pPr>
            <a:r>
              <a:rPr b="0" i="0" lang="en-US" sz="1500" u="none" cap="none" strike="noStrike">
                <a:solidFill>
                  <a:srgbClr val="000000"/>
                </a:solidFill>
                <a:latin typeface="Calibri"/>
                <a:ea typeface="Calibri"/>
                <a:cs typeface="Calibri"/>
                <a:sym typeface="Calibri"/>
              </a:rPr>
              <a:t>Los sistemas de IA deben tratar a todos los huéspedes por igual. Por ejemplo, los algoritmos de mejora de categoría de habitación o las herramientas de fijación de precios no deben mostrar sesgos basados en la nacionalidad, el género o el idioma</a:t>
            </a:r>
            <a:endParaRPr sz="1500">
              <a:solidFill>
                <a:srgbClr val="000000"/>
              </a:solidFill>
              <a:latin typeface="Calibri"/>
              <a:ea typeface="Calibri"/>
              <a:cs typeface="Calibri"/>
              <a:sym typeface="Calibri"/>
            </a:endParaRPr>
          </a:p>
        </p:txBody>
      </p:sp>
      <p:sp>
        <p:nvSpPr>
          <p:cNvPr id="1384" name="Google Shape;1384;p45"/>
          <p:cNvSpPr txBox="1"/>
          <p:nvPr/>
        </p:nvSpPr>
        <p:spPr>
          <a:xfrm>
            <a:off x="2452471" y="1350227"/>
            <a:ext cx="710713" cy="851259"/>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01</a:t>
            </a:r>
            <a:endParaRPr/>
          </a:p>
        </p:txBody>
      </p:sp>
      <p:sp>
        <p:nvSpPr>
          <p:cNvPr id="1385" name="Google Shape;1385;p45"/>
          <p:cNvSpPr txBox="1"/>
          <p:nvPr/>
        </p:nvSpPr>
        <p:spPr>
          <a:xfrm>
            <a:off x="2797919" y="3540347"/>
            <a:ext cx="2025300" cy="2729100"/>
          </a:xfrm>
          <a:prstGeom prst="rect">
            <a:avLst/>
          </a:prstGeom>
          <a:noFill/>
          <a:ln>
            <a:noFill/>
          </a:ln>
        </p:spPr>
        <p:txBody>
          <a:bodyPr anchorCtr="0" anchor="t" bIns="45700" lIns="91425" spcFirstLastPara="1" rIns="91425" wrap="square" tIns="45700">
            <a:spAutoFit/>
          </a:bodyPr>
          <a:lstStyle/>
          <a:p>
            <a:pPr indent="0" lvl="0" marL="0" marR="0" rtl="0" algn="l">
              <a:lnSpc>
                <a:spcPct val="104242"/>
              </a:lnSpc>
              <a:spcBef>
                <a:spcPts val="0"/>
              </a:spcBef>
              <a:spcAft>
                <a:spcPts val="0"/>
              </a:spcAft>
              <a:buNone/>
            </a:pPr>
            <a:r>
              <a:rPr b="0" i="0" lang="en-US" sz="1650" u="none" cap="none" strike="noStrike">
                <a:solidFill>
                  <a:srgbClr val="000000"/>
                </a:solidFill>
                <a:latin typeface="Calibri"/>
                <a:ea typeface="Calibri"/>
                <a:cs typeface="Calibri"/>
                <a:sym typeface="Calibri"/>
              </a:rPr>
              <a:t>Los huéspedes y el personal deben comprender cuándo y cómo se utiliza la IA. Una comunicación clara genera confianza y evita malentendidos sobre las decisiones automatizadas</a:t>
            </a:r>
            <a:endParaRPr sz="1650">
              <a:solidFill>
                <a:srgbClr val="000000"/>
              </a:solidFill>
              <a:latin typeface="Calibri"/>
              <a:ea typeface="Calibri"/>
              <a:cs typeface="Calibri"/>
              <a:sym typeface="Calibri"/>
            </a:endParaRPr>
          </a:p>
        </p:txBody>
      </p:sp>
      <p:sp>
        <p:nvSpPr>
          <p:cNvPr id="1386" name="Google Shape;1386;p45"/>
          <p:cNvSpPr txBox="1"/>
          <p:nvPr/>
        </p:nvSpPr>
        <p:spPr>
          <a:xfrm>
            <a:off x="4943725" y="2268094"/>
            <a:ext cx="2091600" cy="2729100"/>
          </a:xfrm>
          <a:prstGeom prst="rect">
            <a:avLst/>
          </a:prstGeom>
          <a:noFill/>
          <a:ln>
            <a:noFill/>
          </a:ln>
        </p:spPr>
        <p:txBody>
          <a:bodyPr anchorCtr="0" anchor="t" bIns="45700" lIns="91425" spcFirstLastPara="1" rIns="91425" wrap="square" tIns="45700">
            <a:spAutoFit/>
          </a:bodyPr>
          <a:lstStyle/>
          <a:p>
            <a:pPr indent="0" lvl="0" marL="0" marR="0" rtl="0" algn="l">
              <a:lnSpc>
                <a:spcPct val="104242"/>
              </a:lnSpc>
              <a:spcBef>
                <a:spcPts val="0"/>
              </a:spcBef>
              <a:spcAft>
                <a:spcPts val="0"/>
              </a:spcAft>
              <a:buNone/>
            </a:pPr>
            <a:r>
              <a:rPr b="0" i="0" lang="en-US" sz="1650" u="none" cap="none" strike="noStrike">
                <a:solidFill>
                  <a:srgbClr val="000000"/>
                </a:solidFill>
                <a:latin typeface="Calibri"/>
                <a:ea typeface="Calibri"/>
                <a:cs typeface="Calibri"/>
                <a:sym typeface="Calibri"/>
              </a:rPr>
              <a:t>Los hoteles deben asumir la responsabilidad de los resultados de sus sistemas digitales. Se necesita supervisión humana para corregir errores y garantizar que las decisiones sigan siendo éticas.</a:t>
            </a:r>
            <a:endParaRPr sz="1650">
              <a:solidFill>
                <a:srgbClr val="000000"/>
              </a:solidFill>
              <a:latin typeface="Calibri"/>
              <a:ea typeface="Calibri"/>
              <a:cs typeface="Calibri"/>
              <a:sym typeface="Calibri"/>
            </a:endParaRPr>
          </a:p>
        </p:txBody>
      </p:sp>
      <p:sp>
        <p:nvSpPr>
          <p:cNvPr id="1387" name="Google Shape;1387;p45"/>
          <p:cNvSpPr txBox="1"/>
          <p:nvPr/>
        </p:nvSpPr>
        <p:spPr>
          <a:xfrm>
            <a:off x="7151175" y="3582028"/>
            <a:ext cx="2025300" cy="2729100"/>
          </a:xfrm>
          <a:prstGeom prst="rect">
            <a:avLst/>
          </a:prstGeom>
          <a:noFill/>
          <a:ln>
            <a:noFill/>
          </a:ln>
        </p:spPr>
        <p:txBody>
          <a:bodyPr anchorCtr="0" anchor="t" bIns="45700" lIns="91425" spcFirstLastPara="1" rIns="91425" wrap="square" tIns="45700">
            <a:spAutoFit/>
          </a:bodyPr>
          <a:lstStyle/>
          <a:p>
            <a:pPr indent="0" lvl="0" marL="0" marR="0" rtl="0" algn="l">
              <a:lnSpc>
                <a:spcPct val="104242"/>
              </a:lnSpc>
              <a:spcBef>
                <a:spcPts val="0"/>
              </a:spcBef>
              <a:spcAft>
                <a:spcPts val="0"/>
              </a:spcAft>
              <a:buNone/>
            </a:pPr>
            <a:r>
              <a:rPr b="0" i="0" lang="en-US" sz="1650" u="none" cap="none" strike="noStrike">
                <a:solidFill>
                  <a:srgbClr val="000000"/>
                </a:solidFill>
                <a:latin typeface="Calibri"/>
                <a:ea typeface="Calibri"/>
                <a:cs typeface="Calibri"/>
                <a:sym typeface="Calibri"/>
              </a:rPr>
              <a:t>Los datos personales recopilados a través de reservas, chatbots y programas de fidelización deben almacenarse de forma segura y utilizarse únicamente con fines legítimos.</a:t>
            </a:r>
            <a:endParaRPr/>
          </a:p>
          <a:p>
            <a:pPr indent="0" lvl="0" marL="0" marR="0" rtl="0" algn="l">
              <a:lnSpc>
                <a:spcPct val="104242"/>
              </a:lnSpc>
              <a:spcBef>
                <a:spcPts val="0"/>
              </a:spcBef>
              <a:spcAft>
                <a:spcPts val="0"/>
              </a:spcAft>
              <a:buNone/>
            </a:pPr>
            <a:r>
              <a:t/>
            </a:r>
            <a:endParaRPr sz="1650">
              <a:solidFill>
                <a:srgbClr val="000000"/>
              </a:solidFill>
              <a:latin typeface="Calibri"/>
              <a:ea typeface="Calibri"/>
              <a:cs typeface="Calibri"/>
              <a:sym typeface="Calibri"/>
            </a:endParaRPr>
          </a:p>
        </p:txBody>
      </p:sp>
      <p:sp>
        <p:nvSpPr>
          <p:cNvPr id="1388" name="Google Shape;1388;p45"/>
          <p:cNvSpPr txBox="1"/>
          <p:nvPr/>
        </p:nvSpPr>
        <p:spPr>
          <a:xfrm>
            <a:off x="9415524" y="2281817"/>
            <a:ext cx="2101500" cy="2464200"/>
          </a:xfrm>
          <a:prstGeom prst="rect">
            <a:avLst/>
          </a:prstGeom>
          <a:noFill/>
          <a:ln>
            <a:noFill/>
          </a:ln>
        </p:spPr>
        <p:txBody>
          <a:bodyPr anchorCtr="0" anchor="t" bIns="45700" lIns="91425" spcFirstLastPara="1" rIns="91425" wrap="square" tIns="45700">
            <a:spAutoFit/>
          </a:bodyPr>
          <a:lstStyle/>
          <a:p>
            <a:pPr indent="0" lvl="0" marL="0" marR="0" rtl="0" algn="l">
              <a:lnSpc>
                <a:spcPct val="104242"/>
              </a:lnSpc>
              <a:spcBef>
                <a:spcPts val="0"/>
              </a:spcBef>
              <a:spcAft>
                <a:spcPts val="0"/>
              </a:spcAft>
              <a:buNone/>
            </a:pPr>
            <a:r>
              <a:rPr b="0" i="0" lang="en-US" sz="1650" u="none" cap="none" strike="noStrike">
                <a:solidFill>
                  <a:srgbClr val="000000"/>
                </a:solidFill>
                <a:latin typeface="Calibri"/>
                <a:ea typeface="Calibri"/>
                <a:cs typeface="Calibri"/>
                <a:sym typeface="Calibri"/>
              </a:rPr>
              <a:t>Una IA ética debe favorecer la accesibilidad y la sensibilidad cultural, garantizando que todos los huéspedes puedan interactuar cómodamente con la tecnología</a:t>
            </a:r>
            <a:endParaRPr sz="1650">
              <a:solidFill>
                <a:srgbClr val="000000"/>
              </a:solidFill>
              <a:latin typeface="Calibri"/>
              <a:ea typeface="Calibri"/>
              <a:cs typeface="Calibri"/>
              <a:sym typeface="Calibri"/>
            </a:endParaRPr>
          </a:p>
        </p:txBody>
      </p:sp>
      <p:sp>
        <p:nvSpPr>
          <p:cNvPr id="1389" name="Google Shape;1389;p45"/>
          <p:cNvSpPr/>
          <p:nvPr/>
        </p:nvSpPr>
        <p:spPr>
          <a:xfrm>
            <a:off x="7753025" y="742500"/>
            <a:ext cx="4396800" cy="4680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390" name="Google Shape;1390;p45"/>
          <p:cNvSpPr txBox="1"/>
          <p:nvPr/>
        </p:nvSpPr>
        <p:spPr>
          <a:xfrm>
            <a:off x="7879034" y="863152"/>
            <a:ext cx="75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0289AE"/>
                </a:solidFill>
                <a:latin typeface="Calibri"/>
                <a:ea typeface="Calibri"/>
                <a:cs typeface="Calibri"/>
                <a:sym typeface="Calibri"/>
              </a:rPr>
              <a:t>Véase también ›</a:t>
            </a:r>
            <a:endParaRPr/>
          </a:p>
        </p:txBody>
      </p:sp>
      <p:sp>
        <p:nvSpPr>
          <p:cNvPr id="1391" name="Google Shape;1391;p45"/>
          <p:cNvSpPr txBox="1"/>
          <p:nvPr/>
        </p:nvSpPr>
        <p:spPr>
          <a:xfrm>
            <a:off x="8635035" y="863152"/>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C3 M1</a:t>
            </a:r>
            <a:endParaRPr b="1" i="0" sz="1400">
              <a:solidFill>
                <a:srgbClr val="262626"/>
              </a:solidFill>
              <a:latin typeface="Calibri"/>
              <a:ea typeface="Calibri"/>
              <a:cs typeface="Calibri"/>
              <a:sym typeface="Calibri"/>
            </a:endParaRPr>
          </a:p>
        </p:txBody>
      </p:sp>
      <p:sp>
        <p:nvSpPr>
          <p:cNvPr id="1392" name="Google Shape;1392;p45"/>
          <p:cNvSpPr txBox="1"/>
          <p:nvPr/>
        </p:nvSpPr>
        <p:spPr>
          <a:xfrm>
            <a:off x="9229034" y="863152"/>
            <a:ext cx="349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400">
                <a:solidFill>
                  <a:srgbClr val="262626"/>
                </a:solidFill>
                <a:latin typeface="Calibri"/>
                <a:ea typeface="Calibri"/>
                <a:cs typeface="Calibri"/>
                <a:sym typeface="Calibri"/>
              </a:rPr>
              <a:t>- </a:t>
            </a:r>
            <a:r>
              <a:rPr lang="en-US" sz="1400">
                <a:solidFill>
                  <a:srgbClr val="1E3A1F"/>
                </a:solidFill>
                <a:latin typeface="Calibri"/>
                <a:ea typeface="Calibri"/>
                <a:cs typeface="Calibri"/>
                <a:sym typeface="Calibri"/>
              </a:rPr>
              <a:t>Liderando el cambio ecológico y digital</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7" name="Shape 1397"/>
        <p:cNvGrpSpPr/>
        <p:nvPr/>
      </p:nvGrpSpPr>
      <p:grpSpPr>
        <a:xfrm>
          <a:off x="0" y="0"/>
          <a:ext cx="0" cy="0"/>
          <a:chOff x="0" y="0"/>
          <a:chExt cx="0" cy="0"/>
        </a:xfrm>
      </p:grpSpPr>
      <p:sp>
        <p:nvSpPr>
          <p:cNvPr id="1398" name="Google Shape;1398;p46"/>
          <p:cNvSpPr txBox="1"/>
          <p:nvPr/>
        </p:nvSpPr>
        <p:spPr>
          <a:xfrm>
            <a:off x="2754553" y="3568420"/>
            <a:ext cx="1889100" cy="1082700"/>
          </a:xfrm>
          <a:prstGeom prst="rect">
            <a:avLst/>
          </a:prstGeom>
          <a:noFill/>
          <a:ln>
            <a:noFill/>
          </a:ln>
        </p:spPr>
        <p:txBody>
          <a:bodyPr anchorCtr="0" anchor="t" bIns="45700" lIns="91425" spcFirstLastPara="1" rIns="91425" wrap="square" tIns="45700">
            <a:spAutoFit/>
          </a:bodyPr>
          <a:lstStyle/>
          <a:p>
            <a:pPr indent="0" lvl="0" marL="0" marR="0" rtl="0" algn="l">
              <a:lnSpc>
                <a:spcPct val="97500"/>
              </a:lnSpc>
              <a:spcBef>
                <a:spcPts val="0"/>
              </a:spcBef>
              <a:spcAft>
                <a:spcPts val="0"/>
              </a:spcAft>
              <a:buNone/>
            </a:pPr>
            <a:r>
              <a:rPr b="1" lang="en-US" sz="2200">
                <a:solidFill>
                  <a:srgbClr val="06677F"/>
                </a:solidFill>
                <a:latin typeface="Calibri"/>
                <a:ea typeface="Calibri"/>
                <a:cs typeface="Calibri"/>
                <a:sym typeface="Calibri"/>
              </a:rPr>
              <a:t>Protección de datos </a:t>
            </a:r>
            <a:endParaRPr sz="2200"/>
          </a:p>
          <a:p>
            <a:pPr indent="0" lvl="0" marL="0" marR="0" rtl="0" algn="l">
              <a:lnSpc>
                <a:spcPct val="97500"/>
              </a:lnSpc>
              <a:spcBef>
                <a:spcPts val="0"/>
              </a:spcBef>
              <a:spcAft>
                <a:spcPts val="0"/>
              </a:spcAft>
              <a:buNone/>
            </a:pPr>
            <a:r>
              <a:rPr b="1" lang="en-US" sz="2200">
                <a:solidFill>
                  <a:srgbClr val="06677F"/>
                </a:solidFill>
                <a:latin typeface="Calibri"/>
                <a:ea typeface="Calibri"/>
                <a:cs typeface="Calibri"/>
                <a:sym typeface="Calibri"/>
              </a:rPr>
              <a:t>y uso indebido</a:t>
            </a:r>
            <a:endParaRPr sz="2200">
              <a:solidFill>
                <a:srgbClr val="262626"/>
              </a:solidFill>
              <a:latin typeface="Calibri"/>
              <a:ea typeface="Calibri"/>
              <a:cs typeface="Calibri"/>
              <a:sym typeface="Calibri"/>
            </a:endParaRPr>
          </a:p>
        </p:txBody>
      </p:sp>
      <p:sp>
        <p:nvSpPr>
          <p:cNvPr id="1399" name="Google Shape;1399;p46"/>
          <p:cNvSpPr/>
          <p:nvPr/>
        </p:nvSpPr>
        <p:spPr>
          <a:xfrm>
            <a:off x="385835" y="2110438"/>
            <a:ext cx="2633660" cy="2790025"/>
          </a:xfrm>
          <a:custGeom>
            <a:rect b="b" l="l" r="r" t="t"/>
            <a:pathLst>
              <a:path extrusionOk="0" h="22162" w="17244">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0" y="1133"/>
                </a:lnTo>
                <a:cubicBezTo>
                  <a:pt x="15576" y="1133"/>
                  <a:pt x="16111" y="1668"/>
                  <a:pt x="16111" y="2324"/>
                </a:cubicBezTo>
                <a:lnTo>
                  <a:pt x="16111" y="7628"/>
                </a:lnTo>
                <a:lnTo>
                  <a:pt x="17244" y="7628"/>
                </a:lnTo>
                <a:lnTo>
                  <a:pt x="17244" y="2324"/>
                </a:lnTo>
                <a:cubicBezTo>
                  <a:pt x="17244" y="1042"/>
                  <a:pt x="16201" y="1"/>
                  <a:pt x="14920" y="1"/>
                </a:cubicBezTo>
                <a:close/>
              </a:path>
            </a:pathLst>
          </a:custGeom>
          <a:solidFill>
            <a:srgbClr val="0289AE"/>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400" name="Google Shape;1400;p46"/>
          <p:cNvSpPr/>
          <p:nvPr/>
        </p:nvSpPr>
        <p:spPr>
          <a:xfrm>
            <a:off x="2215483" y="4734156"/>
            <a:ext cx="299846" cy="392537"/>
          </a:xfrm>
          <a:custGeom>
            <a:rect b="b" l="l" r="r" t="t"/>
            <a:pathLst>
              <a:path extrusionOk="0" h="3006" w="2329">
                <a:moveTo>
                  <a:pt x="1" y="0"/>
                </a:moveTo>
                <a:lnTo>
                  <a:pt x="1" y="3006"/>
                </a:lnTo>
                <a:lnTo>
                  <a:pt x="2329" y="1503"/>
                </a:lnTo>
                <a:lnTo>
                  <a:pt x="1"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401" name="Google Shape;1401;p46"/>
          <p:cNvSpPr/>
          <p:nvPr/>
        </p:nvSpPr>
        <p:spPr>
          <a:xfrm>
            <a:off x="2432028" y="1792602"/>
            <a:ext cx="731013" cy="741459"/>
          </a:xfrm>
          <a:custGeom>
            <a:rect b="b" l="l" r="r" t="t"/>
            <a:pathLst>
              <a:path extrusionOk="0" h="5678" w="5678">
                <a:moveTo>
                  <a:pt x="2839" y="1"/>
                </a:moveTo>
                <a:cubicBezTo>
                  <a:pt x="1272" y="1"/>
                  <a:pt x="0" y="1272"/>
                  <a:pt x="0" y="2839"/>
                </a:cubicBezTo>
                <a:cubicBezTo>
                  <a:pt x="0" y="4407"/>
                  <a:pt x="1272" y="5678"/>
                  <a:pt x="2839" y="5678"/>
                </a:cubicBezTo>
                <a:cubicBezTo>
                  <a:pt x="4407" y="5678"/>
                  <a:pt x="5678" y="4407"/>
                  <a:pt x="5678" y="2839"/>
                </a:cubicBezTo>
                <a:cubicBezTo>
                  <a:pt x="5678" y="1272"/>
                  <a:pt x="4407" y="1"/>
                  <a:pt x="2839" y="1"/>
                </a:cubicBezTo>
                <a:close/>
              </a:path>
            </a:pathLst>
          </a:custGeom>
          <a:solidFill>
            <a:srgbClr val="0289AE"/>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402" name="Google Shape;1402;p46"/>
          <p:cNvSpPr/>
          <p:nvPr/>
        </p:nvSpPr>
        <p:spPr>
          <a:xfrm>
            <a:off x="6966864" y="3423055"/>
            <a:ext cx="2633660" cy="2790276"/>
          </a:xfrm>
          <a:custGeom>
            <a:rect b="b" l="l" r="r" t="t"/>
            <a:pathLst>
              <a:path extrusionOk="0" h="22164" w="17244">
                <a:moveTo>
                  <a:pt x="2324" y="1"/>
                </a:moveTo>
                <a:cubicBezTo>
                  <a:pt x="1043" y="1"/>
                  <a:pt x="1" y="1043"/>
                  <a:pt x="1" y="2324"/>
                </a:cubicBezTo>
                <a:lnTo>
                  <a:pt x="1" y="19840"/>
                </a:lnTo>
                <a:cubicBezTo>
                  <a:pt x="1" y="21122"/>
                  <a:pt x="1043" y="22163"/>
                  <a:pt x="2324" y="22163"/>
                </a:cubicBezTo>
                <a:lnTo>
                  <a:pt x="14921" y="22163"/>
                </a:lnTo>
                <a:cubicBezTo>
                  <a:pt x="16200" y="22163"/>
                  <a:pt x="17243" y="21122"/>
                  <a:pt x="17244" y="19840"/>
                </a:cubicBezTo>
                <a:lnTo>
                  <a:pt x="17244" y="14536"/>
                </a:lnTo>
                <a:lnTo>
                  <a:pt x="16111" y="14536"/>
                </a:lnTo>
                <a:lnTo>
                  <a:pt x="16111" y="19840"/>
                </a:lnTo>
                <a:cubicBezTo>
                  <a:pt x="16111" y="20496"/>
                  <a:pt x="15576" y="21031"/>
                  <a:pt x="14921" y="21031"/>
                </a:cubicBezTo>
                <a:lnTo>
                  <a:pt x="2324" y="21031"/>
                </a:lnTo>
                <a:cubicBezTo>
                  <a:pt x="1668" y="21031"/>
                  <a:pt x="1133" y="20496"/>
                  <a:pt x="1133" y="19840"/>
                </a:cubicBezTo>
                <a:lnTo>
                  <a:pt x="1133" y="2324"/>
                </a:lnTo>
                <a:cubicBezTo>
                  <a:pt x="1133" y="1668"/>
                  <a:pt x="1668" y="1134"/>
                  <a:pt x="2324" y="1134"/>
                </a:cubicBezTo>
                <a:lnTo>
                  <a:pt x="12011" y="1134"/>
                </a:lnTo>
                <a:lnTo>
                  <a:pt x="12011" y="1"/>
                </a:lnTo>
                <a:close/>
              </a:path>
            </a:pathLst>
          </a:custGeom>
          <a:solidFill>
            <a:srgbClr val="3D824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403" name="Google Shape;1403;p46"/>
          <p:cNvSpPr/>
          <p:nvPr/>
        </p:nvSpPr>
        <p:spPr>
          <a:xfrm>
            <a:off x="8792159" y="3312727"/>
            <a:ext cx="299846" cy="392667"/>
          </a:xfrm>
          <a:custGeom>
            <a:rect b="b" l="l" r="r" t="t"/>
            <a:pathLst>
              <a:path extrusionOk="0" h="3007" w="2329">
                <a:moveTo>
                  <a:pt x="1" y="1"/>
                </a:moveTo>
                <a:lnTo>
                  <a:pt x="1" y="3006"/>
                </a:lnTo>
                <a:lnTo>
                  <a:pt x="2328" y="1504"/>
                </a:lnTo>
                <a:lnTo>
                  <a:pt x="1" y="1"/>
                </a:lnTo>
                <a:close/>
              </a:path>
            </a:pathLst>
          </a:custGeom>
          <a:solidFill>
            <a:srgbClr val="3D824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404" name="Google Shape;1404;p46"/>
          <p:cNvSpPr/>
          <p:nvPr/>
        </p:nvSpPr>
        <p:spPr>
          <a:xfrm>
            <a:off x="9150313" y="5710620"/>
            <a:ext cx="731141" cy="741589"/>
          </a:xfrm>
          <a:custGeom>
            <a:rect b="b" l="l" r="r" t="t"/>
            <a:pathLst>
              <a:path extrusionOk="0" h="5679" w="5679">
                <a:moveTo>
                  <a:pt x="2839" y="1"/>
                </a:moveTo>
                <a:cubicBezTo>
                  <a:pt x="1271" y="1"/>
                  <a:pt x="1" y="1271"/>
                  <a:pt x="1" y="2840"/>
                </a:cubicBezTo>
                <a:cubicBezTo>
                  <a:pt x="1" y="4407"/>
                  <a:pt x="1271" y="5678"/>
                  <a:pt x="2839" y="5678"/>
                </a:cubicBezTo>
                <a:cubicBezTo>
                  <a:pt x="4407" y="5678"/>
                  <a:pt x="5678" y="4407"/>
                  <a:pt x="5678" y="2840"/>
                </a:cubicBezTo>
                <a:cubicBezTo>
                  <a:pt x="5678" y="1271"/>
                  <a:pt x="4407" y="1"/>
                  <a:pt x="2839" y="1"/>
                </a:cubicBezTo>
                <a:close/>
              </a:path>
            </a:pathLst>
          </a:custGeom>
          <a:solidFill>
            <a:srgbClr val="3D824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405" name="Google Shape;1405;p46"/>
          <p:cNvSpPr/>
          <p:nvPr/>
        </p:nvSpPr>
        <p:spPr>
          <a:xfrm>
            <a:off x="2582322" y="3423055"/>
            <a:ext cx="2633813" cy="2790276"/>
          </a:xfrm>
          <a:custGeom>
            <a:rect b="b" l="l" r="r" t="t"/>
            <a:pathLst>
              <a:path extrusionOk="0" h="22164" w="17245">
                <a:moveTo>
                  <a:pt x="2325" y="1"/>
                </a:moveTo>
                <a:cubicBezTo>
                  <a:pt x="1043" y="1"/>
                  <a:pt x="1" y="1043"/>
                  <a:pt x="1" y="2324"/>
                </a:cubicBezTo>
                <a:lnTo>
                  <a:pt x="1" y="19840"/>
                </a:lnTo>
                <a:cubicBezTo>
                  <a:pt x="1" y="21122"/>
                  <a:pt x="1043" y="22163"/>
                  <a:pt x="2325" y="22163"/>
                </a:cubicBezTo>
                <a:lnTo>
                  <a:pt x="14921" y="22163"/>
                </a:lnTo>
                <a:cubicBezTo>
                  <a:pt x="16201" y="22163"/>
                  <a:pt x="17245" y="21122"/>
                  <a:pt x="17245" y="19840"/>
                </a:cubicBezTo>
                <a:lnTo>
                  <a:pt x="17245" y="14536"/>
                </a:lnTo>
                <a:lnTo>
                  <a:pt x="16111" y="14536"/>
                </a:lnTo>
                <a:lnTo>
                  <a:pt x="16111" y="19840"/>
                </a:lnTo>
                <a:cubicBezTo>
                  <a:pt x="16111" y="20496"/>
                  <a:pt x="15577" y="21031"/>
                  <a:pt x="14921" y="21031"/>
                </a:cubicBezTo>
                <a:lnTo>
                  <a:pt x="2325" y="21031"/>
                </a:lnTo>
                <a:cubicBezTo>
                  <a:pt x="1668" y="21031"/>
                  <a:pt x="1134" y="20496"/>
                  <a:pt x="1134" y="19840"/>
                </a:cubicBezTo>
                <a:lnTo>
                  <a:pt x="1134" y="2324"/>
                </a:lnTo>
                <a:cubicBezTo>
                  <a:pt x="1134" y="1668"/>
                  <a:pt x="1668" y="1134"/>
                  <a:pt x="2325" y="1134"/>
                </a:cubicBezTo>
                <a:lnTo>
                  <a:pt x="12012" y="1134"/>
                </a:lnTo>
                <a:lnTo>
                  <a:pt x="12012" y="1"/>
                </a:lnTo>
                <a:close/>
              </a:path>
            </a:pathLst>
          </a:custGeom>
          <a:solidFill>
            <a:srgbClr val="06677F"/>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406" name="Google Shape;1406;p46"/>
          <p:cNvSpPr/>
          <p:nvPr/>
        </p:nvSpPr>
        <p:spPr>
          <a:xfrm>
            <a:off x="4373286" y="3312727"/>
            <a:ext cx="299717" cy="392667"/>
          </a:xfrm>
          <a:custGeom>
            <a:rect b="b" l="l" r="r" t="t"/>
            <a:pathLst>
              <a:path extrusionOk="0" h="3007" w="2328">
                <a:moveTo>
                  <a:pt x="1" y="1"/>
                </a:moveTo>
                <a:lnTo>
                  <a:pt x="1" y="3006"/>
                </a:lnTo>
                <a:lnTo>
                  <a:pt x="2328" y="1504"/>
                </a:lnTo>
                <a:lnTo>
                  <a:pt x="1" y="1"/>
                </a:lnTo>
                <a:close/>
              </a:path>
            </a:pathLst>
          </a:custGeom>
          <a:solidFill>
            <a:srgbClr val="06677F"/>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407" name="Google Shape;1407;p46"/>
          <p:cNvSpPr/>
          <p:nvPr/>
        </p:nvSpPr>
        <p:spPr>
          <a:xfrm>
            <a:off x="4765912" y="5710620"/>
            <a:ext cx="731013" cy="741589"/>
          </a:xfrm>
          <a:custGeom>
            <a:rect b="b" l="l" r="r" t="t"/>
            <a:pathLst>
              <a:path extrusionOk="0" h="5679" w="5678">
                <a:moveTo>
                  <a:pt x="2839" y="1"/>
                </a:moveTo>
                <a:cubicBezTo>
                  <a:pt x="1271" y="1"/>
                  <a:pt x="1" y="1271"/>
                  <a:pt x="1" y="2840"/>
                </a:cubicBezTo>
                <a:cubicBezTo>
                  <a:pt x="1" y="4407"/>
                  <a:pt x="1271" y="5678"/>
                  <a:pt x="2839" y="5678"/>
                </a:cubicBezTo>
                <a:cubicBezTo>
                  <a:pt x="4406" y="5678"/>
                  <a:pt x="5678" y="4407"/>
                  <a:pt x="5678" y="2840"/>
                </a:cubicBezTo>
                <a:cubicBezTo>
                  <a:pt x="5678" y="1271"/>
                  <a:pt x="4406" y="1"/>
                  <a:pt x="2839" y="1"/>
                </a:cubicBezTo>
                <a:close/>
              </a:path>
            </a:pathLst>
          </a:custGeom>
          <a:solidFill>
            <a:srgbClr val="06677F"/>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408" name="Google Shape;1408;p46"/>
          <p:cNvSpPr/>
          <p:nvPr/>
        </p:nvSpPr>
        <p:spPr>
          <a:xfrm>
            <a:off x="4774592" y="2110438"/>
            <a:ext cx="2633660" cy="2790025"/>
          </a:xfrm>
          <a:custGeom>
            <a:rect b="b" l="l" r="r" t="t"/>
            <a:pathLst>
              <a:path extrusionOk="0" h="22162" w="17244">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1" y="1133"/>
                </a:lnTo>
                <a:cubicBezTo>
                  <a:pt x="15576" y="1133"/>
                  <a:pt x="16110" y="1668"/>
                  <a:pt x="16110" y="2324"/>
                </a:cubicBezTo>
                <a:lnTo>
                  <a:pt x="16110" y="7628"/>
                </a:lnTo>
                <a:lnTo>
                  <a:pt x="17244" y="7628"/>
                </a:lnTo>
                <a:lnTo>
                  <a:pt x="17244" y="2324"/>
                </a:lnTo>
                <a:cubicBezTo>
                  <a:pt x="17244" y="1042"/>
                  <a:pt x="16201" y="1"/>
                  <a:pt x="14921" y="1"/>
                </a:cubicBezTo>
                <a:close/>
              </a:path>
            </a:pathLst>
          </a:custGeom>
          <a:solidFill>
            <a:srgbClr val="62A844"/>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409" name="Google Shape;1409;p46"/>
          <p:cNvSpPr/>
          <p:nvPr/>
        </p:nvSpPr>
        <p:spPr>
          <a:xfrm>
            <a:off x="6531088" y="4635765"/>
            <a:ext cx="299846" cy="392537"/>
          </a:xfrm>
          <a:custGeom>
            <a:rect b="b" l="l" r="r" t="t"/>
            <a:pathLst>
              <a:path extrusionOk="0" h="3006" w="2329">
                <a:moveTo>
                  <a:pt x="1" y="0"/>
                </a:moveTo>
                <a:lnTo>
                  <a:pt x="1" y="3006"/>
                </a:lnTo>
                <a:lnTo>
                  <a:pt x="2328" y="1503"/>
                </a:lnTo>
                <a:lnTo>
                  <a:pt x="1" y="0"/>
                </a:lnTo>
                <a:close/>
              </a:path>
            </a:pathLst>
          </a:custGeom>
          <a:solidFill>
            <a:srgbClr val="62A844"/>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410" name="Google Shape;1410;p46"/>
          <p:cNvSpPr/>
          <p:nvPr/>
        </p:nvSpPr>
        <p:spPr>
          <a:xfrm>
            <a:off x="6820785" y="1792602"/>
            <a:ext cx="731013" cy="741459"/>
          </a:xfrm>
          <a:custGeom>
            <a:rect b="b" l="l" r="r" t="t"/>
            <a:pathLst>
              <a:path extrusionOk="0" h="5678" w="5678">
                <a:moveTo>
                  <a:pt x="2839" y="1"/>
                </a:moveTo>
                <a:cubicBezTo>
                  <a:pt x="1272" y="1"/>
                  <a:pt x="1" y="1272"/>
                  <a:pt x="1" y="2839"/>
                </a:cubicBezTo>
                <a:cubicBezTo>
                  <a:pt x="1" y="4407"/>
                  <a:pt x="1272" y="5678"/>
                  <a:pt x="2839" y="5678"/>
                </a:cubicBezTo>
                <a:cubicBezTo>
                  <a:pt x="4407" y="5678"/>
                  <a:pt x="5678" y="4407"/>
                  <a:pt x="5678" y="2839"/>
                </a:cubicBezTo>
                <a:cubicBezTo>
                  <a:pt x="5678" y="1272"/>
                  <a:pt x="4407" y="1"/>
                  <a:pt x="2839" y="1"/>
                </a:cubicBezTo>
                <a:close/>
              </a:path>
            </a:pathLst>
          </a:custGeom>
          <a:solidFill>
            <a:srgbClr val="62A844"/>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411" name="Google Shape;1411;p46"/>
          <p:cNvSpPr txBox="1"/>
          <p:nvPr/>
        </p:nvSpPr>
        <p:spPr>
          <a:xfrm>
            <a:off x="565370" y="2198358"/>
            <a:ext cx="2025300" cy="812700"/>
          </a:xfrm>
          <a:prstGeom prst="rect">
            <a:avLst/>
          </a:prstGeom>
          <a:noFill/>
          <a:ln>
            <a:noFill/>
          </a:ln>
        </p:spPr>
        <p:txBody>
          <a:bodyPr anchorCtr="0" anchor="t" bIns="45700" lIns="91425" spcFirstLastPara="1" rIns="91425" wrap="square" tIns="45700">
            <a:spAutoFit/>
          </a:bodyPr>
          <a:lstStyle/>
          <a:p>
            <a:pPr indent="0" lvl="0" marL="0" marR="0" rtl="0" algn="l">
              <a:lnSpc>
                <a:spcPct val="97500"/>
              </a:lnSpc>
              <a:spcBef>
                <a:spcPts val="0"/>
              </a:spcBef>
              <a:spcAft>
                <a:spcPts val="0"/>
              </a:spcAft>
              <a:buNone/>
            </a:pPr>
            <a:r>
              <a:rPr b="1" lang="en-US" sz="2400">
                <a:solidFill>
                  <a:srgbClr val="0289AE"/>
                </a:solidFill>
                <a:latin typeface="Calibri"/>
                <a:ea typeface="Calibri"/>
                <a:cs typeface="Calibri"/>
                <a:sym typeface="Calibri"/>
              </a:rPr>
              <a:t>Sesgos en los algoritmos</a:t>
            </a:r>
            <a:endParaRPr sz="2400">
              <a:solidFill>
                <a:srgbClr val="262626"/>
              </a:solidFill>
              <a:latin typeface="Calibri"/>
              <a:ea typeface="Calibri"/>
              <a:cs typeface="Calibri"/>
              <a:sym typeface="Calibri"/>
            </a:endParaRPr>
          </a:p>
        </p:txBody>
      </p:sp>
      <p:sp>
        <p:nvSpPr>
          <p:cNvPr id="1412" name="Google Shape;1412;p46"/>
          <p:cNvSpPr txBox="1"/>
          <p:nvPr/>
        </p:nvSpPr>
        <p:spPr>
          <a:xfrm>
            <a:off x="4925316" y="2182064"/>
            <a:ext cx="2253300" cy="1127700"/>
          </a:xfrm>
          <a:prstGeom prst="rect">
            <a:avLst/>
          </a:prstGeom>
          <a:noFill/>
          <a:ln>
            <a:noFill/>
          </a:ln>
        </p:spPr>
        <p:txBody>
          <a:bodyPr anchorCtr="0" anchor="t" bIns="45700" lIns="91425" spcFirstLastPara="1" rIns="91425" wrap="square" tIns="45700">
            <a:spAutoFit/>
          </a:bodyPr>
          <a:lstStyle/>
          <a:p>
            <a:pPr indent="0" lvl="0" marL="0" marR="0" rtl="0" algn="l">
              <a:lnSpc>
                <a:spcPct val="97500"/>
              </a:lnSpc>
              <a:spcBef>
                <a:spcPts val="0"/>
              </a:spcBef>
              <a:spcAft>
                <a:spcPts val="0"/>
              </a:spcAft>
              <a:buNone/>
            </a:pPr>
            <a:r>
              <a:rPr b="1" lang="en-US" sz="2300">
                <a:solidFill>
                  <a:srgbClr val="62A844"/>
                </a:solidFill>
                <a:latin typeface="Calibri"/>
                <a:ea typeface="Calibri"/>
                <a:cs typeface="Calibri"/>
                <a:sym typeface="Calibri"/>
              </a:rPr>
              <a:t>Pérdida de la conexión humana</a:t>
            </a:r>
            <a:endParaRPr sz="2300">
              <a:solidFill>
                <a:srgbClr val="262626"/>
              </a:solidFill>
              <a:latin typeface="Calibri"/>
              <a:ea typeface="Calibri"/>
              <a:cs typeface="Calibri"/>
              <a:sym typeface="Calibri"/>
            </a:endParaRPr>
          </a:p>
        </p:txBody>
      </p:sp>
      <p:sp>
        <p:nvSpPr>
          <p:cNvPr id="1413" name="Google Shape;1413;p46"/>
          <p:cNvSpPr txBox="1"/>
          <p:nvPr/>
        </p:nvSpPr>
        <p:spPr>
          <a:xfrm>
            <a:off x="7247465" y="3609125"/>
            <a:ext cx="2253300" cy="1173000"/>
          </a:xfrm>
          <a:prstGeom prst="rect">
            <a:avLst/>
          </a:prstGeom>
          <a:noFill/>
          <a:ln>
            <a:noFill/>
          </a:ln>
        </p:spPr>
        <p:txBody>
          <a:bodyPr anchorCtr="0" anchor="t" bIns="45700" lIns="91425" spcFirstLastPara="1" rIns="91425" wrap="square" tIns="45700">
            <a:spAutoFit/>
          </a:bodyPr>
          <a:lstStyle/>
          <a:p>
            <a:pPr indent="0" lvl="0" marL="0" marR="0" rtl="0" algn="l">
              <a:lnSpc>
                <a:spcPct val="97500"/>
              </a:lnSpc>
              <a:spcBef>
                <a:spcPts val="0"/>
              </a:spcBef>
              <a:spcAft>
                <a:spcPts val="0"/>
              </a:spcAft>
              <a:buNone/>
            </a:pPr>
            <a:r>
              <a:rPr b="1" lang="en-US" sz="2400">
                <a:solidFill>
                  <a:srgbClr val="3D8241"/>
                </a:solidFill>
                <a:latin typeface="Calibri"/>
                <a:ea typeface="Calibri"/>
                <a:cs typeface="Calibri"/>
                <a:sym typeface="Calibri"/>
              </a:rPr>
              <a:t>Dependencia excesiva de la automatización</a:t>
            </a:r>
            <a:endParaRPr sz="2400">
              <a:solidFill>
                <a:srgbClr val="262626"/>
              </a:solidFill>
              <a:latin typeface="Calibri"/>
              <a:ea typeface="Calibri"/>
              <a:cs typeface="Calibri"/>
              <a:sym typeface="Calibri"/>
            </a:endParaRPr>
          </a:p>
        </p:txBody>
      </p:sp>
      <p:sp>
        <p:nvSpPr>
          <p:cNvPr id="1414" name="Google Shape;1414;p46"/>
          <p:cNvSpPr txBox="1"/>
          <p:nvPr/>
        </p:nvSpPr>
        <p:spPr>
          <a:xfrm>
            <a:off x="9170741" y="5768217"/>
            <a:ext cx="710713" cy="851261"/>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04</a:t>
            </a:r>
            <a:endParaRPr/>
          </a:p>
        </p:txBody>
      </p:sp>
      <p:sp>
        <p:nvSpPr>
          <p:cNvPr id="1415" name="Google Shape;1415;p46"/>
          <p:cNvSpPr txBox="1"/>
          <p:nvPr/>
        </p:nvSpPr>
        <p:spPr>
          <a:xfrm>
            <a:off x="4765912" y="5758705"/>
            <a:ext cx="710713" cy="851261"/>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02</a:t>
            </a:r>
            <a:endParaRPr/>
          </a:p>
        </p:txBody>
      </p:sp>
      <p:sp>
        <p:nvSpPr>
          <p:cNvPr id="1416" name="Google Shape;1416;p46"/>
          <p:cNvSpPr txBox="1"/>
          <p:nvPr/>
        </p:nvSpPr>
        <p:spPr>
          <a:xfrm>
            <a:off x="6830934" y="1840668"/>
            <a:ext cx="710713" cy="851261"/>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03</a:t>
            </a:r>
            <a:endParaRPr/>
          </a:p>
        </p:txBody>
      </p:sp>
      <p:sp>
        <p:nvSpPr>
          <p:cNvPr id="1417" name="Google Shape;1417;p46"/>
          <p:cNvSpPr txBox="1"/>
          <p:nvPr/>
        </p:nvSpPr>
        <p:spPr>
          <a:xfrm>
            <a:off x="567179" y="362587"/>
            <a:ext cx="3806107"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Riesgos y retos del mundo real</a:t>
            </a:r>
            <a:endParaRPr/>
          </a:p>
        </p:txBody>
      </p:sp>
      <p:cxnSp>
        <p:nvCxnSpPr>
          <p:cNvPr id="1418" name="Google Shape;1418;p46"/>
          <p:cNvCxnSpPr/>
          <p:nvPr/>
        </p:nvCxnSpPr>
        <p:spPr>
          <a:xfrm>
            <a:off x="0" y="1478025"/>
            <a:ext cx="8619893" cy="0"/>
          </a:xfrm>
          <a:prstGeom prst="straightConnector1">
            <a:avLst/>
          </a:prstGeom>
          <a:noFill/>
          <a:ln cap="flat" cmpd="sng" w="34925">
            <a:solidFill>
              <a:srgbClr val="62A844"/>
            </a:solidFill>
            <a:prstDash val="dot"/>
            <a:miter lim="8000"/>
            <a:headEnd len="sm" w="sm" type="none"/>
            <a:tailEnd len="sm" w="sm" type="none"/>
          </a:ln>
        </p:spPr>
      </p:cxnSp>
      <p:sp>
        <p:nvSpPr>
          <p:cNvPr id="1419" name="Google Shape;1419;p46"/>
          <p:cNvSpPr/>
          <p:nvPr/>
        </p:nvSpPr>
        <p:spPr>
          <a:xfrm>
            <a:off x="2214511" y="4635765"/>
            <a:ext cx="299846" cy="392537"/>
          </a:xfrm>
          <a:custGeom>
            <a:rect b="b" l="l" r="r" t="t"/>
            <a:pathLst>
              <a:path extrusionOk="0" h="3006" w="2329">
                <a:moveTo>
                  <a:pt x="1" y="0"/>
                </a:moveTo>
                <a:lnTo>
                  <a:pt x="1" y="3006"/>
                </a:lnTo>
                <a:lnTo>
                  <a:pt x="2328" y="1503"/>
                </a:lnTo>
                <a:lnTo>
                  <a:pt x="1" y="0"/>
                </a:lnTo>
                <a:close/>
              </a:path>
            </a:pathLst>
          </a:custGeom>
          <a:solidFill>
            <a:srgbClr val="0289AE"/>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420" name="Google Shape;1420;p46"/>
          <p:cNvSpPr txBox="1"/>
          <p:nvPr/>
        </p:nvSpPr>
        <p:spPr>
          <a:xfrm>
            <a:off x="574625" y="2904816"/>
            <a:ext cx="2025300" cy="1670100"/>
          </a:xfrm>
          <a:prstGeom prst="rect">
            <a:avLst/>
          </a:prstGeom>
          <a:noFill/>
          <a:ln>
            <a:noFill/>
          </a:ln>
        </p:spPr>
        <p:txBody>
          <a:bodyPr anchorCtr="0" anchor="t" bIns="45700" lIns="91425" spcFirstLastPara="1" rIns="91425" wrap="square" tIns="45700">
            <a:spAutoFit/>
          </a:bodyPr>
          <a:lstStyle/>
          <a:p>
            <a:pPr indent="0" lvl="0" marL="0" marR="0" rtl="0" algn="l">
              <a:lnSpc>
                <a:spcPct val="104242"/>
              </a:lnSpc>
              <a:spcBef>
                <a:spcPts val="0"/>
              </a:spcBef>
              <a:spcAft>
                <a:spcPts val="0"/>
              </a:spcAft>
              <a:buNone/>
            </a:pPr>
            <a:r>
              <a:rPr b="0" i="0" lang="en-US" sz="1650" u="none" cap="none" strike="noStrike">
                <a:solidFill>
                  <a:srgbClr val="000000"/>
                </a:solidFill>
                <a:latin typeface="Calibri"/>
                <a:ea typeface="Calibri"/>
                <a:cs typeface="Calibri"/>
                <a:sym typeface="Calibri"/>
              </a:rPr>
              <a:t>Los sistemas aprenden de los datos: si reflejan la desigualdad, los resultados pueden estar sesgados</a:t>
            </a:r>
            <a:endParaRPr sz="1650">
              <a:solidFill>
                <a:srgbClr val="000000"/>
              </a:solidFill>
              <a:latin typeface="Calibri"/>
              <a:ea typeface="Calibri"/>
              <a:cs typeface="Calibri"/>
              <a:sym typeface="Calibri"/>
            </a:endParaRPr>
          </a:p>
        </p:txBody>
      </p:sp>
      <p:sp>
        <p:nvSpPr>
          <p:cNvPr id="1421" name="Google Shape;1421;p46"/>
          <p:cNvSpPr txBox="1"/>
          <p:nvPr/>
        </p:nvSpPr>
        <p:spPr>
          <a:xfrm>
            <a:off x="2452471" y="1840668"/>
            <a:ext cx="710713" cy="851259"/>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01</a:t>
            </a:r>
            <a:endParaRPr/>
          </a:p>
        </p:txBody>
      </p:sp>
      <p:sp>
        <p:nvSpPr>
          <p:cNvPr id="1422" name="Google Shape;1422;p46"/>
          <p:cNvSpPr txBox="1"/>
          <p:nvPr/>
        </p:nvSpPr>
        <p:spPr>
          <a:xfrm>
            <a:off x="2749384" y="4666199"/>
            <a:ext cx="2253300" cy="1405200"/>
          </a:xfrm>
          <a:prstGeom prst="rect">
            <a:avLst/>
          </a:prstGeom>
          <a:noFill/>
          <a:ln>
            <a:noFill/>
          </a:ln>
        </p:spPr>
        <p:txBody>
          <a:bodyPr anchorCtr="0" anchor="t" bIns="45700" lIns="91425" spcFirstLastPara="1" rIns="91425" wrap="square" tIns="45700">
            <a:spAutoFit/>
          </a:bodyPr>
          <a:lstStyle/>
          <a:p>
            <a:pPr indent="0" lvl="0" marL="0" marR="0" rtl="0" algn="l">
              <a:lnSpc>
                <a:spcPct val="104242"/>
              </a:lnSpc>
              <a:spcBef>
                <a:spcPts val="0"/>
              </a:spcBef>
              <a:spcAft>
                <a:spcPts val="0"/>
              </a:spcAft>
              <a:buNone/>
            </a:pPr>
            <a:r>
              <a:rPr b="0" i="0" lang="en-US" sz="1650" u="none" cap="none" strike="noStrike">
                <a:solidFill>
                  <a:srgbClr val="000000"/>
                </a:solidFill>
                <a:latin typeface="Calibri"/>
                <a:ea typeface="Calibri"/>
                <a:cs typeface="Calibri"/>
                <a:sym typeface="Calibri"/>
              </a:rPr>
              <a:t>Los grandes volúmenes de información personal conllevan el riesgo de filtraciones o uso no autorizado</a:t>
            </a:r>
            <a:endParaRPr sz="1650">
              <a:solidFill>
                <a:srgbClr val="000000"/>
              </a:solidFill>
              <a:latin typeface="Calibri"/>
              <a:ea typeface="Calibri"/>
              <a:cs typeface="Calibri"/>
              <a:sym typeface="Calibri"/>
            </a:endParaRPr>
          </a:p>
        </p:txBody>
      </p:sp>
      <p:sp>
        <p:nvSpPr>
          <p:cNvPr id="1423" name="Google Shape;1423;p46"/>
          <p:cNvSpPr txBox="1"/>
          <p:nvPr/>
        </p:nvSpPr>
        <p:spPr>
          <a:xfrm>
            <a:off x="4943780" y="3165336"/>
            <a:ext cx="1870200" cy="1670100"/>
          </a:xfrm>
          <a:prstGeom prst="rect">
            <a:avLst/>
          </a:prstGeom>
          <a:noFill/>
          <a:ln>
            <a:noFill/>
          </a:ln>
        </p:spPr>
        <p:txBody>
          <a:bodyPr anchorCtr="0" anchor="t" bIns="45700" lIns="91425" spcFirstLastPara="1" rIns="91425" wrap="square" tIns="45700">
            <a:spAutoFit/>
          </a:bodyPr>
          <a:lstStyle/>
          <a:p>
            <a:pPr indent="0" lvl="0" marL="0" marR="0" rtl="0" algn="l">
              <a:lnSpc>
                <a:spcPct val="104242"/>
              </a:lnSpc>
              <a:spcBef>
                <a:spcPts val="0"/>
              </a:spcBef>
              <a:spcAft>
                <a:spcPts val="0"/>
              </a:spcAft>
              <a:buNone/>
            </a:pPr>
            <a:r>
              <a:rPr b="0" i="0" lang="en-US" sz="1650" u="none" cap="none" strike="noStrike">
                <a:solidFill>
                  <a:srgbClr val="000000"/>
                </a:solidFill>
                <a:latin typeface="Calibri"/>
                <a:ea typeface="Calibri"/>
                <a:cs typeface="Calibri"/>
                <a:sym typeface="Calibri"/>
              </a:rPr>
              <a:t>Los chatbots y las herramientas de autoservicio pueden reducir la calidez personal si se abusa de ellos</a:t>
            </a:r>
            <a:endParaRPr sz="1650">
              <a:solidFill>
                <a:srgbClr val="000000"/>
              </a:solidFill>
              <a:latin typeface="Calibri"/>
              <a:ea typeface="Calibri"/>
              <a:cs typeface="Calibri"/>
              <a:sym typeface="Calibri"/>
            </a:endParaRPr>
          </a:p>
        </p:txBody>
      </p:sp>
      <p:sp>
        <p:nvSpPr>
          <p:cNvPr id="1424" name="Google Shape;1424;p46"/>
          <p:cNvSpPr txBox="1"/>
          <p:nvPr/>
        </p:nvSpPr>
        <p:spPr>
          <a:xfrm>
            <a:off x="7240725" y="4674331"/>
            <a:ext cx="2071500" cy="1405200"/>
          </a:xfrm>
          <a:prstGeom prst="rect">
            <a:avLst/>
          </a:prstGeom>
          <a:noFill/>
          <a:ln>
            <a:noFill/>
          </a:ln>
        </p:spPr>
        <p:txBody>
          <a:bodyPr anchorCtr="0" anchor="t" bIns="45700" lIns="91425" spcFirstLastPara="1" rIns="91425" wrap="square" tIns="45700">
            <a:spAutoFit/>
          </a:bodyPr>
          <a:lstStyle/>
          <a:p>
            <a:pPr indent="0" lvl="0" marL="0" marR="0" rtl="0" algn="l">
              <a:lnSpc>
                <a:spcPct val="104242"/>
              </a:lnSpc>
              <a:spcBef>
                <a:spcPts val="0"/>
              </a:spcBef>
              <a:spcAft>
                <a:spcPts val="0"/>
              </a:spcAft>
              <a:buNone/>
            </a:pPr>
            <a:r>
              <a:rPr b="0" i="0" lang="en-US" sz="1650" u="none" cap="none" strike="noStrike">
                <a:solidFill>
                  <a:srgbClr val="000000"/>
                </a:solidFill>
                <a:latin typeface="Calibri"/>
                <a:ea typeface="Calibri"/>
                <a:cs typeface="Calibri"/>
                <a:sym typeface="Calibri"/>
              </a:rPr>
              <a:t>Debilita el pensamiento crítico y el compromiso del personal cuando se requiere criterio</a:t>
            </a:r>
            <a:endParaRPr sz="1650">
              <a:solidFill>
                <a:srgbClr val="000000"/>
              </a:solidFill>
              <a:latin typeface="Calibri"/>
              <a:ea typeface="Calibri"/>
              <a:cs typeface="Calibri"/>
              <a:sym typeface="Calibri"/>
            </a:endParaRPr>
          </a:p>
        </p:txBody>
      </p:sp>
      <p:sp>
        <p:nvSpPr>
          <p:cNvPr id="1425" name="Google Shape;1425;p46"/>
          <p:cNvSpPr/>
          <p:nvPr/>
        </p:nvSpPr>
        <p:spPr>
          <a:xfrm flipH="1">
            <a:off x="8862859" y="775637"/>
            <a:ext cx="2700341" cy="150810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000">
                <a:solidFill>
                  <a:srgbClr val="0289AE"/>
                </a:solidFill>
                <a:latin typeface="Calibri"/>
                <a:ea typeface="Calibri"/>
                <a:cs typeface="Calibri"/>
                <a:sym typeface="Calibri"/>
              </a:rPr>
              <a:t>Peligro fundamental:</a:t>
            </a:r>
            <a:br>
              <a:rPr lang="en-US" sz="1800">
                <a:solidFill>
                  <a:srgbClr val="262626"/>
                </a:solidFill>
                <a:latin typeface="Calibri"/>
                <a:ea typeface="Calibri"/>
                <a:cs typeface="Calibri"/>
                <a:sym typeface="Calibri"/>
              </a:rPr>
            </a:br>
            <a:r>
              <a:rPr i="1" lang="en-US" sz="1800">
                <a:solidFill>
                  <a:srgbClr val="262626"/>
                </a:solidFill>
                <a:latin typeface="Calibri"/>
                <a:ea typeface="Calibri"/>
                <a:cs typeface="Calibri"/>
                <a:sym typeface="Calibri"/>
              </a:rPr>
              <a:t>La tecnología debe </a:t>
            </a:r>
            <a:r>
              <a:rPr b="1" i="1" lang="en-US" sz="1800">
                <a:solidFill>
                  <a:srgbClr val="262626"/>
                </a:solidFill>
                <a:latin typeface="Calibri"/>
                <a:ea typeface="Calibri"/>
                <a:cs typeface="Calibri"/>
                <a:sym typeface="Calibri"/>
              </a:rPr>
              <a:t>apoyar al personal, no sustituir su criterio</a:t>
            </a:r>
            <a:r>
              <a:rPr i="1" lang="en-US" sz="1800">
                <a:solidFill>
                  <a:srgbClr val="262626"/>
                </a:solidFill>
                <a:latin typeface="Calibri"/>
                <a:ea typeface="Calibri"/>
                <a:cs typeface="Calibri"/>
                <a:sym typeface="Calibri"/>
              </a:rPr>
              <a:t>.</a:t>
            </a:r>
            <a:endParaRPr sz="1800">
              <a:solidFill>
                <a:srgbClr val="262626"/>
              </a:solidFill>
              <a:latin typeface="Calibri"/>
              <a:ea typeface="Calibri"/>
              <a:cs typeface="Calibri"/>
              <a:sym typeface="Calibri"/>
            </a:endParaRPr>
          </a:p>
          <a:p>
            <a:pPr indent="0" lvl="0" marL="0" marR="0" rtl="0" algn="ctr">
              <a:spcBef>
                <a:spcPts val="0"/>
              </a:spcBef>
              <a:spcAft>
                <a:spcPts val="0"/>
              </a:spcAft>
              <a:buNone/>
            </a:pPr>
            <a:r>
              <a:t/>
            </a:r>
            <a:endParaRPr sz="1800">
              <a:solidFill>
                <a:srgbClr val="262626"/>
              </a:solidFill>
              <a:latin typeface="Calibri"/>
              <a:ea typeface="Calibri"/>
              <a:cs typeface="Calibri"/>
              <a:sym typeface="Calibri"/>
            </a:endParaRPr>
          </a:p>
        </p:txBody>
      </p:sp>
      <p:sp>
        <p:nvSpPr>
          <p:cNvPr id="1426" name="Google Shape;1426;p46"/>
          <p:cNvSpPr/>
          <p:nvPr/>
        </p:nvSpPr>
        <p:spPr>
          <a:xfrm>
            <a:off x="8619893" y="537099"/>
            <a:ext cx="3186272" cy="1737704"/>
          </a:xfrm>
          <a:prstGeom prst="roundRect">
            <a:avLst>
              <a:gd fmla="val 8566" name="adj"/>
            </a:avLst>
          </a:prstGeom>
          <a:no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1" name="Shape 1431"/>
        <p:cNvGrpSpPr/>
        <p:nvPr/>
      </p:nvGrpSpPr>
      <p:grpSpPr>
        <a:xfrm>
          <a:off x="0" y="0"/>
          <a:ext cx="0" cy="0"/>
          <a:chOff x="0" y="0"/>
          <a:chExt cx="0" cy="0"/>
        </a:xfrm>
      </p:grpSpPr>
      <p:sp>
        <p:nvSpPr>
          <p:cNvPr id="1432" name="Google Shape;1432;p47"/>
          <p:cNvSpPr txBox="1"/>
          <p:nvPr/>
        </p:nvSpPr>
        <p:spPr>
          <a:xfrm>
            <a:off x="429115" y="525832"/>
            <a:ext cx="5927080"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La IA responsable en la práctica</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433" name="Google Shape;1433;p47"/>
          <p:cNvCxnSpPr/>
          <p:nvPr/>
        </p:nvCxnSpPr>
        <p:spPr>
          <a:xfrm>
            <a:off x="0" y="1197663"/>
            <a:ext cx="5820937" cy="0"/>
          </a:xfrm>
          <a:prstGeom prst="straightConnector1">
            <a:avLst/>
          </a:prstGeom>
          <a:noFill/>
          <a:ln cap="flat" cmpd="sng" w="34925">
            <a:solidFill>
              <a:srgbClr val="62A844"/>
            </a:solidFill>
            <a:prstDash val="dot"/>
            <a:miter lim="8000"/>
            <a:headEnd len="sm" w="sm" type="none"/>
            <a:tailEnd len="sm" w="sm" type="none"/>
          </a:ln>
        </p:spPr>
      </p:cxnSp>
      <p:sp>
        <p:nvSpPr>
          <p:cNvPr id="1434" name="Google Shape;1434;p47"/>
          <p:cNvSpPr/>
          <p:nvPr/>
        </p:nvSpPr>
        <p:spPr>
          <a:xfrm flipH="1">
            <a:off x="299650" y="1286989"/>
            <a:ext cx="6252300" cy="4749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289AE"/>
                </a:solidFill>
                <a:latin typeface="Calibri"/>
                <a:ea typeface="Calibri"/>
                <a:cs typeface="Calibri"/>
                <a:sym typeface="Calibri"/>
              </a:rPr>
              <a:t>Caso práctico: Grupo ACCOR</a:t>
            </a:r>
            <a:br>
              <a:rPr lang="en-US" sz="1800">
                <a:solidFill>
                  <a:srgbClr val="000000"/>
                </a:solidFill>
                <a:latin typeface="Calibri"/>
                <a:ea typeface="Calibri"/>
                <a:cs typeface="Calibri"/>
                <a:sym typeface="Calibri"/>
              </a:rPr>
            </a:br>
            <a:endParaRPr sz="800">
              <a:solidFill>
                <a:srgbClr val="000000"/>
              </a:solidFill>
              <a:latin typeface="Calibri"/>
              <a:ea typeface="Calibri"/>
              <a:cs typeface="Calibri"/>
              <a:sym typeface="Calibri"/>
            </a:endParaRPr>
          </a:p>
          <a:p>
            <a:pPr indent="0" lvl="0" marL="0" marR="0" rtl="0" algn="l">
              <a:lnSpc>
                <a:spcPct val="108888"/>
              </a:lnSpc>
              <a:spcBef>
                <a:spcPts val="0"/>
              </a:spcBef>
              <a:spcAft>
                <a:spcPts val="0"/>
              </a:spcAft>
              <a:buNone/>
            </a:pPr>
            <a:r>
              <a:rPr lang="en-US" sz="1800">
                <a:solidFill>
                  <a:srgbClr val="000000"/>
                </a:solidFill>
                <a:latin typeface="Calibri"/>
                <a:ea typeface="Calibri"/>
                <a:cs typeface="Calibri"/>
                <a:sym typeface="Calibri"/>
              </a:rPr>
              <a:t>Una de las cadenas hoteleras más grandes de Europa que está implementando la IA en sus programas de fidelización, operaciones y comunicación con los huéspedes.</a:t>
            </a:r>
            <a:br>
              <a:rPr lang="en-US" sz="1800">
                <a:solidFill>
                  <a:srgbClr val="000000"/>
                </a:solidFill>
                <a:latin typeface="Calibri"/>
                <a:ea typeface="Calibri"/>
                <a:cs typeface="Calibri"/>
                <a:sym typeface="Calibri"/>
              </a:rPr>
            </a:br>
            <a:endParaRPr sz="1800">
              <a:solidFill>
                <a:srgbClr val="000000"/>
              </a:solidFill>
              <a:latin typeface="Calibri"/>
              <a:ea typeface="Calibri"/>
              <a:cs typeface="Calibri"/>
              <a:sym typeface="Calibri"/>
            </a:endParaRPr>
          </a:p>
          <a:p>
            <a:pPr indent="0" lvl="0" marL="0" marR="0" rtl="0" algn="l">
              <a:lnSpc>
                <a:spcPct val="98000"/>
              </a:lnSpc>
              <a:spcBef>
                <a:spcPts val="0"/>
              </a:spcBef>
              <a:spcAft>
                <a:spcPts val="0"/>
              </a:spcAft>
              <a:buNone/>
            </a:pPr>
            <a:r>
              <a:rPr b="1" lang="en-US" sz="2000">
                <a:solidFill>
                  <a:srgbClr val="0289AE"/>
                </a:solidFill>
                <a:latin typeface="Calibri"/>
                <a:ea typeface="Calibri"/>
                <a:cs typeface="Calibri"/>
                <a:sym typeface="Calibri"/>
              </a:rPr>
              <a:t>Prácticas clave:</a:t>
            </a:r>
            <a:endParaRPr/>
          </a:p>
          <a:p>
            <a:pPr indent="0" lvl="0" marL="0" marR="0" rtl="0" algn="l">
              <a:spcBef>
                <a:spcPts val="0"/>
              </a:spcBef>
              <a:spcAft>
                <a:spcPts val="0"/>
              </a:spcAft>
              <a:buNone/>
            </a:pPr>
            <a:r>
              <a:t/>
            </a:r>
            <a:endParaRPr sz="800">
              <a:solidFill>
                <a:srgbClr val="000000"/>
              </a:solidFill>
              <a:latin typeface="Calibri"/>
              <a:ea typeface="Calibri"/>
              <a:cs typeface="Calibri"/>
              <a:sym typeface="Calibri"/>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000000"/>
                </a:solidFill>
                <a:latin typeface="Calibri"/>
                <a:ea typeface="Calibri"/>
                <a:cs typeface="Calibri"/>
                <a:sym typeface="Calibri"/>
              </a:rPr>
              <a:t>Los empleados en el centro</a:t>
            </a:r>
            <a:br>
              <a:rPr lang="en-US" sz="1800">
                <a:solidFill>
                  <a:srgbClr val="000000"/>
                </a:solidFill>
                <a:latin typeface="Calibri"/>
                <a:ea typeface="Calibri"/>
                <a:cs typeface="Calibri"/>
                <a:sym typeface="Calibri"/>
              </a:rPr>
            </a:br>
            <a:r>
              <a:rPr lang="en-US" sz="1800">
                <a:solidFill>
                  <a:srgbClr val="000000"/>
                </a:solidFill>
                <a:latin typeface="Calibri"/>
                <a:ea typeface="Calibri"/>
                <a:cs typeface="Calibri"/>
                <a:sym typeface="Calibri"/>
              </a:rPr>
              <a:t>Formación del personal para interpretar las sugerencias de la IA, no para seguirlas automáticamente</a:t>
            </a:r>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000000"/>
                </a:solidFill>
                <a:latin typeface="Calibri"/>
                <a:ea typeface="Calibri"/>
                <a:cs typeface="Calibri"/>
                <a:sym typeface="Calibri"/>
              </a:rPr>
              <a:t>Transparencia</a:t>
            </a:r>
            <a:br>
              <a:rPr lang="en-US" sz="1800">
                <a:solidFill>
                  <a:srgbClr val="000000"/>
                </a:solidFill>
                <a:latin typeface="Calibri"/>
                <a:ea typeface="Calibri"/>
                <a:cs typeface="Calibri"/>
                <a:sym typeface="Calibri"/>
              </a:rPr>
            </a:br>
            <a:r>
              <a:rPr lang="en-US" sz="1800">
                <a:solidFill>
                  <a:srgbClr val="000000"/>
                </a:solidFill>
                <a:latin typeface="Calibri"/>
                <a:ea typeface="Calibri"/>
                <a:cs typeface="Calibri"/>
                <a:sym typeface="Calibri"/>
              </a:rPr>
              <a:t>Se informa a los huéspedes cuando se utilizan herramientas de IA</a:t>
            </a:r>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000000"/>
                </a:solidFill>
                <a:latin typeface="Calibri"/>
                <a:ea typeface="Calibri"/>
                <a:cs typeface="Calibri"/>
                <a:sym typeface="Calibri"/>
              </a:rPr>
              <a:t>Cumplimiento del RGPD</a:t>
            </a:r>
            <a:br>
              <a:rPr lang="en-US" sz="1800">
                <a:solidFill>
                  <a:srgbClr val="000000"/>
                </a:solidFill>
                <a:latin typeface="Calibri"/>
                <a:ea typeface="Calibri"/>
                <a:cs typeface="Calibri"/>
                <a:sym typeface="Calibri"/>
              </a:rPr>
            </a:br>
            <a:r>
              <a:rPr lang="en-US" sz="1800">
                <a:solidFill>
                  <a:srgbClr val="000000"/>
                </a:solidFill>
                <a:latin typeface="Calibri"/>
                <a:ea typeface="Calibri"/>
                <a:cs typeface="Calibri"/>
                <a:sym typeface="Calibri"/>
              </a:rPr>
              <a:t>Datos de los huéspedes anonimizados y almacenados de forma segura</a:t>
            </a:r>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000000"/>
                </a:solidFill>
                <a:latin typeface="Calibri"/>
                <a:ea typeface="Calibri"/>
                <a:cs typeface="Calibri"/>
                <a:sym typeface="Calibri"/>
              </a:rPr>
              <a:t>Alineación con la sostenibilidad</a:t>
            </a:r>
            <a:br>
              <a:rPr lang="en-US" sz="1800">
                <a:solidFill>
                  <a:srgbClr val="000000"/>
                </a:solidFill>
                <a:latin typeface="Calibri"/>
                <a:ea typeface="Calibri"/>
                <a:cs typeface="Calibri"/>
                <a:sym typeface="Calibri"/>
              </a:rPr>
            </a:br>
            <a:r>
              <a:rPr lang="en-US" sz="1800">
                <a:solidFill>
                  <a:srgbClr val="000000"/>
                </a:solidFill>
                <a:latin typeface="Calibri"/>
                <a:ea typeface="Calibri"/>
                <a:cs typeface="Calibri"/>
                <a:sym typeface="Calibri"/>
              </a:rPr>
              <a:t>Colabora con la iniciativa «Digital for Sustainability» de la UE</a:t>
            </a:r>
            <a:br>
              <a:rPr lang="en-US" sz="1800">
                <a:solidFill>
                  <a:srgbClr val="000000"/>
                </a:solidFill>
                <a:latin typeface="Calibri"/>
                <a:ea typeface="Calibri"/>
                <a:cs typeface="Calibri"/>
                <a:sym typeface="Calibri"/>
              </a:rPr>
            </a:br>
            <a:endParaRPr sz="1800">
              <a:solidFill>
                <a:srgbClr val="000000"/>
              </a:solidFill>
              <a:latin typeface="Calibri"/>
              <a:ea typeface="Calibri"/>
              <a:cs typeface="Calibri"/>
              <a:sym typeface="Calibri"/>
            </a:endParaRPr>
          </a:p>
        </p:txBody>
      </p:sp>
      <p:sp>
        <p:nvSpPr>
          <p:cNvPr id="1435" name="Google Shape;1435;p47"/>
          <p:cNvSpPr/>
          <p:nvPr/>
        </p:nvSpPr>
        <p:spPr>
          <a:xfrm flipH="1">
            <a:off x="6782878" y="4788446"/>
            <a:ext cx="4043039" cy="123110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000">
                <a:solidFill>
                  <a:srgbClr val="0289AE"/>
                </a:solidFill>
                <a:latin typeface="Calibri"/>
                <a:ea typeface="Calibri"/>
                <a:cs typeface="Calibri"/>
                <a:sym typeface="Calibri"/>
              </a:rPr>
              <a:t>Resultado:</a:t>
            </a:r>
            <a:br>
              <a:rPr lang="en-US" sz="1800">
                <a:solidFill>
                  <a:srgbClr val="262626"/>
                </a:solidFill>
                <a:latin typeface="Calibri"/>
                <a:ea typeface="Calibri"/>
                <a:cs typeface="Calibri"/>
                <a:sym typeface="Calibri"/>
              </a:rPr>
            </a:br>
            <a:r>
              <a:rPr i="1" lang="en-US" sz="1800">
                <a:solidFill>
                  <a:srgbClr val="262626"/>
                </a:solidFill>
                <a:latin typeface="Calibri"/>
                <a:ea typeface="Calibri"/>
                <a:cs typeface="Calibri"/>
                <a:sym typeface="Calibri"/>
              </a:rPr>
              <a:t>Demostrar cómo una IA responsable puede reforzar </a:t>
            </a:r>
            <a:r>
              <a:rPr b="1" i="1" lang="en-US" sz="1800">
                <a:solidFill>
                  <a:srgbClr val="262626"/>
                </a:solidFill>
                <a:latin typeface="Calibri"/>
                <a:ea typeface="Calibri"/>
                <a:cs typeface="Calibri"/>
                <a:sym typeface="Calibri"/>
              </a:rPr>
              <a:t>tanto la confianza como la eficiencia</a:t>
            </a:r>
            <a:r>
              <a:rPr i="1" lang="en-US" sz="1800">
                <a:solidFill>
                  <a:srgbClr val="262626"/>
                </a:solidFill>
                <a:latin typeface="Calibri"/>
                <a:ea typeface="Calibri"/>
                <a:cs typeface="Calibri"/>
                <a:sym typeface="Calibri"/>
              </a:rPr>
              <a:t>.</a:t>
            </a:r>
            <a:endParaRPr sz="1800">
              <a:solidFill>
                <a:srgbClr val="262626"/>
              </a:solidFill>
              <a:latin typeface="Calibri"/>
              <a:ea typeface="Calibri"/>
              <a:cs typeface="Calibri"/>
              <a:sym typeface="Calibri"/>
            </a:endParaRPr>
          </a:p>
          <a:p>
            <a:pPr indent="0" lvl="0" marL="0" marR="0" rtl="0" algn="ctr">
              <a:spcBef>
                <a:spcPts val="0"/>
              </a:spcBef>
              <a:spcAft>
                <a:spcPts val="0"/>
              </a:spcAft>
              <a:buNone/>
            </a:pPr>
            <a:r>
              <a:t/>
            </a:r>
            <a:endParaRPr sz="1800">
              <a:solidFill>
                <a:srgbClr val="262626"/>
              </a:solidFill>
              <a:latin typeface="Calibri"/>
              <a:ea typeface="Calibri"/>
              <a:cs typeface="Calibri"/>
              <a:sym typeface="Calibri"/>
            </a:endParaRPr>
          </a:p>
        </p:txBody>
      </p:sp>
      <p:sp>
        <p:nvSpPr>
          <p:cNvPr id="1436" name="Google Shape;1436;p47"/>
          <p:cNvSpPr/>
          <p:nvPr/>
        </p:nvSpPr>
        <p:spPr>
          <a:xfrm>
            <a:off x="6601522" y="4616605"/>
            <a:ext cx="4405751" cy="1402947"/>
          </a:xfrm>
          <a:prstGeom prst="roundRect">
            <a:avLst>
              <a:gd fmla="val 8566" name="adj"/>
            </a:avLst>
          </a:prstGeom>
          <a:no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1437" name="Google Shape;1437;p47"/>
          <p:cNvPicPr preferRelativeResize="0"/>
          <p:nvPr/>
        </p:nvPicPr>
        <p:blipFill>
          <a:blip r:embed="rId3">
            <a:alphaModFix/>
          </a:blip>
          <a:stretch>
            <a:fillRect/>
          </a:stretch>
        </p:blipFill>
        <p:spPr>
          <a:xfrm>
            <a:off x="7458550" y="0"/>
            <a:ext cx="4733450" cy="5267174"/>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2" name="Shape 1442"/>
        <p:cNvGrpSpPr/>
        <p:nvPr/>
      </p:nvGrpSpPr>
      <p:grpSpPr>
        <a:xfrm>
          <a:off x="0" y="0"/>
          <a:ext cx="0" cy="0"/>
          <a:chOff x="0" y="0"/>
          <a:chExt cx="0" cy="0"/>
        </a:xfrm>
      </p:grpSpPr>
      <p:sp>
        <p:nvSpPr>
          <p:cNvPr id="1443" name="Google Shape;1443;p48"/>
          <p:cNvSpPr txBox="1"/>
          <p:nvPr/>
        </p:nvSpPr>
        <p:spPr>
          <a:xfrm>
            <a:off x="429115" y="525832"/>
            <a:ext cx="5927080"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Lecciones de Accor</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444" name="Google Shape;1444;p48"/>
          <p:cNvCxnSpPr/>
          <p:nvPr/>
        </p:nvCxnSpPr>
        <p:spPr>
          <a:xfrm>
            <a:off x="0" y="1197663"/>
            <a:ext cx="7627434" cy="0"/>
          </a:xfrm>
          <a:prstGeom prst="straightConnector1">
            <a:avLst/>
          </a:prstGeom>
          <a:noFill/>
          <a:ln cap="flat" cmpd="sng" w="34925">
            <a:solidFill>
              <a:srgbClr val="62A844"/>
            </a:solidFill>
            <a:prstDash val="dot"/>
            <a:miter lim="8000"/>
            <a:headEnd len="sm" w="sm" type="none"/>
            <a:tailEnd len="sm" w="sm" type="none"/>
          </a:ln>
        </p:spPr>
      </p:cxnSp>
      <p:sp>
        <p:nvSpPr>
          <p:cNvPr id="1445" name="Google Shape;1445;p48"/>
          <p:cNvSpPr/>
          <p:nvPr/>
        </p:nvSpPr>
        <p:spPr>
          <a:xfrm flipH="1">
            <a:off x="254075" y="1360250"/>
            <a:ext cx="8088900" cy="4965600"/>
          </a:xfrm>
          <a:prstGeom prst="rect">
            <a:avLst/>
          </a:prstGeom>
          <a:noFill/>
          <a:ln>
            <a:noFill/>
          </a:ln>
        </p:spPr>
        <p:txBody>
          <a:bodyPr anchorCtr="0" anchor="t" bIns="45700" lIns="91425" spcFirstLastPara="1" rIns="91425" wrap="square" tIns="45700">
            <a:spAutoFit/>
          </a:bodyPr>
          <a:lstStyle/>
          <a:p>
            <a:pPr indent="0" lvl="0" marL="0" marR="0" rtl="0" algn="l">
              <a:lnSpc>
                <a:spcPct val="108888"/>
              </a:lnSpc>
              <a:spcBef>
                <a:spcPts val="0"/>
              </a:spcBef>
              <a:spcAft>
                <a:spcPts val="0"/>
              </a:spcAft>
              <a:buNone/>
            </a:pPr>
            <a:r>
              <a:rPr lang="en-US" sz="1800">
                <a:solidFill>
                  <a:srgbClr val="000000"/>
                </a:solidFill>
                <a:latin typeface="Calibri"/>
                <a:ea typeface="Calibri"/>
                <a:cs typeface="Calibri"/>
                <a:sym typeface="Calibri"/>
              </a:rPr>
              <a:t>El ejemplo de Accor demuestra que la </a:t>
            </a:r>
            <a:r>
              <a:rPr lang="en-US" sz="1800">
                <a:latin typeface="Calibri"/>
                <a:ea typeface="Calibri"/>
                <a:cs typeface="Calibri"/>
                <a:sym typeface="Calibri"/>
              </a:rPr>
              <a:t>IA </a:t>
            </a:r>
            <a:r>
              <a:rPr lang="en-US" sz="1800">
                <a:solidFill>
                  <a:srgbClr val="000000"/>
                </a:solidFill>
                <a:latin typeface="Calibri"/>
                <a:ea typeface="Calibri"/>
                <a:cs typeface="Calibri"/>
                <a:sym typeface="Calibri"/>
              </a:rPr>
              <a:t>puede mejorar el servicio cuando se rige por principios éticos claros y cuenta con un fuerte compromiso por parte del personal. </a:t>
            </a:r>
            <a:endParaRPr/>
          </a:p>
          <a:p>
            <a:pPr indent="0" lvl="0" marL="0" marR="0" rtl="0" algn="l">
              <a:lnSpc>
                <a:spcPct val="108888"/>
              </a:lnSpc>
              <a:spcBef>
                <a:spcPts val="0"/>
              </a:spcBef>
              <a:spcAft>
                <a:spcPts val="0"/>
              </a:spcAft>
              <a:buNone/>
            </a:pPr>
            <a:r>
              <a:t/>
            </a:r>
            <a:endParaRPr sz="1200">
              <a:solidFill>
                <a:srgbClr val="000000"/>
              </a:solidFill>
              <a:latin typeface="Calibri"/>
              <a:ea typeface="Calibri"/>
              <a:cs typeface="Calibri"/>
              <a:sym typeface="Calibri"/>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a:t>
            </a:r>
            <a:r>
              <a:rPr b="1" lang="en-US" sz="1800">
                <a:solidFill>
                  <a:srgbClr val="000000"/>
                </a:solidFill>
                <a:latin typeface="Calibri"/>
                <a:ea typeface="Calibri"/>
                <a:cs typeface="Calibri"/>
                <a:sym typeface="Calibri"/>
              </a:rPr>
              <a:t>Qué medidas concretas </a:t>
            </a:r>
            <a:r>
              <a:rPr lang="en-US" sz="1800">
                <a:solidFill>
                  <a:srgbClr val="000000"/>
                </a:solidFill>
                <a:latin typeface="Calibri"/>
                <a:ea typeface="Calibri"/>
                <a:cs typeface="Calibri"/>
                <a:sym typeface="Calibri"/>
              </a:rPr>
              <a:t>hicieron que el uso de la IA por parte de Accor fuera ético y transparente?</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a:t>
            </a:r>
            <a:r>
              <a:rPr b="1" lang="en-US" sz="1800">
                <a:solidFill>
                  <a:srgbClr val="000000"/>
                </a:solidFill>
                <a:latin typeface="Calibri"/>
                <a:ea typeface="Calibri"/>
                <a:cs typeface="Calibri"/>
                <a:sym typeface="Calibri"/>
              </a:rPr>
              <a:t>Cómo </a:t>
            </a:r>
            <a:r>
              <a:rPr lang="en-US" sz="1800">
                <a:solidFill>
                  <a:srgbClr val="000000"/>
                </a:solidFill>
                <a:latin typeface="Calibri"/>
                <a:ea typeface="Calibri"/>
                <a:cs typeface="Calibri"/>
                <a:sym typeface="Calibri"/>
              </a:rPr>
              <a:t>contribuyó</a:t>
            </a:r>
            <a:r>
              <a:rPr b="1" lang="en-US" sz="1800">
                <a:solidFill>
                  <a:srgbClr val="000000"/>
                </a:solidFill>
                <a:latin typeface="Calibri"/>
                <a:ea typeface="Calibri"/>
                <a:cs typeface="Calibri"/>
                <a:sym typeface="Calibri"/>
              </a:rPr>
              <a:t> la formación del personal </a:t>
            </a:r>
            <a:r>
              <a:rPr lang="en-US" sz="1800">
                <a:solidFill>
                  <a:srgbClr val="000000"/>
                </a:solidFill>
                <a:latin typeface="Calibri"/>
                <a:ea typeface="Calibri"/>
                <a:cs typeface="Calibri"/>
                <a:sym typeface="Calibri"/>
              </a:rPr>
              <a:t>a mantener la confianza y la calidad del servicio?</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a:t>
            </a:r>
            <a:r>
              <a:rPr b="1" lang="en-US" sz="1800">
                <a:solidFill>
                  <a:srgbClr val="000000"/>
                </a:solidFill>
                <a:latin typeface="Calibri"/>
                <a:ea typeface="Calibri"/>
                <a:cs typeface="Calibri"/>
                <a:sym typeface="Calibri"/>
              </a:rPr>
              <a:t>Qué políticas o prácticas </a:t>
            </a:r>
            <a:r>
              <a:rPr lang="en-US" sz="1800">
                <a:solidFill>
                  <a:srgbClr val="000000"/>
                </a:solidFill>
                <a:latin typeface="Calibri"/>
                <a:ea typeface="Calibri"/>
                <a:cs typeface="Calibri"/>
                <a:sym typeface="Calibri"/>
              </a:rPr>
              <a:t>garantizarían que la innovación digital en su entorno siga siendo justa y responsable?</a:t>
            </a:r>
            <a:br>
              <a:rPr lang="en-US" sz="1800">
                <a:solidFill>
                  <a:srgbClr val="000000"/>
                </a:solidFill>
                <a:latin typeface="Calibri"/>
                <a:ea typeface="Calibri"/>
                <a:cs typeface="Calibri"/>
                <a:sym typeface="Calibri"/>
              </a:rPr>
            </a:br>
            <a:endParaRPr sz="1300">
              <a:solidFill>
                <a:srgbClr val="000000"/>
              </a:solidFill>
              <a:latin typeface="Calibri"/>
              <a:ea typeface="Calibri"/>
              <a:cs typeface="Calibri"/>
              <a:sym typeface="Calibri"/>
            </a:endParaRPr>
          </a:p>
          <a:p>
            <a:pPr indent="0" lvl="0" marL="0" marR="0" rtl="0" algn="l">
              <a:lnSpc>
                <a:spcPct val="98000"/>
              </a:lnSpc>
              <a:spcBef>
                <a:spcPts val="0"/>
              </a:spcBef>
              <a:spcAft>
                <a:spcPts val="0"/>
              </a:spcAft>
              <a:buNone/>
            </a:pPr>
            <a:r>
              <a:rPr b="1" lang="en-US" sz="2000">
                <a:solidFill>
                  <a:srgbClr val="0289AE"/>
                </a:solidFill>
                <a:latin typeface="Calibri"/>
                <a:ea typeface="Calibri"/>
                <a:cs typeface="Calibri"/>
                <a:sym typeface="Calibri"/>
              </a:rPr>
              <a:t>Ejercicio de aplicación:</a:t>
            </a:r>
            <a:endParaRPr/>
          </a:p>
          <a:p>
            <a:pPr indent="0" lvl="0" marL="0" marR="0" rtl="0" algn="l">
              <a:lnSpc>
                <a:spcPct val="108888"/>
              </a:lnSpc>
              <a:spcBef>
                <a:spcPts val="0"/>
              </a:spcBef>
              <a:spcAft>
                <a:spcPts val="0"/>
              </a:spcAft>
              <a:buNone/>
            </a:pPr>
            <a:r>
              <a:rPr lang="en-US" sz="1800">
                <a:latin typeface="Calibri"/>
                <a:ea typeface="Calibri"/>
                <a:cs typeface="Calibri"/>
                <a:sym typeface="Calibri"/>
              </a:rPr>
              <a:t>I</a:t>
            </a:r>
            <a:r>
              <a:rPr lang="en-US" sz="1800">
                <a:solidFill>
                  <a:srgbClr val="000000"/>
                </a:solidFill>
                <a:latin typeface="Calibri"/>
                <a:ea typeface="Calibri"/>
                <a:cs typeface="Calibri"/>
                <a:sym typeface="Calibri"/>
              </a:rPr>
              <a:t>dentifique un área de su organización en la que la IA podría ayudar a su personal.</a:t>
            </a:r>
            <a:br>
              <a:rPr lang="en-US" sz="1800">
                <a:solidFill>
                  <a:srgbClr val="000000"/>
                </a:solidFill>
                <a:latin typeface="Calibri"/>
                <a:ea typeface="Calibri"/>
                <a:cs typeface="Calibri"/>
                <a:sym typeface="Calibri"/>
              </a:rPr>
            </a:br>
            <a:endParaRPr sz="1100">
              <a:solidFill>
                <a:srgbClr val="000000"/>
              </a:solidFill>
              <a:latin typeface="Calibri"/>
              <a:ea typeface="Calibri"/>
              <a:cs typeface="Calibri"/>
              <a:sym typeface="Calibri"/>
            </a:endParaRPr>
          </a:p>
          <a:p>
            <a:pPr indent="0" lvl="0" marL="0" marR="0" rtl="0" algn="l">
              <a:lnSpc>
                <a:spcPct val="98000"/>
              </a:lnSpc>
              <a:spcBef>
                <a:spcPts val="0"/>
              </a:spcBef>
              <a:spcAft>
                <a:spcPts val="0"/>
              </a:spcAft>
              <a:buNone/>
            </a:pPr>
            <a:r>
              <a:rPr b="1" lang="en-US" sz="2000">
                <a:solidFill>
                  <a:srgbClr val="0289AE"/>
                </a:solidFill>
                <a:latin typeface="Calibri"/>
                <a:ea typeface="Calibri"/>
                <a:cs typeface="Calibri"/>
                <a:sym typeface="Calibri"/>
              </a:rPr>
              <a:t>Revisión del diseño:</a:t>
            </a:r>
            <a:br>
              <a:rPr lang="en-US" sz="1800">
                <a:solidFill>
                  <a:srgbClr val="000000"/>
                </a:solidFill>
                <a:latin typeface="Calibri"/>
                <a:ea typeface="Calibri"/>
                <a:cs typeface="Calibri"/>
                <a:sym typeface="Calibri"/>
              </a:rPr>
            </a:br>
            <a:r>
              <a:rPr lang="en-US" sz="1800">
                <a:solidFill>
                  <a:srgbClr val="000000"/>
                </a:solidFill>
                <a:latin typeface="Calibri"/>
                <a:ea typeface="Calibri"/>
                <a:cs typeface="Calibri"/>
                <a:sym typeface="Calibri"/>
              </a:rPr>
              <a:t>Describa cómo incluiría:</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Una comunicación clara </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La protección de datos </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Supervisión humana</a:t>
            </a:r>
            <a:endParaRPr/>
          </a:p>
          <a:p>
            <a:pPr indent="0" lvl="0" marL="0" marR="0" rtl="0" algn="l">
              <a:lnSpc>
                <a:spcPct val="108888"/>
              </a:lnSpc>
              <a:spcBef>
                <a:spcPts val="0"/>
              </a:spcBef>
              <a:spcAft>
                <a:spcPts val="0"/>
              </a:spcAft>
              <a:buNone/>
            </a:pPr>
            <a:r>
              <a:t/>
            </a:r>
            <a:endParaRPr sz="1800">
              <a:solidFill>
                <a:srgbClr val="000000"/>
              </a:solidFill>
              <a:latin typeface="Calibri"/>
              <a:ea typeface="Calibri"/>
              <a:cs typeface="Calibri"/>
              <a:sym typeface="Calibri"/>
            </a:endParaRPr>
          </a:p>
        </p:txBody>
      </p:sp>
      <p:pic>
        <p:nvPicPr>
          <p:cNvPr id="1446" name="Google Shape;1446;p48"/>
          <p:cNvPicPr preferRelativeResize="0"/>
          <p:nvPr/>
        </p:nvPicPr>
        <p:blipFill>
          <a:blip r:embed="rId3">
            <a:alphaModFix/>
          </a:blip>
          <a:stretch>
            <a:fillRect/>
          </a:stretch>
        </p:blipFill>
        <p:spPr>
          <a:xfrm>
            <a:off x="8042350" y="0"/>
            <a:ext cx="4149649" cy="4617201"/>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1" name="Shape 1451"/>
        <p:cNvGrpSpPr/>
        <p:nvPr/>
      </p:nvGrpSpPr>
      <p:grpSpPr>
        <a:xfrm>
          <a:off x="0" y="0"/>
          <a:ext cx="0" cy="0"/>
          <a:chOff x="0" y="0"/>
          <a:chExt cx="0" cy="0"/>
        </a:xfrm>
      </p:grpSpPr>
      <p:sp>
        <p:nvSpPr>
          <p:cNvPr id="1452" name="Google Shape;1452;p49"/>
          <p:cNvSpPr/>
          <p:nvPr/>
        </p:nvSpPr>
        <p:spPr>
          <a:xfrm flipH="1">
            <a:off x="295200" y="1543850"/>
            <a:ext cx="6481800" cy="4739700"/>
          </a:xfrm>
          <a:prstGeom prst="rect">
            <a:avLst/>
          </a:prstGeom>
          <a:noFill/>
          <a:ln>
            <a:noFill/>
          </a:ln>
        </p:spPr>
        <p:txBody>
          <a:bodyPr anchorCtr="0" anchor="t" bIns="45700" lIns="91425" spcFirstLastPara="1" rIns="91425" wrap="square" tIns="45700">
            <a:spAutoFit/>
          </a:bodyPr>
          <a:lstStyle/>
          <a:p>
            <a:pPr indent="0" lvl="0" marL="0" marR="0" rtl="0" algn="l">
              <a:lnSpc>
                <a:spcPct val="108888"/>
              </a:lnSpc>
              <a:spcBef>
                <a:spcPts val="0"/>
              </a:spcBef>
              <a:spcAft>
                <a:spcPts val="0"/>
              </a:spcAft>
              <a:buNone/>
            </a:pPr>
            <a:r>
              <a:rPr lang="en-US" sz="1800">
                <a:solidFill>
                  <a:srgbClr val="000000"/>
                </a:solidFill>
                <a:latin typeface="Calibri"/>
                <a:ea typeface="Calibri"/>
                <a:cs typeface="Calibri"/>
                <a:sym typeface="Calibri"/>
              </a:rPr>
              <a:t>La formación del personal es fundamental para crear una cultura de uso ético y seguro de la </a:t>
            </a:r>
            <a:r>
              <a:rPr lang="en-US" sz="1800">
                <a:latin typeface="Calibri"/>
                <a:ea typeface="Calibri"/>
                <a:cs typeface="Calibri"/>
                <a:sym typeface="Calibri"/>
              </a:rPr>
              <a:t>IA </a:t>
            </a:r>
            <a:r>
              <a:rPr lang="en-US" sz="1800">
                <a:solidFill>
                  <a:srgbClr val="000000"/>
                </a:solidFill>
                <a:latin typeface="Calibri"/>
                <a:ea typeface="Calibri"/>
                <a:cs typeface="Calibri"/>
                <a:sym typeface="Calibri"/>
              </a:rPr>
              <a:t>en el sector hotelero. </a:t>
            </a:r>
            <a:br>
              <a:rPr lang="en-US" sz="1800">
                <a:solidFill>
                  <a:srgbClr val="000000"/>
                </a:solidFill>
                <a:latin typeface="Calibri"/>
                <a:ea typeface="Calibri"/>
                <a:cs typeface="Calibri"/>
                <a:sym typeface="Calibri"/>
              </a:rPr>
            </a:br>
            <a:endParaRPr sz="1800">
              <a:solidFill>
                <a:srgbClr val="000000"/>
              </a:solidFill>
              <a:latin typeface="Calibri"/>
              <a:ea typeface="Calibri"/>
              <a:cs typeface="Calibri"/>
              <a:sym typeface="Calibri"/>
            </a:endParaRPr>
          </a:p>
          <a:p>
            <a:pPr indent="0" lvl="0" marL="0" marR="0" rtl="0" algn="l">
              <a:lnSpc>
                <a:spcPct val="98000"/>
              </a:lnSpc>
              <a:spcBef>
                <a:spcPts val="0"/>
              </a:spcBef>
              <a:spcAft>
                <a:spcPts val="0"/>
              </a:spcAft>
              <a:buNone/>
            </a:pPr>
            <a:r>
              <a:rPr b="1" lang="en-US" sz="2000">
                <a:solidFill>
                  <a:srgbClr val="0289AE"/>
                </a:solidFill>
                <a:latin typeface="Calibri"/>
                <a:ea typeface="Calibri"/>
                <a:cs typeface="Calibri"/>
                <a:sym typeface="Calibri"/>
              </a:rPr>
              <a:t>Por qué es fundamental:</a:t>
            </a:r>
            <a:endParaRPr/>
          </a:p>
          <a:p>
            <a:pPr indent="0" lvl="0" marL="0" marR="0" rtl="0" algn="l">
              <a:spcBef>
                <a:spcPts val="0"/>
              </a:spcBef>
              <a:spcAft>
                <a:spcPts val="0"/>
              </a:spcAft>
              <a:buNone/>
            </a:pPr>
            <a:br>
              <a:rPr lang="en-US" sz="800">
                <a:solidFill>
                  <a:srgbClr val="000000"/>
                </a:solidFill>
                <a:latin typeface="Calibri"/>
                <a:ea typeface="Calibri"/>
                <a:cs typeface="Calibri"/>
                <a:sym typeface="Calibri"/>
              </a:rPr>
            </a:br>
            <a:r>
              <a:rPr lang="en-US" sz="1800">
                <a:solidFill>
                  <a:srgbClr val="000000"/>
                </a:solidFill>
                <a:latin typeface="Calibri"/>
                <a:ea typeface="Calibri"/>
                <a:cs typeface="Calibri"/>
                <a:sym typeface="Calibri"/>
              </a:rPr>
              <a:t>Cuando los empleados comprenden los sistemas de IA, pueden:</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Utilizarlos de forma responsable</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Reconocer cuándo es necesario el criterio humano</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Generar confianza en la transformación digital</a:t>
            </a:r>
            <a:br>
              <a:rPr lang="en-US" sz="1800">
                <a:solidFill>
                  <a:srgbClr val="000000"/>
                </a:solidFill>
                <a:latin typeface="Calibri"/>
                <a:ea typeface="Calibri"/>
                <a:cs typeface="Calibri"/>
                <a:sym typeface="Calibri"/>
              </a:rPr>
            </a:br>
            <a:endParaRPr sz="2000">
              <a:solidFill>
                <a:srgbClr val="0289AE"/>
              </a:solidFill>
              <a:latin typeface="Calibri"/>
              <a:ea typeface="Calibri"/>
              <a:cs typeface="Calibri"/>
              <a:sym typeface="Calibri"/>
            </a:endParaRPr>
          </a:p>
          <a:p>
            <a:pPr indent="0" lvl="0" marL="0" marR="0" rtl="0" algn="l">
              <a:lnSpc>
                <a:spcPct val="98000"/>
              </a:lnSpc>
              <a:spcBef>
                <a:spcPts val="0"/>
              </a:spcBef>
              <a:spcAft>
                <a:spcPts val="0"/>
              </a:spcAft>
              <a:buNone/>
            </a:pPr>
            <a:r>
              <a:rPr b="1" lang="en-US" sz="2000">
                <a:solidFill>
                  <a:srgbClr val="0289AE"/>
                </a:solidFill>
                <a:latin typeface="Calibri"/>
                <a:ea typeface="Calibri"/>
                <a:cs typeface="Calibri"/>
                <a:sym typeface="Calibri"/>
              </a:rPr>
              <a:t>Enfoque europeo:</a:t>
            </a:r>
            <a:endParaRPr/>
          </a:p>
          <a:p>
            <a:pPr indent="0" lvl="0" marL="0" marR="0" rtl="0" algn="l">
              <a:spcBef>
                <a:spcPts val="0"/>
              </a:spcBef>
              <a:spcAft>
                <a:spcPts val="0"/>
              </a:spcAft>
              <a:buNone/>
            </a:pPr>
            <a:br>
              <a:rPr lang="en-US" sz="800">
                <a:solidFill>
                  <a:srgbClr val="000000"/>
                </a:solidFill>
                <a:latin typeface="Calibri"/>
                <a:ea typeface="Calibri"/>
                <a:cs typeface="Calibri"/>
                <a:sym typeface="Calibri"/>
              </a:rPr>
            </a:br>
            <a:r>
              <a:rPr lang="en-US" sz="1800">
                <a:solidFill>
                  <a:srgbClr val="000000"/>
                </a:solidFill>
                <a:latin typeface="Calibri"/>
                <a:ea typeface="Calibri"/>
                <a:cs typeface="Calibri"/>
                <a:sym typeface="Calibri"/>
              </a:rPr>
              <a:t>Los hoteles están introduciendo </a:t>
            </a:r>
            <a:r>
              <a:rPr b="1" lang="en-US" sz="1800">
                <a:solidFill>
                  <a:srgbClr val="000000"/>
                </a:solidFill>
                <a:latin typeface="Calibri"/>
                <a:ea typeface="Calibri"/>
                <a:cs typeface="Calibri"/>
                <a:sym typeface="Calibri"/>
              </a:rPr>
              <a:t>formación en alfabetización digital y ética </a:t>
            </a:r>
            <a:r>
              <a:rPr lang="en-US" sz="1800">
                <a:solidFill>
                  <a:srgbClr val="000000"/>
                </a:solidFill>
                <a:latin typeface="Calibri"/>
                <a:ea typeface="Calibri"/>
                <a:cs typeface="Calibri"/>
                <a:sym typeface="Calibri"/>
              </a:rPr>
              <a:t>que abarca:</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Gestión segura de los datos de los huéspedes</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Interpretación de los datos automatizados</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Identificación de sesgos en las recomendaciones</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Canales de diálogo abiertos para expresar inquietudes</a:t>
            </a:r>
            <a:br>
              <a:rPr lang="en-US" sz="1800">
                <a:solidFill>
                  <a:srgbClr val="000000"/>
                </a:solidFill>
                <a:latin typeface="Calibri"/>
                <a:ea typeface="Calibri"/>
                <a:cs typeface="Calibri"/>
                <a:sym typeface="Calibri"/>
              </a:rPr>
            </a:br>
            <a:endParaRPr sz="1800">
              <a:solidFill>
                <a:srgbClr val="000000"/>
              </a:solidFill>
              <a:latin typeface="Calibri"/>
              <a:ea typeface="Calibri"/>
              <a:cs typeface="Calibri"/>
              <a:sym typeface="Calibri"/>
            </a:endParaRPr>
          </a:p>
          <a:p>
            <a:pPr indent="0" lvl="0" marL="0" marR="0" rtl="0" algn="l">
              <a:lnSpc>
                <a:spcPct val="108888"/>
              </a:lnSpc>
              <a:spcBef>
                <a:spcPts val="0"/>
              </a:spcBef>
              <a:spcAft>
                <a:spcPts val="0"/>
              </a:spcAft>
              <a:buNone/>
            </a:pPr>
            <a:r>
              <a:t/>
            </a:r>
            <a:endParaRPr sz="1800">
              <a:solidFill>
                <a:srgbClr val="000000"/>
              </a:solidFill>
              <a:latin typeface="Calibri"/>
              <a:ea typeface="Calibri"/>
              <a:cs typeface="Calibri"/>
              <a:sym typeface="Calibri"/>
            </a:endParaRPr>
          </a:p>
        </p:txBody>
      </p:sp>
      <p:sp>
        <p:nvSpPr>
          <p:cNvPr id="1453" name="Google Shape;1453;p49"/>
          <p:cNvSpPr txBox="1"/>
          <p:nvPr/>
        </p:nvSpPr>
        <p:spPr>
          <a:xfrm>
            <a:off x="429127" y="161106"/>
            <a:ext cx="70392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Formación y compromiso del personal para un uso responsable de la IA</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454" name="Google Shape;1454;p49"/>
          <p:cNvCxnSpPr/>
          <p:nvPr/>
        </p:nvCxnSpPr>
        <p:spPr>
          <a:xfrm>
            <a:off x="0" y="1374199"/>
            <a:ext cx="5965904" cy="0"/>
          </a:xfrm>
          <a:prstGeom prst="straightConnector1">
            <a:avLst/>
          </a:prstGeom>
          <a:noFill/>
          <a:ln cap="flat" cmpd="sng" w="34925">
            <a:solidFill>
              <a:srgbClr val="62A844"/>
            </a:solidFill>
            <a:prstDash val="dot"/>
            <a:miter lim="8000"/>
            <a:headEnd len="sm" w="sm" type="none"/>
            <a:tailEnd len="sm" w="sm" type="none"/>
          </a:ln>
        </p:spPr>
      </p:cxnSp>
      <p:sp>
        <p:nvSpPr>
          <p:cNvPr id="1455" name="Google Shape;1455;p49"/>
          <p:cNvSpPr/>
          <p:nvPr/>
        </p:nvSpPr>
        <p:spPr>
          <a:xfrm flipH="1">
            <a:off x="7179457" y="4836194"/>
            <a:ext cx="4043039" cy="1138773"/>
          </a:xfrm>
          <a:prstGeom prst="rect">
            <a:avLst/>
          </a:prstGeom>
          <a:noFill/>
          <a:ln>
            <a:noFill/>
          </a:ln>
        </p:spPr>
        <p:txBody>
          <a:bodyPr anchorCtr="0" anchor="t" bIns="45700" lIns="91425" spcFirstLastPara="1" rIns="91425" wrap="square" tIns="45700">
            <a:spAutoFit/>
          </a:bodyPr>
          <a:lstStyle/>
          <a:p>
            <a:pPr indent="0" lvl="0" marL="0" marR="0" rtl="0" algn="ctr">
              <a:lnSpc>
                <a:spcPct val="98000"/>
              </a:lnSpc>
              <a:spcBef>
                <a:spcPts val="0"/>
              </a:spcBef>
              <a:spcAft>
                <a:spcPts val="0"/>
              </a:spcAft>
              <a:buNone/>
            </a:pPr>
            <a:r>
              <a:rPr b="1" lang="en-US" sz="2000">
                <a:solidFill>
                  <a:srgbClr val="0289AE"/>
                </a:solidFill>
                <a:latin typeface="Calibri"/>
                <a:ea typeface="Calibri"/>
                <a:cs typeface="Calibri"/>
                <a:sym typeface="Calibri"/>
              </a:rPr>
              <a:t>Resultado clave:</a:t>
            </a:r>
            <a:br>
              <a:rPr lang="en-US" sz="1800">
                <a:solidFill>
                  <a:srgbClr val="000000"/>
                </a:solidFill>
                <a:latin typeface="Calibri"/>
                <a:ea typeface="Calibri"/>
                <a:cs typeface="Calibri"/>
                <a:sym typeface="Calibri"/>
              </a:rPr>
            </a:br>
            <a:r>
              <a:rPr i="1" lang="en-US" sz="1800">
                <a:solidFill>
                  <a:srgbClr val="000000"/>
                </a:solidFill>
                <a:latin typeface="Calibri"/>
                <a:ea typeface="Calibri"/>
                <a:cs typeface="Calibri"/>
                <a:sym typeface="Calibri"/>
              </a:rPr>
              <a:t>Los equipos comprometidos e informados mantienen la confianza </a:t>
            </a:r>
            <a:r>
              <a:rPr b="1" i="1" lang="en-US" sz="1800">
                <a:solidFill>
                  <a:srgbClr val="000000"/>
                </a:solidFill>
                <a:latin typeface="Calibri"/>
                <a:ea typeface="Calibri"/>
                <a:cs typeface="Calibri"/>
                <a:sym typeface="Calibri"/>
              </a:rPr>
              <a:t>tanto</a:t>
            </a:r>
            <a:r>
              <a:rPr i="1" lang="en-US" sz="1800">
                <a:solidFill>
                  <a:srgbClr val="000000"/>
                </a:solidFill>
                <a:latin typeface="Calibri"/>
                <a:ea typeface="Calibri"/>
                <a:cs typeface="Calibri"/>
                <a:sym typeface="Calibri"/>
              </a:rPr>
              <a:t> en </a:t>
            </a:r>
            <a:r>
              <a:rPr b="1" i="1" lang="en-US" sz="1800">
                <a:solidFill>
                  <a:srgbClr val="000000"/>
                </a:solidFill>
                <a:latin typeface="Calibri"/>
                <a:ea typeface="Calibri"/>
                <a:cs typeface="Calibri"/>
                <a:sym typeface="Calibri"/>
              </a:rPr>
              <a:t>la tecnología como </a:t>
            </a:r>
            <a:r>
              <a:rPr i="1" lang="en-US" sz="1800">
                <a:solidFill>
                  <a:srgbClr val="000000"/>
                </a:solidFill>
                <a:latin typeface="Calibri"/>
                <a:ea typeface="Calibri"/>
                <a:cs typeface="Calibri"/>
                <a:sym typeface="Calibri"/>
              </a:rPr>
              <a:t>en </a:t>
            </a:r>
            <a:r>
              <a:rPr b="1" i="1" lang="en-US" sz="1800">
                <a:solidFill>
                  <a:srgbClr val="000000"/>
                </a:solidFill>
                <a:latin typeface="Calibri"/>
                <a:ea typeface="Calibri"/>
                <a:cs typeface="Calibri"/>
                <a:sym typeface="Calibri"/>
              </a:rPr>
              <a:t>el liderazgo</a:t>
            </a:r>
            <a:r>
              <a:rPr i="1" lang="en-US" sz="1800">
                <a:solidFill>
                  <a:srgbClr val="000000"/>
                </a:solidFill>
                <a:latin typeface="Calibri"/>
                <a:ea typeface="Calibri"/>
                <a:cs typeface="Calibri"/>
                <a:sym typeface="Calibri"/>
              </a:rPr>
              <a:t>.</a:t>
            </a:r>
            <a:endParaRPr sz="18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sz="1800">
              <a:solidFill>
                <a:srgbClr val="262626"/>
              </a:solidFill>
              <a:latin typeface="Calibri"/>
              <a:ea typeface="Calibri"/>
              <a:cs typeface="Calibri"/>
              <a:sym typeface="Calibri"/>
            </a:endParaRPr>
          </a:p>
        </p:txBody>
      </p:sp>
      <p:sp>
        <p:nvSpPr>
          <p:cNvPr id="1456" name="Google Shape;1456;p49"/>
          <p:cNvSpPr/>
          <p:nvPr/>
        </p:nvSpPr>
        <p:spPr>
          <a:xfrm>
            <a:off x="6998101" y="4794946"/>
            <a:ext cx="4405800" cy="1402800"/>
          </a:xfrm>
          <a:prstGeom prst="roundRect">
            <a:avLst>
              <a:gd fmla="val 8566" name="adj"/>
            </a:avLst>
          </a:prstGeom>
          <a:no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7" name="Google Shape;1457;p49"/>
          <p:cNvSpPr txBox="1"/>
          <p:nvPr/>
        </p:nvSpPr>
        <p:spPr>
          <a:xfrm>
            <a:off x="9303986" y="3642726"/>
            <a:ext cx="2148840"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u="sng">
                <a:solidFill>
                  <a:srgbClr val="0289AE"/>
                </a:solidFill>
                <a:latin typeface="Calibri"/>
                <a:ea typeface="Calibri"/>
                <a:cs typeface="Calibri"/>
                <a:sym typeface="Calibri"/>
                <a:hlinkClick r:id="rId4">
                  <a:extLst>
                    <a:ext uri="{A12FA001-AC4F-418D-AE19-62706E023703}">
                      <ahyp:hlinkClr val="tx"/>
                    </a:ext>
                  </a:extLst>
                </a:hlinkClick>
              </a:rPr>
              <a:t>IA </a:t>
            </a:r>
            <a:r>
              <a:rPr lang="en-US" sz="1800" u="sng">
                <a:solidFill>
                  <a:srgbClr val="0289AE"/>
                </a:solidFill>
                <a:latin typeface="Calibri"/>
                <a:ea typeface="Calibri"/>
                <a:cs typeface="Calibri"/>
                <a:sym typeface="Calibri"/>
                <a:hlinkClick r:id="rId5">
                  <a:extLst>
                    <a:ext uri="{A12FA001-AC4F-418D-AE19-62706E023703}">
                      <ahyp:hlinkClr val="tx"/>
                    </a:ext>
                  </a:extLst>
                </a:hlinkClick>
                <a:extLst>
                  <a:ext uri="http://customooxmlschemas.google.com/">
                    <go:slidesCustomData xmlns:go="http://customooxmlschemas.google.com/" textRoundtripDataId="0"/>
                  </a:ext>
                </a:extLst>
              </a:rPr>
              <a:t>responsable</a:t>
            </a:r>
            <a:endParaRPr sz="1800">
              <a:solidFill>
                <a:srgbClr val="0289AE"/>
              </a:solidFill>
              <a:latin typeface="Calibri"/>
              <a:ea typeface="Calibri"/>
              <a:cs typeface="Calibri"/>
              <a:sym typeface="Calibri"/>
            </a:endParaRPr>
          </a:p>
        </p:txBody>
      </p:sp>
      <p:pic>
        <p:nvPicPr>
          <p:cNvPr id="1458" name="Google Shape;1458;p49"/>
          <p:cNvPicPr preferRelativeResize="0"/>
          <p:nvPr/>
        </p:nvPicPr>
        <p:blipFill>
          <a:blip r:embed="rId6">
            <a:alphaModFix/>
          </a:blip>
          <a:stretch>
            <a:fillRect/>
          </a:stretch>
        </p:blipFill>
        <p:spPr>
          <a:xfrm>
            <a:off x="8072025" y="0"/>
            <a:ext cx="4119975" cy="4580775"/>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3" name="Shape 1463"/>
        <p:cNvGrpSpPr/>
        <p:nvPr/>
      </p:nvGrpSpPr>
      <p:grpSpPr>
        <a:xfrm>
          <a:off x="0" y="0"/>
          <a:ext cx="0" cy="0"/>
          <a:chOff x="0" y="0"/>
          <a:chExt cx="0" cy="0"/>
        </a:xfrm>
      </p:grpSpPr>
      <p:sp>
        <p:nvSpPr>
          <p:cNvPr id="1464" name="Google Shape;1464;p50"/>
          <p:cNvSpPr txBox="1"/>
          <p:nvPr/>
        </p:nvSpPr>
        <p:spPr>
          <a:xfrm>
            <a:off x="429129" y="150973"/>
            <a:ext cx="78801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Formación y compromiso del personal para un uso responsable de la IA</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465" name="Google Shape;1465;p50"/>
          <p:cNvCxnSpPr/>
          <p:nvPr/>
        </p:nvCxnSpPr>
        <p:spPr>
          <a:xfrm>
            <a:off x="0" y="1374199"/>
            <a:ext cx="5965904" cy="0"/>
          </a:xfrm>
          <a:prstGeom prst="straightConnector1">
            <a:avLst/>
          </a:prstGeom>
          <a:noFill/>
          <a:ln cap="flat" cmpd="sng" w="34925">
            <a:solidFill>
              <a:srgbClr val="62A844"/>
            </a:solidFill>
            <a:prstDash val="dot"/>
            <a:miter lim="8000"/>
            <a:headEnd len="sm" w="sm" type="none"/>
            <a:tailEnd len="sm" w="sm" type="none"/>
          </a:ln>
        </p:spPr>
      </p:cxnSp>
      <p:grpSp>
        <p:nvGrpSpPr>
          <p:cNvPr id="1466" name="Google Shape;1466;p50"/>
          <p:cNvGrpSpPr/>
          <p:nvPr/>
        </p:nvGrpSpPr>
        <p:grpSpPr>
          <a:xfrm>
            <a:off x="2358189" y="2252657"/>
            <a:ext cx="144000" cy="1360629"/>
            <a:chOff x="3678004" y="1666685"/>
            <a:chExt cx="144000" cy="1360629"/>
          </a:xfrm>
        </p:grpSpPr>
        <p:cxnSp>
          <p:nvCxnSpPr>
            <p:cNvPr id="1467" name="Google Shape;1467;p50"/>
            <p:cNvCxnSpPr/>
            <p:nvPr/>
          </p:nvCxnSpPr>
          <p:spPr>
            <a:xfrm>
              <a:off x="3750004" y="1810685"/>
              <a:ext cx="0" cy="1216629"/>
            </a:xfrm>
            <a:prstGeom prst="straightConnector1">
              <a:avLst/>
            </a:prstGeom>
            <a:noFill/>
            <a:ln cap="flat" cmpd="sng" w="25400">
              <a:solidFill>
                <a:srgbClr val="62A844"/>
              </a:solidFill>
              <a:prstDash val="dot"/>
              <a:miter lim="8000"/>
              <a:headEnd len="sm" w="sm" type="none"/>
              <a:tailEnd len="sm" w="sm" type="none"/>
            </a:ln>
          </p:spPr>
        </p:cxnSp>
        <p:sp>
          <p:nvSpPr>
            <p:cNvPr id="1468" name="Google Shape;1468;p50"/>
            <p:cNvSpPr/>
            <p:nvPr/>
          </p:nvSpPr>
          <p:spPr>
            <a:xfrm flipH="1" rot="-5400000">
              <a:off x="3678004" y="1666685"/>
              <a:ext cx="144000" cy="144000"/>
            </a:xfrm>
            <a:prstGeom prst="ellipse">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grpSp>
      <p:grpSp>
        <p:nvGrpSpPr>
          <p:cNvPr id="1469" name="Google Shape;1469;p50"/>
          <p:cNvGrpSpPr/>
          <p:nvPr/>
        </p:nvGrpSpPr>
        <p:grpSpPr>
          <a:xfrm>
            <a:off x="5391307" y="2252657"/>
            <a:ext cx="144000" cy="1360629"/>
            <a:chOff x="3678004" y="1666685"/>
            <a:chExt cx="144000" cy="1360629"/>
          </a:xfrm>
        </p:grpSpPr>
        <p:cxnSp>
          <p:nvCxnSpPr>
            <p:cNvPr id="1470" name="Google Shape;1470;p50"/>
            <p:cNvCxnSpPr/>
            <p:nvPr/>
          </p:nvCxnSpPr>
          <p:spPr>
            <a:xfrm>
              <a:off x="3750004" y="1810685"/>
              <a:ext cx="0" cy="1216629"/>
            </a:xfrm>
            <a:prstGeom prst="straightConnector1">
              <a:avLst/>
            </a:prstGeom>
            <a:noFill/>
            <a:ln cap="flat" cmpd="sng" w="25400">
              <a:solidFill>
                <a:srgbClr val="0289AE"/>
              </a:solidFill>
              <a:prstDash val="dot"/>
              <a:miter lim="8000"/>
              <a:headEnd len="sm" w="sm" type="none"/>
              <a:tailEnd len="sm" w="sm" type="none"/>
            </a:ln>
          </p:spPr>
        </p:cxnSp>
        <p:sp>
          <p:nvSpPr>
            <p:cNvPr id="1471" name="Google Shape;1471;p50"/>
            <p:cNvSpPr/>
            <p:nvPr/>
          </p:nvSpPr>
          <p:spPr>
            <a:xfrm flipH="1" rot="-5400000">
              <a:off x="3678004" y="1666685"/>
              <a:ext cx="144000" cy="144000"/>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grpSp>
      <p:grpSp>
        <p:nvGrpSpPr>
          <p:cNvPr id="1472" name="Google Shape;1472;p50"/>
          <p:cNvGrpSpPr/>
          <p:nvPr/>
        </p:nvGrpSpPr>
        <p:grpSpPr>
          <a:xfrm>
            <a:off x="8477056" y="2252657"/>
            <a:ext cx="144000" cy="1360629"/>
            <a:chOff x="3678004" y="1666685"/>
            <a:chExt cx="144000" cy="1360629"/>
          </a:xfrm>
        </p:grpSpPr>
        <p:cxnSp>
          <p:nvCxnSpPr>
            <p:cNvPr id="1473" name="Google Shape;1473;p50"/>
            <p:cNvCxnSpPr/>
            <p:nvPr/>
          </p:nvCxnSpPr>
          <p:spPr>
            <a:xfrm>
              <a:off x="3750004" y="1810685"/>
              <a:ext cx="0" cy="1216629"/>
            </a:xfrm>
            <a:prstGeom prst="straightConnector1">
              <a:avLst/>
            </a:prstGeom>
            <a:noFill/>
            <a:ln cap="flat" cmpd="sng" w="25400">
              <a:solidFill>
                <a:srgbClr val="EABB22"/>
              </a:solidFill>
              <a:prstDash val="dot"/>
              <a:miter lim="8000"/>
              <a:headEnd len="sm" w="sm" type="none"/>
              <a:tailEnd len="sm" w="sm" type="none"/>
            </a:ln>
          </p:spPr>
        </p:cxnSp>
        <p:sp>
          <p:nvSpPr>
            <p:cNvPr id="1474" name="Google Shape;1474;p50"/>
            <p:cNvSpPr/>
            <p:nvPr/>
          </p:nvSpPr>
          <p:spPr>
            <a:xfrm flipH="1" rot="-5400000">
              <a:off x="3678004" y="1666685"/>
              <a:ext cx="144000" cy="144000"/>
            </a:xfrm>
            <a:prstGeom prst="ellipse">
              <a:avLst/>
            </a:prstGeom>
            <a:solidFill>
              <a:srgbClr val="EABB2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grpSp>
      <p:grpSp>
        <p:nvGrpSpPr>
          <p:cNvPr id="1475" name="Google Shape;1475;p50"/>
          <p:cNvGrpSpPr/>
          <p:nvPr/>
        </p:nvGrpSpPr>
        <p:grpSpPr>
          <a:xfrm rot="10800000">
            <a:off x="756707" y="4277718"/>
            <a:ext cx="144000" cy="1360629"/>
            <a:chOff x="3678004" y="1666685"/>
            <a:chExt cx="144000" cy="1360629"/>
          </a:xfrm>
        </p:grpSpPr>
        <p:cxnSp>
          <p:nvCxnSpPr>
            <p:cNvPr id="1476" name="Google Shape;1476;p50"/>
            <p:cNvCxnSpPr/>
            <p:nvPr/>
          </p:nvCxnSpPr>
          <p:spPr>
            <a:xfrm>
              <a:off x="3750004" y="1810685"/>
              <a:ext cx="0" cy="1216629"/>
            </a:xfrm>
            <a:prstGeom prst="straightConnector1">
              <a:avLst/>
            </a:prstGeom>
            <a:noFill/>
            <a:ln cap="flat" cmpd="sng" w="25400">
              <a:solidFill>
                <a:srgbClr val="0289AE"/>
              </a:solidFill>
              <a:prstDash val="dot"/>
              <a:miter lim="8000"/>
              <a:headEnd len="sm" w="sm" type="none"/>
              <a:tailEnd len="sm" w="sm" type="none"/>
            </a:ln>
          </p:spPr>
        </p:cxnSp>
        <p:sp>
          <p:nvSpPr>
            <p:cNvPr id="1477" name="Google Shape;1477;p50"/>
            <p:cNvSpPr/>
            <p:nvPr/>
          </p:nvSpPr>
          <p:spPr>
            <a:xfrm flipH="1" rot="-5400000">
              <a:off x="3678004" y="1666685"/>
              <a:ext cx="144000" cy="144000"/>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grpSp>
      <p:grpSp>
        <p:nvGrpSpPr>
          <p:cNvPr id="1478" name="Google Shape;1478;p50"/>
          <p:cNvGrpSpPr/>
          <p:nvPr/>
        </p:nvGrpSpPr>
        <p:grpSpPr>
          <a:xfrm rot="10800000">
            <a:off x="3819745" y="4277718"/>
            <a:ext cx="144000" cy="1360629"/>
            <a:chOff x="3678004" y="1666685"/>
            <a:chExt cx="144000" cy="1360629"/>
          </a:xfrm>
        </p:grpSpPr>
        <p:cxnSp>
          <p:nvCxnSpPr>
            <p:cNvPr id="1479" name="Google Shape;1479;p50"/>
            <p:cNvCxnSpPr/>
            <p:nvPr/>
          </p:nvCxnSpPr>
          <p:spPr>
            <a:xfrm>
              <a:off x="3750004" y="1810685"/>
              <a:ext cx="0" cy="1216629"/>
            </a:xfrm>
            <a:prstGeom prst="straightConnector1">
              <a:avLst/>
            </a:prstGeom>
            <a:noFill/>
            <a:ln cap="flat" cmpd="sng" w="25400">
              <a:solidFill>
                <a:srgbClr val="EABB22"/>
              </a:solidFill>
              <a:prstDash val="dot"/>
              <a:miter lim="8000"/>
              <a:headEnd len="sm" w="sm" type="none"/>
              <a:tailEnd len="sm" w="sm" type="none"/>
            </a:ln>
          </p:spPr>
        </p:cxnSp>
        <p:sp>
          <p:nvSpPr>
            <p:cNvPr id="1480" name="Google Shape;1480;p50"/>
            <p:cNvSpPr/>
            <p:nvPr/>
          </p:nvSpPr>
          <p:spPr>
            <a:xfrm flipH="1" rot="-5400000">
              <a:off x="3678004" y="1666685"/>
              <a:ext cx="144000" cy="144000"/>
            </a:xfrm>
            <a:prstGeom prst="ellipse">
              <a:avLst/>
            </a:prstGeom>
            <a:solidFill>
              <a:srgbClr val="EABB2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grpSp>
      <p:grpSp>
        <p:nvGrpSpPr>
          <p:cNvPr id="1481" name="Google Shape;1481;p50"/>
          <p:cNvGrpSpPr/>
          <p:nvPr/>
        </p:nvGrpSpPr>
        <p:grpSpPr>
          <a:xfrm rot="10800000">
            <a:off x="6866758" y="4277718"/>
            <a:ext cx="144000" cy="1360629"/>
            <a:chOff x="3678004" y="1666685"/>
            <a:chExt cx="144000" cy="1360629"/>
          </a:xfrm>
        </p:grpSpPr>
        <p:cxnSp>
          <p:nvCxnSpPr>
            <p:cNvPr id="1482" name="Google Shape;1482;p50"/>
            <p:cNvCxnSpPr/>
            <p:nvPr/>
          </p:nvCxnSpPr>
          <p:spPr>
            <a:xfrm>
              <a:off x="3750004" y="1810685"/>
              <a:ext cx="0" cy="1216629"/>
            </a:xfrm>
            <a:prstGeom prst="straightConnector1">
              <a:avLst/>
            </a:prstGeom>
            <a:noFill/>
            <a:ln cap="flat" cmpd="sng" w="25400">
              <a:solidFill>
                <a:srgbClr val="62A844"/>
              </a:solidFill>
              <a:prstDash val="dot"/>
              <a:miter lim="8000"/>
              <a:headEnd len="sm" w="sm" type="none"/>
              <a:tailEnd len="sm" w="sm" type="none"/>
            </a:ln>
          </p:spPr>
        </p:cxnSp>
        <p:sp>
          <p:nvSpPr>
            <p:cNvPr id="1483" name="Google Shape;1483;p50"/>
            <p:cNvSpPr/>
            <p:nvPr/>
          </p:nvSpPr>
          <p:spPr>
            <a:xfrm flipH="1" rot="-5400000">
              <a:off x="3678004" y="1666685"/>
              <a:ext cx="144000" cy="144000"/>
            </a:xfrm>
            <a:prstGeom prst="ellipse">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grpSp>
      <p:sp>
        <p:nvSpPr>
          <p:cNvPr id="1484" name="Google Shape;1484;p50"/>
          <p:cNvSpPr txBox="1"/>
          <p:nvPr/>
        </p:nvSpPr>
        <p:spPr>
          <a:xfrm>
            <a:off x="2533325" y="2121012"/>
            <a:ext cx="1999800" cy="415500"/>
          </a:xfrm>
          <a:prstGeom prst="rect">
            <a:avLst/>
          </a:prstGeom>
          <a:noFill/>
          <a:ln>
            <a:noFill/>
          </a:ln>
        </p:spPr>
        <p:txBody>
          <a:bodyPr anchorCtr="0" anchor="t" bIns="45700" lIns="91425" spcFirstLastPara="1" rIns="91425" wrap="square" tIns="45700">
            <a:spAutoFit/>
          </a:bodyPr>
          <a:lstStyle/>
          <a:p>
            <a:pPr indent="0" lvl="0" marL="0" marR="0" rtl="0" algn="l">
              <a:lnSpc>
                <a:spcPct val="100952"/>
              </a:lnSpc>
              <a:spcBef>
                <a:spcPts val="0"/>
              </a:spcBef>
              <a:spcAft>
                <a:spcPts val="0"/>
              </a:spcAft>
              <a:buNone/>
            </a:pPr>
            <a:r>
              <a:rPr b="1" lang="en-US" sz="2100">
                <a:solidFill>
                  <a:srgbClr val="000000"/>
                </a:solidFill>
                <a:latin typeface="Calibri"/>
                <a:ea typeface="Calibri"/>
                <a:cs typeface="Calibri"/>
                <a:sym typeface="Calibri"/>
              </a:rPr>
              <a:t>Responsabilidad</a:t>
            </a:r>
            <a:endParaRPr/>
          </a:p>
        </p:txBody>
      </p:sp>
      <p:sp>
        <p:nvSpPr>
          <p:cNvPr id="1485" name="Google Shape;1485;p50"/>
          <p:cNvSpPr txBox="1"/>
          <p:nvPr/>
        </p:nvSpPr>
        <p:spPr>
          <a:xfrm>
            <a:off x="5565400" y="2121012"/>
            <a:ext cx="2409300" cy="741900"/>
          </a:xfrm>
          <a:prstGeom prst="rect">
            <a:avLst/>
          </a:prstGeom>
          <a:noFill/>
          <a:ln>
            <a:noFill/>
          </a:ln>
        </p:spPr>
        <p:txBody>
          <a:bodyPr anchorCtr="0" anchor="t" bIns="45700" lIns="91425" spcFirstLastPara="1" rIns="91425" wrap="square" tIns="45700">
            <a:spAutoFit/>
          </a:bodyPr>
          <a:lstStyle/>
          <a:p>
            <a:pPr indent="0" lvl="0" marL="0" marR="0" rtl="0" algn="l">
              <a:lnSpc>
                <a:spcPct val="100952"/>
              </a:lnSpc>
              <a:spcBef>
                <a:spcPts val="0"/>
              </a:spcBef>
              <a:spcAft>
                <a:spcPts val="0"/>
              </a:spcAft>
              <a:buNone/>
            </a:pPr>
            <a:r>
              <a:rPr b="1" lang="en-US" sz="2100">
                <a:solidFill>
                  <a:srgbClr val="000000"/>
                </a:solidFill>
                <a:latin typeface="Calibri"/>
                <a:ea typeface="Calibri"/>
                <a:cs typeface="Calibri"/>
                <a:sym typeface="Calibri"/>
              </a:rPr>
              <a:t>Privacidad y protección de datos</a:t>
            </a:r>
            <a:endParaRPr/>
          </a:p>
        </p:txBody>
      </p:sp>
      <p:sp>
        <p:nvSpPr>
          <p:cNvPr id="1486" name="Google Shape;1486;p50"/>
          <p:cNvSpPr txBox="1"/>
          <p:nvPr/>
        </p:nvSpPr>
        <p:spPr>
          <a:xfrm>
            <a:off x="8693050" y="2121012"/>
            <a:ext cx="3172200" cy="741900"/>
          </a:xfrm>
          <a:prstGeom prst="rect">
            <a:avLst/>
          </a:prstGeom>
          <a:noFill/>
          <a:ln>
            <a:noFill/>
          </a:ln>
        </p:spPr>
        <p:txBody>
          <a:bodyPr anchorCtr="0" anchor="t" bIns="45700" lIns="91425" spcFirstLastPara="1" rIns="91425" wrap="square" tIns="45700">
            <a:spAutoFit/>
          </a:bodyPr>
          <a:lstStyle/>
          <a:p>
            <a:pPr indent="0" lvl="0" marL="0" marR="0" rtl="0" algn="l">
              <a:lnSpc>
                <a:spcPct val="100952"/>
              </a:lnSpc>
              <a:spcBef>
                <a:spcPts val="0"/>
              </a:spcBef>
              <a:spcAft>
                <a:spcPts val="0"/>
              </a:spcAft>
              <a:buNone/>
            </a:pPr>
            <a:r>
              <a:rPr b="1" lang="en-US" sz="2100">
                <a:solidFill>
                  <a:srgbClr val="000000"/>
                </a:solidFill>
                <a:latin typeface="Calibri"/>
                <a:ea typeface="Calibri"/>
                <a:cs typeface="Calibri"/>
                <a:sym typeface="Calibri"/>
              </a:rPr>
              <a:t>Inclusividad y diseño centrado en las personas</a:t>
            </a:r>
            <a:endParaRPr/>
          </a:p>
        </p:txBody>
      </p:sp>
      <p:sp>
        <p:nvSpPr>
          <p:cNvPr id="1487" name="Google Shape;1487;p50"/>
          <p:cNvSpPr txBox="1"/>
          <p:nvPr/>
        </p:nvSpPr>
        <p:spPr>
          <a:xfrm>
            <a:off x="887763" y="5346166"/>
            <a:ext cx="2789400" cy="415500"/>
          </a:xfrm>
          <a:prstGeom prst="rect">
            <a:avLst/>
          </a:prstGeom>
          <a:noFill/>
          <a:ln>
            <a:noFill/>
          </a:ln>
        </p:spPr>
        <p:txBody>
          <a:bodyPr anchorCtr="0" anchor="t" bIns="45700" lIns="91425" spcFirstLastPara="1" rIns="91425" wrap="square" tIns="45700">
            <a:spAutoFit/>
          </a:bodyPr>
          <a:lstStyle/>
          <a:p>
            <a:pPr indent="0" lvl="0" marL="0" marR="0" rtl="0" algn="l">
              <a:lnSpc>
                <a:spcPct val="100952"/>
              </a:lnSpc>
              <a:spcBef>
                <a:spcPts val="0"/>
              </a:spcBef>
              <a:spcAft>
                <a:spcPts val="0"/>
              </a:spcAft>
              <a:buNone/>
            </a:pPr>
            <a:r>
              <a:rPr b="1" lang="en-US" sz="2100">
                <a:solidFill>
                  <a:srgbClr val="000000"/>
                </a:solidFill>
                <a:latin typeface="Calibri"/>
                <a:ea typeface="Calibri"/>
                <a:cs typeface="Calibri"/>
                <a:sym typeface="Calibri"/>
              </a:rPr>
              <a:t>Equidad</a:t>
            </a:r>
            <a:endParaRPr/>
          </a:p>
        </p:txBody>
      </p:sp>
      <p:sp>
        <p:nvSpPr>
          <p:cNvPr id="1488" name="Google Shape;1488;p50"/>
          <p:cNvSpPr txBox="1"/>
          <p:nvPr/>
        </p:nvSpPr>
        <p:spPr>
          <a:xfrm>
            <a:off x="4007561" y="5346166"/>
            <a:ext cx="2309700" cy="741900"/>
          </a:xfrm>
          <a:prstGeom prst="rect">
            <a:avLst/>
          </a:prstGeom>
          <a:noFill/>
          <a:ln>
            <a:noFill/>
          </a:ln>
        </p:spPr>
        <p:txBody>
          <a:bodyPr anchorCtr="0" anchor="t" bIns="45700" lIns="91425" spcFirstLastPara="1" rIns="91425" wrap="square" tIns="45700">
            <a:spAutoFit/>
          </a:bodyPr>
          <a:lstStyle/>
          <a:p>
            <a:pPr indent="0" lvl="0" marL="0" marR="0" rtl="0" algn="l">
              <a:lnSpc>
                <a:spcPct val="100952"/>
              </a:lnSpc>
              <a:spcBef>
                <a:spcPts val="0"/>
              </a:spcBef>
              <a:spcAft>
                <a:spcPts val="0"/>
              </a:spcAft>
              <a:buNone/>
            </a:pPr>
            <a:r>
              <a:rPr b="1" lang="en-US" sz="2100">
                <a:solidFill>
                  <a:srgbClr val="000000"/>
                </a:solidFill>
                <a:latin typeface="Calibri"/>
                <a:ea typeface="Calibri"/>
                <a:cs typeface="Calibri"/>
                <a:sym typeface="Calibri"/>
              </a:rPr>
              <a:t>Transparencia y explicabilidad</a:t>
            </a:r>
            <a:endParaRPr sz="1800">
              <a:solidFill>
                <a:srgbClr val="000000"/>
              </a:solidFill>
              <a:latin typeface="Calibri"/>
              <a:ea typeface="Calibri"/>
              <a:cs typeface="Calibri"/>
              <a:sym typeface="Calibri"/>
            </a:endParaRPr>
          </a:p>
        </p:txBody>
      </p:sp>
      <p:sp>
        <p:nvSpPr>
          <p:cNvPr id="1489" name="Google Shape;1489;p50"/>
          <p:cNvSpPr txBox="1"/>
          <p:nvPr/>
        </p:nvSpPr>
        <p:spPr>
          <a:xfrm>
            <a:off x="7082211" y="5346166"/>
            <a:ext cx="1576800" cy="741900"/>
          </a:xfrm>
          <a:prstGeom prst="rect">
            <a:avLst/>
          </a:prstGeom>
          <a:noFill/>
          <a:ln>
            <a:noFill/>
          </a:ln>
        </p:spPr>
        <p:txBody>
          <a:bodyPr anchorCtr="0" anchor="t" bIns="45700" lIns="91425" spcFirstLastPara="1" rIns="91425" wrap="square" tIns="45700">
            <a:spAutoFit/>
          </a:bodyPr>
          <a:lstStyle/>
          <a:p>
            <a:pPr indent="0" lvl="0" marL="0" marR="0" rtl="0" algn="l">
              <a:lnSpc>
                <a:spcPct val="100952"/>
              </a:lnSpc>
              <a:spcBef>
                <a:spcPts val="0"/>
              </a:spcBef>
              <a:spcAft>
                <a:spcPts val="0"/>
              </a:spcAft>
              <a:buNone/>
            </a:pPr>
            <a:r>
              <a:rPr b="1" lang="en-US" sz="2100">
                <a:solidFill>
                  <a:srgbClr val="000000"/>
                </a:solidFill>
                <a:latin typeface="Calibri"/>
                <a:ea typeface="Calibri"/>
                <a:cs typeface="Calibri"/>
                <a:sym typeface="Calibri"/>
              </a:rPr>
              <a:t>Seguridad y protección</a:t>
            </a:r>
            <a:endParaRPr/>
          </a:p>
        </p:txBody>
      </p:sp>
      <p:grpSp>
        <p:nvGrpSpPr>
          <p:cNvPr id="1490" name="Google Shape;1490;p50"/>
          <p:cNvGrpSpPr/>
          <p:nvPr/>
        </p:nvGrpSpPr>
        <p:grpSpPr>
          <a:xfrm>
            <a:off x="573495" y="3123308"/>
            <a:ext cx="9519317" cy="1738084"/>
            <a:chOff x="573495" y="2684450"/>
            <a:chExt cx="10717798" cy="1956909"/>
          </a:xfrm>
        </p:grpSpPr>
        <p:grpSp>
          <p:nvGrpSpPr>
            <p:cNvPr id="1491" name="Google Shape;1491;p50"/>
            <p:cNvGrpSpPr/>
            <p:nvPr/>
          </p:nvGrpSpPr>
          <p:grpSpPr>
            <a:xfrm>
              <a:off x="573495" y="2684450"/>
              <a:ext cx="10717798" cy="1956909"/>
              <a:chOff x="429116" y="2174281"/>
              <a:chExt cx="10717798" cy="2295377"/>
            </a:xfrm>
          </p:grpSpPr>
          <p:grpSp>
            <p:nvGrpSpPr>
              <p:cNvPr id="1492" name="Google Shape;1492;p50"/>
              <p:cNvGrpSpPr/>
              <p:nvPr/>
            </p:nvGrpSpPr>
            <p:grpSpPr>
              <a:xfrm rot="-5400000">
                <a:off x="2051088" y="552309"/>
                <a:ext cx="2295377" cy="5539321"/>
                <a:chOff x="9515475" y="838200"/>
                <a:chExt cx="4584700" cy="12065000"/>
              </a:xfrm>
            </p:grpSpPr>
            <p:sp>
              <p:nvSpPr>
                <p:cNvPr id="1493" name="Google Shape;1493;p50"/>
                <p:cNvSpPr/>
                <p:nvPr/>
              </p:nvSpPr>
              <p:spPr>
                <a:xfrm flipH="1">
                  <a:off x="9515475" y="4578350"/>
                  <a:ext cx="4564063" cy="4564063"/>
                </a:xfrm>
                <a:prstGeom prst="ellipse">
                  <a:avLst/>
                </a:prstGeom>
                <a:solidFill>
                  <a:srgbClr val="62A844">
                    <a:alpha val="71372"/>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494" name="Google Shape;1494;p50"/>
                <p:cNvSpPr/>
                <p:nvPr/>
              </p:nvSpPr>
              <p:spPr>
                <a:xfrm>
                  <a:off x="9536113" y="8340725"/>
                  <a:ext cx="4564062" cy="4562475"/>
                </a:xfrm>
                <a:prstGeom prst="ellipse">
                  <a:avLst/>
                </a:prstGeom>
                <a:solidFill>
                  <a:srgbClr val="EABB22">
                    <a:alpha val="42745"/>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495" name="Google Shape;1495;p50"/>
                <p:cNvSpPr/>
                <p:nvPr/>
              </p:nvSpPr>
              <p:spPr>
                <a:xfrm>
                  <a:off x="9536113" y="838200"/>
                  <a:ext cx="4564062" cy="4564063"/>
                </a:xfrm>
                <a:prstGeom prst="ellipse">
                  <a:avLst/>
                </a:prstGeom>
                <a:solidFill>
                  <a:srgbClr val="0289AE">
                    <a:alpha val="58039"/>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496" name="Google Shape;1496;p50"/>
                <p:cNvSpPr/>
                <p:nvPr/>
              </p:nvSpPr>
              <p:spPr>
                <a:xfrm>
                  <a:off x="9536113" y="838200"/>
                  <a:ext cx="2271712"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497" name="Google Shape;1497;p50"/>
                <p:cNvSpPr/>
                <p:nvPr/>
              </p:nvSpPr>
              <p:spPr>
                <a:xfrm flipH="1">
                  <a:off x="11807825" y="4578350"/>
                  <a:ext cx="2271713"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498" name="Google Shape;1498;p50"/>
                <p:cNvSpPr/>
                <p:nvPr/>
              </p:nvSpPr>
              <p:spPr>
                <a:xfrm>
                  <a:off x="10337800" y="1639888"/>
                  <a:ext cx="2959100" cy="2959100"/>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499" name="Google Shape;1499;p50"/>
                <p:cNvSpPr/>
                <p:nvPr/>
              </p:nvSpPr>
              <p:spPr>
                <a:xfrm>
                  <a:off x="9536113" y="8340725"/>
                  <a:ext cx="2271712"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500" name="Google Shape;1500;p50"/>
                <p:cNvSpPr/>
                <p:nvPr/>
              </p:nvSpPr>
              <p:spPr>
                <a:xfrm>
                  <a:off x="10337800" y="9142413"/>
                  <a:ext cx="2959100" cy="2959100"/>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501" name="Google Shape;1501;p50"/>
                <p:cNvSpPr/>
                <p:nvPr/>
              </p:nvSpPr>
              <p:spPr>
                <a:xfrm flipH="1">
                  <a:off x="10337800" y="5381625"/>
                  <a:ext cx="2959100" cy="2959100"/>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grpSp>
          <p:grpSp>
            <p:nvGrpSpPr>
              <p:cNvPr id="1502" name="Google Shape;1502;p50"/>
              <p:cNvGrpSpPr/>
              <p:nvPr/>
            </p:nvGrpSpPr>
            <p:grpSpPr>
              <a:xfrm flipH="1" rot="-5400000">
                <a:off x="7229565" y="552309"/>
                <a:ext cx="2295377" cy="5539321"/>
                <a:chOff x="9515475" y="838200"/>
                <a:chExt cx="4584700" cy="12065000"/>
              </a:xfrm>
            </p:grpSpPr>
            <p:sp>
              <p:nvSpPr>
                <p:cNvPr id="1503" name="Google Shape;1503;p50"/>
                <p:cNvSpPr/>
                <p:nvPr/>
              </p:nvSpPr>
              <p:spPr>
                <a:xfrm flipH="1">
                  <a:off x="9515475" y="4578350"/>
                  <a:ext cx="4564063" cy="4564063"/>
                </a:xfrm>
                <a:prstGeom prst="ellipse">
                  <a:avLst/>
                </a:prstGeom>
                <a:solidFill>
                  <a:srgbClr val="62A844">
                    <a:alpha val="71372"/>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504" name="Google Shape;1504;p50"/>
                <p:cNvSpPr/>
                <p:nvPr/>
              </p:nvSpPr>
              <p:spPr>
                <a:xfrm>
                  <a:off x="9536113" y="8340725"/>
                  <a:ext cx="4564062" cy="4562475"/>
                </a:xfrm>
                <a:prstGeom prst="ellipse">
                  <a:avLst/>
                </a:prstGeom>
                <a:solidFill>
                  <a:srgbClr val="EABB22">
                    <a:alpha val="42745"/>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505" name="Google Shape;1505;p50"/>
                <p:cNvSpPr/>
                <p:nvPr/>
              </p:nvSpPr>
              <p:spPr>
                <a:xfrm>
                  <a:off x="9536113" y="838200"/>
                  <a:ext cx="4564062" cy="4564063"/>
                </a:xfrm>
                <a:prstGeom prst="ellipse">
                  <a:avLst/>
                </a:prstGeom>
                <a:solidFill>
                  <a:srgbClr val="0289AE">
                    <a:alpha val="58039"/>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506" name="Google Shape;1506;p50"/>
                <p:cNvSpPr/>
                <p:nvPr/>
              </p:nvSpPr>
              <p:spPr>
                <a:xfrm>
                  <a:off x="9536113" y="838200"/>
                  <a:ext cx="2271712"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507" name="Google Shape;1507;p50"/>
                <p:cNvSpPr/>
                <p:nvPr/>
              </p:nvSpPr>
              <p:spPr>
                <a:xfrm flipH="1">
                  <a:off x="11807825" y="4578350"/>
                  <a:ext cx="2271713"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508" name="Google Shape;1508;p50"/>
                <p:cNvSpPr/>
                <p:nvPr/>
              </p:nvSpPr>
              <p:spPr>
                <a:xfrm>
                  <a:off x="10337800" y="1639888"/>
                  <a:ext cx="2959100" cy="2959100"/>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509" name="Google Shape;1509;p50"/>
                <p:cNvSpPr/>
                <p:nvPr/>
              </p:nvSpPr>
              <p:spPr>
                <a:xfrm>
                  <a:off x="9536113" y="8340725"/>
                  <a:ext cx="2271712"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510" name="Google Shape;1510;p50"/>
                <p:cNvSpPr/>
                <p:nvPr/>
              </p:nvSpPr>
              <p:spPr>
                <a:xfrm>
                  <a:off x="10337800" y="9142413"/>
                  <a:ext cx="2959100" cy="2959100"/>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511" name="Google Shape;1511;p50"/>
                <p:cNvSpPr/>
                <p:nvPr/>
              </p:nvSpPr>
              <p:spPr>
                <a:xfrm flipH="1">
                  <a:off x="10337800" y="5381625"/>
                  <a:ext cx="2959100" cy="2959100"/>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grpSp>
        </p:grpSp>
        <p:sp>
          <p:nvSpPr>
            <p:cNvPr id="1512" name="Google Shape;1512;p50"/>
            <p:cNvSpPr txBox="1"/>
            <p:nvPr/>
          </p:nvSpPr>
          <p:spPr>
            <a:xfrm>
              <a:off x="1021905" y="3523407"/>
              <a:ext cx="1224138" cy="543354"/>
            </a:xfrm>
            <a:prstGeom prst="rect">
              <a:avLst/>
            </a:prstGeom>
            <a:noFill/>
            <a:ln>
              <a:noFill/>
            </a:ln>
          </p:spPr>
          <p:txBody>
            <a:bodyPr anchorCtr="0" anchor="t" bIns="45700" lIns="91425" spcFirstLastPara="1" rIns="91425" wrap="square" tIns="45700">
              <a:spAutoFit/>
            </a:bodyPr>
            <a:lstStyle/>
            <a:p>
              <a:pPr indent="0" lvl="0" marL="0" marR="0" rtl="0" algn="ctr">
                <a:lnSpc>
                  <a:spcPct val="62916"/>
                </a:lnSpc>
                <a:spcBef>
                  <a:spcPts val="0"/>
                </a:spcBef>
                <a:spcAft>
                  <a:spcPts val="0"/>
                </a:spcAft>
                <a:buNone/>
              </a:pPr>
              <a:r>
                <a:rPr b="1" lang="en-US" sz="4800">
                  <a:solidFill>
                    <a:srgbClr val="0289AE"/>
                  </a:solidFill>
                  <a:latin typeface="Calibri"/>
                  <a:ea typeface="Calibri"/>
                  <a:cs typeface="Calibri"/>
                  <a:sym typeface="Calibri"/>
                </a:rPr>
                <a:t>01</a:t>
              </a:r>
              <a:endParaRPr/>
            </a:p>
          </p:txBody>
        </p:sp>
        <p:sp>
          <p:nvSpPr>
            <p:cNvPr id="1513" name="Google Shape;1513;p50"/>
            <p:cNvSpPr txBox="1"/>
            <p:nvPr/>
          </p:nvSpPr>
          <p:spPr>
            <a:xfrm>
              <a:off x="2716798" y="3523407"/>
              <a:ext cx="1224138" cy="543354"/>
            </a:xfrm>
            <a:prstGeom prst="rect">
              <a:avLst/>
            </a:prstGeom>
            <a:noFill/>
            <a:ln>
              <a:noFill/>
            </a:ln>
          </p:spPr>
          <p:txBody>
            <a:bodyPr anchorCtr="0" anchor="t" bIns="45700" lIns="91425" spcFirstLastPara="1" rIns="91425" wrap="square" tIns="45700">
              <a:spAutoFit/>
            </a:bodyPr>
            <a:lstStyle/>
            <a:p>
              <a:pPr indent="0" lvl="0" marL="0" marR="0" rtl="0" algn="ctr">
                <a:lnSpc>
                  <a:spcPct val="62916"/>
                </a:lnSpc>
                <a:spcBef>
                  <a:spcPts val="0"/>
                </a:spcBef>
                <a:spcAft>
                  <a:spcPts val="0"/>
                </a:spcAft>
                <a:buNone/>
              </a:pPr>
              <a:r>
                <a:rPr b="1" lang="en-US" sz="4800">
                  <a:solidFill>
                    <a:srgbClr val="62A844"/>
                  </a:solidFill>
                  <a:latin typeface="Calibri"/>
                  <a:ea typeface="Calibri"/>
                  <a:cs typeface="Calibri"/>
                  <a:sym typeface="Calibri"/>
                </a:rPr>
                <a:t>02</a:t>
              </a:r>
              <a:endParaRPr/>
            </a:p>
          </p:txBody>
        </p:sp>
        <p:sp>
          <p:nvSpPr>
            <p:cNvPr id="1514" name="Google Shape;1514;p50"/>
            <p:cNvSpPr txBox="1"/>
            <p:nvPr/>
          </p:nvSpPr>
          <p:spPr>
            <a:xfrm>
              <a:off x="4459818" y="3523407"/>
              <a:ext cx="1224138" cy="543354"/>
            </a:xfrm>
            <a:prstGeom prst="rect">
              <a:avLst/>
            </a:prstGeom>
            <a:noFill/>
            <a:ln>
              <a:noFill/>
            </a:ln>
          </p:spPr>
          <p:txBody>
            <a:bodyPr anchorCtr="0" anchor="t" bIns="45700" lIns="91425" spcFirstLastPara="1" rIns="91425" wrap="square" tIns="45700">
              <a:spAutoFit/>
            </a:bodyPr>
            <a:lstStyle/>
            <a:p>
              <a:pPr indent="0" lvl="0" marL="0" marR="0" rtl="0" algn="ctr">
                <a:lnSpc>
                  <a:spcPct val="62916"/>
                </a:lnSpc>
                <a:spcBef>
                  <a:spcPts val="0"/>
                </a:spcBef>
                <a:spcAft>
                  <a:spcPts val="0"/>
                </a:spcAft>
                <a:buNone/>
              </a:pPr>
              <a:r>
                <a:rPr b="1" lang="en-US" sz="4800">
                  <a:solidFill>
                    <a:srgbClr val="EABB22"/>
                  </a:solidFill>
                  <a:latin typeface="Calibri"/>
                  <a:ea typeface="Calibri"/>
                  <a:cs typeface="Calibri"/>
                  <a:sym typeface="Calibri"/>
                </a:rPr>
                <a:t>03</a:t>
              </a:r>
              <a:endParaRPr/>
            </a:p>
          </p:txBody>
        </p:sp>
        <p:sp>
          <p:nvSpPr>
            <p:cNvPr id="1515" name="Google Shape;1515;p50"/>
            <p:cNvSpPr txBox="1"/>
            <p:nvPr/>
          </p:nvSpPr>
          <p:spPr>
            <a:xfrm>
              <a:off x="6190806" y="3523407"/>
              <a:ext cx="1224138" cy="543354"/>
            </a:xfrm>
            <a:prstGeom prst="rect">
              <a:avLst/>
            </a:prstGeom>
            <a:noFill/>
            <a:ln>
              <a:noFill/>
            </a:ln>
          </p:spPr>
          <p:txBody>
            <a:bodyPr anchorCtr="0" anchor="t" bIns="45700" lIns="91425" spcFirstLastPara="1" rIns="91425" wrap="square" tIns="45700">
              <a:spAutoFit/>
            </a:bodyPr>
            <a:lstStyle/>
            <a:p>
              <a:pPr indent="0" lvl="0" marL="0" marR="0" rtl="0" algn="ctr">
                <a:lnSpc>
                  <a:spcPct val="62916"/>
                </a:lnSpc>
                <a:spcBef>
                  <a:spcPts val="0"/>
                </a:spcBef>
                <a:spcAft>
                  <a:spcPts val="0"/>
                </a:spcAft>
                <a:buNone/>
              </a:pPr>
              <a:r>
                <a:rPr b="1" lang="en-US" sz="4800">
                  <a:solidFill>
                    <a:srgbClr val="0289AE"/>
                  </a:solidFill>
                  <a:latin typeface="Calibri"/>
                  <a:ea typeface="Calibri"/>
                  <a:cs typeface="Calibri"/>
                  <a:sym typeface="Calibri"/>
                </a:rPr>
                <a:t>04</a:t>
              </a:r>
              <a:endParaRPr/>
            </a:p>
          </p:txBody>
        </p:sp>
        <p:sp>
          <p:nvSpPr>
            <p:cNvPr id="1516" name="Google Shape;1516;p50"/>
            <p:cNvSpPr txBox="1"/>
            <p:nvPr/>
          </p:nvSpPr>
          <p:spPr>
            <a:xfrm>
              <a:off x="7933826" y="3523407"/>
              <a:ext cx="1224138" cy="543354"/>
            </a:xfrm>
            <a:prstGeom prst="rect">
              <a:avLst/>
            </a:prstGeom>
            <a:noFill/>
            <a:ln>
              <a:noFill/>
            </a:ln>
          </p:spPr>
          <p:txBody>
            <a:bodyPr anchorCtr="0" anchor="t" bIns="45700" lIns="91425" spcFirstLastPara="1" rIns="91425" wrap="square" tIns="45700">
              <a:spAutoFit/>
            </a:bodyPr>
            <a:lstStyle/>
            <a:p>
              <a:pPr indent="0" lvl="0" marL="0" marR="0" rtl="0" algn="ctr">
                <a:lnSpc>
                  <a:spcPct val="62916"/>
                </a:lnSpc>
                <a:spcBef>
                  <a:spcPts val="0"/>
                </a:spcBef>
                <a:spcAft>
                  <a:spcPts val="0"/>
                </a:spcAft>
                <a:buNone/>
              </a:pPr>
              <a:r>
                <a:rPr b="1" lang="en-US" sz="4800">
                  <a:solidFill>
                    <a:srgbClr val="62A844"/>
                  </a:solidFill>
                  <a:latin typeface="Calibri"/>
                  <a:ea typeface="Calibri"/>
                  <a:cs typeface="Calibri"/>
                  <a:sym typeface="Calibri"/>
                </a:rPr>
                <a:t>05</a:t>
              </a:r>
              <a:endParaRPr/>
            </a:p>
          </p:txBody>
        </p:sp>
        <p:sp>
          <p:nvSpPr>
            <p:cNvPr id="1517" name="Google Shape;1517;p50"/>
            <p:cNvSpPr txBox="1"/>
            <p:nvPr/>
          </p:nvSpPr>
          <p:spPr>
            <a:xfrm>
              <a:off x="9676845" y="3523407"/>
              <a:ext cx="1224138" cy="543354"/>
            </a:xfrm>
            <a:prstGeom prst="rect">
              <a:avLst/>
            </a:prstGeom>
            <a:noFill/>
            <a:ln>
              <a:noFill/>
            </a:ln>
          </p:spPr>
          <p:txBody>
            <a:bodyPr anchorCtr="0" anchor="t" bIns="45700" lIns="91425" spcFirstLastPara="1" rIns="91425" wrap="square" tIns="45700">
              <a:spAutoFit/>
            </a:bodyPr>
            <a:lstStyle/>
            <a:p>
              <a:pPr indent="0" lvl="0" marL="0" marR="0" rtl="0" algn="ctr">
                <a:lnSpc>
                  <a:spcPct val="62916"/>
                </a:lnSpc>
                <a:spcBef>
                  <a:spcPts val="0"/>
                </a:spcBef>
                <a:spcAft>
                  <a:spcPts val="0"/>
                </a:spcAft>
                <a:buNone/>
              </a:pPr>
              <a:r>
                <a:rPr b="1" lang="en-US" sz="4800">
                  <a:solidFill>
                    <a:srgbClr val="EABB22"/>
                  </a:solidFill>
                  <a:latin typeface="Calibri"/>
                  <a:ea typeface="Calibri"/>
                  <a:cs typeface="Calibri"/>
                  <a:sym typeface="Calibri"/>
                </a:rPr>
                <a:t>06</a:t>
              </a:r>
              <a:endParaRPr/>
            </a:p>
          </p:txBody>
        </p:sp>
      </p:gr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2" name="Shape 1522"/>
        <p:cNvGrpSpPr/>
        <p:nvPr/>
      </p:nvGrpSpPr>
      <p:grpSpPr>
        <a:xfrm>
          <a:off x="0" y="0"/>
          <a:ext cx="0" cy="0"/>
          <a:chOff x="0" y="0"/>
          <a:chExt cx="0" cy="0"/>
        </a:xfrm>
      </p:grpSpPr>
      <p:sp>
        <p:nvSpPr>
          <p:cNvPr id="1523" name="Google Shape;1523;p51"/>
          <p:cNvSpPr txBox="1"/>
          <p:nvPr/>
        </p:nvSpPr>
        <p:spPr>
          <a:xfrm>
            <a:off x="2233400" y="259625"/>
            <a:ext cx="73539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62A844"/>
              </a:buClr>
              <a:buSzPts val="2400"/>
              <a:buFont typeface="Arial"/>
              <a:buNone/>
            </a:pPr>
            <a:r>
              <a:rPr b="1" lang="en-US" sz="2400">
                <a:solidFill>
                  <a:srgbClr val="62A844"/>
                </a:solidFill>
                <a:latin typeface="Calibri"/>
                <a:ea typeface="Calibri"/>
                <a:cs typeface="Calibri"/>
                <a:sym typeface="Calibri"/>
              </a:rPr>
              <a:t>				   Bunshin Robot Café</a:t>
            </a:r>
            <a:r>
              <a:rPr lang="en-US" sz="2400">
                <a:solidFill>
                  <a:srgbClr val="62A844"/>
                </a:solidFill>
                <a:latin typeface="Calibri"/>
                <a:ea typeface="Calibri"/>
                <a:cs typeface="Calibri"/>
                <a:sym typeface="Calibri"/>
              </a:rPr>
              <a:t> </a:t>
            </a:r>
            <a:endParaRPr b="1" sz="2400">
              <a:solidFill>
                <a:srgbClr val="62A844"/>
              </a:solidFill>
              <a:latin typeface="Calibri"/>
              <a:ea typeface="Calibri"/>
              <a:cs typeface="Calibri"/>
              <a:sym typeface="Calibri"/>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524" name="Google Shape;1524;p51"/>
          <p:cNvCxnSpPr/>
          <p:nvPr/>
        </p:nvCxnSpPr>
        <p:spPr>
          <a:xfrm>
            <a:off x="440914" y="817323"/>
            <a:ext cx="7609840" cy="0"/>
          </a:xfrm>
          <a:prstGeom prst="straightConnector1">
            <a:avLst/>
          </a:prstGeom>
          <a:noFill/>
          <a:ln cap="flat" cmpd="sng" w="34925">
            <a:solidFill>
              <a:srgbClr val="62A844"/>
            </a:solidFill>
            <a:prstDash val="dot"/>
            <a:miter lim="8000"/>
            <a:headEnd len="sm" w="sm" type="none"/>
            <a:tailEnd len="sm" w="sm" type="none"/>
          </a:ln>
        </p:spPr>
      </p:cxnSp>
      <p:pic>
        <p:nvPicPr>
          <p:cNvPr id="1525" name="Google Shape;1525;p51"/>
          <p:cNvPicPr preferRelativeResize="0"/>
          <p:nvPr/>
        </p:nvPicPr>
        <p:blipFill rotWithShape="1">
          <a:blip r:embed="rId3">
            <a:alphaModFix/>
          </a:blip>
          <a:srcRect b="0" l="0" r="0" t="0"/>
          <a:stretch/>
        </p:blipFill>
        <p:spPr>
          <a:xfrm>
            <a:off x="440914" y="48536"/>
            <a:ext cx="3640268" cy="725359"/>
          </a:xfrm>
          <a:prstGeom prst="rect">
            <a:avLst/>
          </a:prstGeom>
          <a:noFill/>
          <a:ln>
            <a:noFill/>
          </a:ln>
        </p:spPr>
      </p:pic>
      <p:pic>
        <p:nvPicPr>
          <p:cNvPr id="1526" name="Google Shape;1526;p51"/>
          <p:cNvPicPr preferRelativeResize="0"/>
          <p:nvPr/>
        </p:nvPicPr>
        <p:blipFill rotWithShape="1">
          <a:blip r:embed="rId4">
            <a:alphaModFix/>
          </a:blip>
          <a:srcRect b="0" l="0" r="0" t="0"/>
          <a:stretch/>
        </p:blipFill>
        <p:spPr>
          <a:xfrm>
            <a:off x="7719107" y="488054"/>
            <a:ext cx="4379367" cy="6220185"/>
          </a:xfrm>
          <a:prstGeom prst="rect">
            <a:avLst/>
          </a:prstGeom>
          <a:noFill/>
          <a:ln>
            <a:noFill/>
          </a:ln>
        </p:spPr>
      </p:pic>
      <p:sp>
        <p:nvSpPr>
          <p:cNvPr id="1527" name="Google Shape;1527;p51"/>
          <p:cNvSpPr txBox="1"/>
          <p:nvPr/>
        </p:nvSpPr>
        <p:spPr>
          <a:xfrm>
            <a:off x="227213" y="875421"/>
            <a:ext cx="7491900" cy="624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262626"/>
              </a:buClr>
              <a:buSzPts val="1800"/>
              <a:buFont typeface="Calibri"/>
              <a:buNone/>
            </a:pPr>
            <a:r>
              <a:rPr lang="en-US" sz="1700">
                <a:solidFill>
                  <a:srgbClr val="262626"/>
                </a:solidFill>
                <a:latin typeface="Calibri"/>
                <a:ea typeface="Calibri"/>
                <a:cs typeface="Calibri"/>
                <a:sym typeface="Calibri"/>
              </a:rPr>
              <a:t>El Bunshin Robot Café demuestra que la IA y la robótica pueden utilizarse para ampliar la participación en lugar de sustituir a las personas. Organizado por Øens Madhus en Aarhus, el café se convirtió en el primer café robotizado fuera de Japón, utilizando robots OriHime operados a distancia y controlados por personas con discapacidad desde sus propios hogares. Los robots daban la bienvenida a los clientes, tomaban nota de los pedidos y facilitaban la interacción con los clientes mediante tecnología de comunicación en directo.</a:t>
            </a:r>
            <a:endParaRPr sz="1300"/>
          </a:p>
          <a:p>
            <a:pPr indent="0" lvl="0" marL="0" marR="0" rtl="0" algn="l">
              <a:spcBef>
                <a:spcPts val="0"/>
              </a:spcBef>
              <a:spcAft>
                <a:spcPts val="0"/>
              </a:spcAft>
              <a:buClr>
                <a:schemeClr val="dk1"/>
              </a:buClr>
              <a:buSzPts val="1800"/>
              <a:buFont typeface="Calibri"/>
              <a:buNone/>
            </a:pPr>
            <a:r>
              <a:t/>
            </a:r>
            <a:endParaRPr sz="1100">
              <a:solidFill>
                <a:srgbClr val="262626"/>
              </a:solidFill>
              <a:latin typeface="Calibri"/>
              <a:ea typeface="Calibri"/>
              <a:cs typeface="Calibri"/>
              <a:sym typeface="Calibri"/>
            </a:endParaRPr>
          </a:p>
          <a:p>
            <a:pPr indent="0" lvl="0" marL="0" marR="0" rtl="0" algn="l">
              <a:spcBef>
                <a:spcPts val="0"/>
              </a:spcBef>
              <a:spcAft>
                <a:spcPts val="0"/>
              </a:spcAft>
              <a:buClr>
                <a:srgbClr val="262626"/>
              </a:buClr>
              <a:buSzPts val="1800"/>
              <a:buFont typeface="Calibri"/>
              <a:buNone/>
            </a:pPr>
            <a:r>
              <a:rPr lang="en-US" sz="1700">
                <a:solidFill>
                  <a:srgbClr val="262626"/>
                </a:solidFill>
                <a:latin typeface="Calibri"/>
                <a:ea typeface="Calibri"/>
                <a:cs typeface="Calibri"/>
                <a:sym typeface="Calibri"/>
              </a:rPr>
              <a:t>El proyecto exploró una cuestión importante para el sector de la hostelería: ¿cómo puede la tecnología crear oportunidades al tiempo que preserva la conexión humana? En lugar de excluir a las personas de la prestación de servicios, el café utilizó robótica asistida por IA para permitir que personas que, de otro modo, podrían quedar excluidas del empleo en hostelería participaran directamente en las interacciones con los clientes.</a:t>
            </a:r>
            <a:endParaRPr sz="1300"/>
          </a:p>
          <a:p>
            <a:pPr indent="0" lvl="0" marL="0" marR="0" rtl="0" algn="l">
              <a:spcBef>
                <a:spcPts val="0"/>
              </a:spcBef>
              <a:spcAft>
                <a:spcPts val="0"/>
              </a:spcAft>
              <a:buClr>
                <a:srgbClr val="262626"/>
              </a:buClr>
              <a:buSzPts val="1800"/>
              <a:buFont typeface="Calibri"/>
              <a:buNone/>
            </a:pPr>
            <a:r>
              <a:rPr lang="en-US" sz="1700">
                <a:solidFill>
                  <a:srgbClr val="262626"/>
                </a:solidFill>
                <a:latin typeface="Calibri"/>
                <a:ea typeface="Calibri"/>
                <a:cs typeface="Calibri"/>
                <a:sym typeface="Calibri"/>
              </a:rPr>
              <a:t>Además de su impacto social, la cafetería integró medidas prácticas de sostenibilidad, como el abastecimiento local, la reducción del desperdicio de alimentos, operaciones energéticamente eficientes y sistemas de monitorización digital. El resultado fue un concepto de hostelería que combinaba innovación, inclusión y sostenibilidad operativa.</a:t>
            </a:r>
            <a:endParaRPr sz="1300"/>
          </a:p>
          <a:p>
            <a:pPr indent="0" lvl="0" marL="0" marR="0" rtl="0" algn="l">
              <a:spcBef>
                <a:spcPts val="0"/>
              </a:spcBef>
              <a:spcAft>
                <a:spcPts val="0"/>
              </a:spcAft>
              <a:buClr>
                <a:schemeClr val="dk1"/>
              </a:buClr>
              <a:buSzPts val="1800"/>
              <a:buFont typeface="Calibri"/>
              <a:buNone/>
            </a:pPr>
            <a:r>
              <a:t/>
            </a:r>
            <a:endParaRPr sz="11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1800">
                <a:solidFill>
                  <a:srgbClr val="62A844"/>
                </a:solidFill>
                <a:latin typeface="Calibri"/>
                <a:ea typeface="Calibri"/>
                <a:cs typeface="Calibri"/>
                <a:sym typeface="Calibri"/>
              </a:rPr>
              <a:t>Conclusión clave: </a:t>
            </a:r>
            <a:r>
              <a:rPr lang="en-US" sz="1800">
                <a:solidFill>
                  <a:srgbClr val="262626"/>
                </a:solidFill>
                <a:latin typeface="Calibri"/>
                <a:ea typeface="Calibri"/>
                <a:cs typeface="Calibri"/>
                <a:sym typeface="Calibri"/>
              </a:rPr>
              <a:t>El uso más eficaz de la IA en el sector de la hostelería refuerza la participación humana, la accesibilidad y la calidad del servicio, en lugar de sustituir la interacción humana significativa.</a:t>
            </a:r>
            <a:endParaRPr/>
          </a:p>
          <a:p>
            <a:pPr indent="0" lvl="0" marL="0" marR="0" rtl="0" algn="l">
              <a:spcBef>
                <a:spcPts val="0"/>
              </a:spcBef>
              <a:spcAft>
                <a:spcPts val="0"/>
              </a:spcAft>
              <a:buClr>
                <a:schemeClr val="dk1"/>
              </a:buClr>
              <a:buSzPts val="1800"/>
              <a:buFont typeface="Calibri"/>
              <a:buNone/>
            </a:pPr>
            <a:r>
              <a:t/>
            </a:r>
            <a:endParaRPr sz="1800">
              <a:solidFill>
                <a:srgbClr val="262626"/>
              </a:solidFill>
              <a:latin typeface="Calibri"/>
              <a:ea typeface="Calibri"/>
              <a:cs typeface="Calibri"/>
              <a:sym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2" name="Shape 1532"/>
        <p:cNvGrpSpPr/>
        <p:nvPr/>
      </p:nvGrpSpPr>
      <p:grpSpPr>
        <a:xfrm>
          <a:off x="0" y="0"/>
          <a:ext cx="0" cy="0"/>
          <a:chOff x="0" y="0"/>
          <a:chExt cx="0" cy="0"/>
        </a:xfrm>
      </p:grpSpPr>
      <p:sp>
        <p:nvSpPr>
          <p:cNvPr id="1533" name="Google Shape;1533;p52"/>
          <p:cNvSpPr/>
          <p:nvPr/>
        </p:nvSpPr>
        <p:spPr>
          <a:xfrm flipH="1">
            <a:off x="156936" y="1472380"/>
            <a:ext cx="7379400" cy="5078400"/>
          </a:xfrm>
          <a:prstGeom prst="rect">
            <a:avLst/>
          </a:prstGeom>
          <a:noFill/>
          <a:ln>
            <a:noFill/>
          </a:ln>
        </p:spPr>
        <p:txBody>
          <a:bodyPr anchorCtr="0" anchor="t" bIns="45700" lIns="91425" spcFirstLastPara="1" rIns="91425" wrap="square" tIns="45700">
            <a:spAutoFit/>
          </a:bodyPr>
          <a:lstStyle/>
          <a:p>
            <a:pPr indent="0" lvl="0" marL="0" marR="0" rtl="0" algn="l">
              <a:lnSpc>
                <a:spcPct val="98000"/>
              </a:lnSpc>
              <a:spcBef>
                <a:spcPts val="0"/>
              </a:spcBef>
              <a:spcAft>
                <a:spcPts val="0"/>
              </a:spcAft>
              <a:buNone/>
            </a:pPr>
            <a:r>
              <a:rPr b="1" lang="en-US" sz="2000">
                <a:solidFill>
                  <a:srgbClr val="0289AE"/>
                </a:solidFill>
                <a:latin typeface="Calibri"/>
                <a:ea typeface="Calibri"/>
                <a:cs typeface="Calibri"/>
                <a:sym typeface="Calibri"/>
              </a:rPr>
              <a:t>Curso de la OMT:</a:t>
            </a:r>
            <a:r>
              <a:rPr lang="en-US" sz="2000">
                <a:solidFill>
                  <a:srgbClr val="0289AE"/>
                </a:solidFill>
                <a:latin typeface="Calibri"/>
                <a:ea typeface="Calibri"/>
                <a:cs typeface="Calibri"/>
                <a:sym typeface="Calibri"/>
              </a:rPr>
              <a:t> </a:t>
            </a:r>
            <a:endParaRPr/>
          </a:p>
          <a:p>
            <a:pPr indent="0" lvl="0" marL="0" marR="0" rtl="0" algn="l">
              <a:spcBef>
                <a:spcPts val="0"/>
              </a:spcBef>
              <a:spcAft>
                <a:spcPts val="0"/>
              </a:spcAft>
              <a:buNone/>
            </a:pPr>
            <a:r>
              <a:t/>
            </a:r>
            <a:endParaRPr sz="800">
              <a:solidFill>
                <a:srgbClr val="0289AE"/>
              </a:solidFill>
              <a:latin typeface="Calibri"/>
              <a:ea typeface="Calibri"/>
              <a:cs typeface="Calibri"/>
              <a:sym typeface="Calibri"/>
            </a:endParaRPr>
          </a:p>
          <a:p>
            <a:pPr indent="0" lvl="0" marL="0" marR="0" rtl="0" algn="l">
              <a:lnSpc>
                <a:spcPct val="108888"/>
              </a:lnSpc>
              <a:spcBef>
                <a:spcPts val="0"/>
              </a:spcBef>
              <a:spcAft>
                <a:spcPts val="0"/>
              </a:spcAft>
              <a:buNone/>
            </a:pPr>
            <a:r>
              <a:rPr i="1" lang="en-US" sz="1800">
                <a:solidFill>
                  <a:srgbClr val="000000"/>
                </a:solidFill>
                <a:latin typeface="Calibri"/>
                <a:ea typeface="Calibri"/>
                <a:cs typeface="Calibri"/>
                <a:sym typeface="Calibri"/>
              </a:rPr>
              <a:t>La IA en el sector hotelero: retos y oportunidades de negocio</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Itinerario de aprendizaje estructurado de 4 semanas</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Enfoque en casos prácticos europeos</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Abarca la privacidad, los sesgos, la transparencia y la protección de datos</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Certificado al finalizar</a:t>
            </a:r>
            <a:br>
              <a:rPr lang="en-US" sz="1800">
                <a:solidFill>
                  <a:srgbClr val="000000"/>
                </a:solidFill>
                <a:latin typeface="Calibri"/>
                <a:ea typeface="Calibri"/>
                <a:cs typeface="Calibri"/>
                <a:sym typeface="Calibri"/>
              </a:rPr>
            </a:br>
            <a:endParaRPr sz="1800">
              <a:solidFill>
                <a:srgbClr val="000000"/>
              </a:solidFill>
              <a:latin typeface="Calibri"/>
              <a:ea typeface="Calibri"/>
              <a:cs typeface="Calibri"/>
              <a:sym typeface="Calibri"/>
            </a:endParaRPr>
          </a:p>
          <a:p>
            <a:pPr indent="0" lvl="0" marL="0" marR="0" rtl="0" algn="l">
              <a:lnSpc>
                <a:spcPct val="98000"/>
              </a:lnSpc>
              <a:spcBef>
                <a:spcPts val="0"/>
              </a:spcBef>
              <a:spcAft>
                <a:spcPts val="0"/>
              </a:spcAft>
              <a:buNone/>
            </a:pPr>
            <a:r>
              <a:rPr b="1" lang="en-US" sz="2000">
                <a:solidFill>
                  <a:srgbClr val="0289AE"/>
                </a:solidFill>
                <a:latin typeface="Calibri"/>
                <a:ea typeface="Calibri"/>
                <a:cs typeface="Calibri"/>
                <a:sym typeface="Calibri"/>
              </a:rPr>
              <a:t>Cubrir la brecha:</a:t>
            </a:r>
            <a:endParaRPr/>
          </a:p>
          <a:p>
            <a:pPr indent="0" lvl="0" marL="0" marR="0" rtl="0" algn="l">
              <a:spcBef>
                <a:spcPts val="0"/>
              </a:spcBef>
              <a:spcAft>
                <a:spcPts val="0"/>
              </a:spcAft>
              <a:buNone/>
            </a:pPr>
            <a:r>
              <a:t/>
            </a:r>
            <a:endParaRPr sz="800">
              <a:solidFill>
                <a:srgbClr val="0289AE"/>
              </a:solidFill>
              <a:latin typeface="Calibri"/>
              <a:ea typeface="Calibri"/>
              <a:cs typeface="Calibri"/>
              <a:sym typeface="Calibri"/>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000000"/>
                </a:solidFill>
                <a:latin typeface="Calibri"/>
                <a:ea typeface="Calibri"/>
                <a:cs typeface="Calibri"/>
                <a:sym typeface="Calibri"/>
              </a:rPr>
              <a:t>El 72 % </a:t>
            </a:r>
            <a:r>
              <a:rPr lang="en-US" sz="1800">
                <a:solidFill>
                  <a:srgbClr val="000000"/>
                </a:solidFill>
                <a:latin typeface="Calibri"/>
                <a:ea typeface="Calibri"/>
                <a:cs typeface="Calibri"/>
                <a:sym typeface="Calibri"/>
              </a:rPr>
              <a:t>de los hoteles europeos considera que la IA es esencial</a:t>
            </a:r>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000000"/>
                </a:solidFill>
                <a:latin typeface="Calibri"/>
                <a:ea typeface="Calibri"/>
                <a:cs typeface="Calibri"/>
                <a:sym typeface="Calibri"/>
              </a:rPr>
              <a:t>Pero solo el 9 % </a:t>
            </a:r>
            <a:r>
              <a:rPr lang="en-US" sz="1800">
                <a:solidFill>
                  <a:srgbClr val="000000"/>
                </a:solidFill>
                <a:latin typeface="Calibri"/>
                <a:ea typeface="Calibri"/>
                <a:cs typeface="Calibri"/>
                <a:sym typeface="Calibri"/>
              </a:rPr>
              <a:t>cuenta con una estrategia formal</a:t>
            </a:r>
            <a:endParaRPr/>
          </a:p>
          <a:p>
            <a:pPr indent="0" lvl="0" marL="0" marR="0" rtl="0" algn="l">
              <a:lnSpc>
                <a:spcPct val="108888"/>
              </a:lnSpc>
              <a:spcBef>
                <a:spcPts val="0"/>
              </a:spcBef>
              <a:spcAft>
                <a:spcPts val="0"/>
              </a:spcAft>
              <a:buNone/>
            </a:pPr>
            <a:r>
              <a:t/>
            </a:r>
            <a:endParaRPr sz="1800">
              <a:solidFill>
                <a:srgbClr val="000000"/>
              </a:solidFill>
              <a:latin typeface="Calibri"/>
              <a:ea typeface="Calibri"/>
              <a:cs typeface="Calibri"/>
              <a:sym typeface="Calibri"/>
            </a:endParaRPr>
          </a:p>
          <a:p>
            <a:pPr indent="0" lvl="0" marL="0" marR="0" rtl="0" algn="l">
              <a:lnSpc>
                <a:spcPct val="98000"/>
              </a:lnSpc>
              <a:spcBef>
                <a:spcPts val="0"/>
              </a:spcBef>
              <a:spcAft>
                <a:spcPts val="0"/>
              </a:spcAft>
              <a:buNone/>
            </a:pPr>
            <a:r>
              <a:rPr b="1" lang="en-US" sz="2000">
                <a:solidFill>
                  <a:srgbClr val="0289AE"/>
                </a:solidFill>
                <a:latin typeface="Calibri"/>
                <a:ea typeface="Calibri"/>
                <a:cs typeface="Calibri"/>
                <a:sym typeface="Calibri"/>
              </a:rPr>
              <a:t>Resultados probados: informe de los primeros usuarios:</a:t>
            </a:r>
            <a:endParaRPr/>
          </a:p>
          <a:p>
            <a:pPr indent="0" lvl="0" marL="0" marR="0" rtl="0" algn="l">
              <a:spcBef>
                <a:spcPts val="0"/>
              </a:spcBef>
              <a:spcAft>
                <a:spcPts val="0"/>
              </a:spcAft>
              <a:buNone/>
            </a:pPr>
            <a:r>
              <a:t/>
            </a:r>
            <a:endParaRPr sz="800">
              <a:solidFill>
                <a:srgbClr val="0289AE"/>
              </a:solidFill>
              <a:latin typeface="Calibri"/>
              <a:ea typeface="Calibri"/>
              <a:cs typeface="Calibri"/>
              <a:sym typeface="Calibri"/>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Tiempos de respuesta más rápidos</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Mejor cumplimiento del RGPD</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Mayor confianza de los huéspedes</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Mayor preparación para la Ley de IA de la UE</a:t>
            </a:r>
            <a:br>
              <a:rPr lang="en-US" sz="1800">
                <a:solidFill>
                  <a:srgbClr val="000000"/>
                </a:solidFill>
                <a:latin typeface="Calibri"/>
                <a:ea typeface="Calibri"/>
                <a:cs typeface="Calibri"/>
                <a:sym typeface="Calibri"/>
              </a:rPr>
            </a:br>
            <a:br>
              <a:rPr lang="en-US" sz="1800">
                <a:solidFill>
                  <a:srgbClr val="000000"/>
                </a:solidFill>
                <a:latin typeface="Calibri"/>
                <a:ea typeface="Calibri"/>
                <a:cs typeface="Calibri"/>
                <a:sym typeface="Calibri"/>
              </a:rPr>
            </a:br>
            <a:endParaRPr sz="1800">
              <a:solidFill>
                <a:srgbClr val="000000"/>
              </a:solidFill>
              <a:latin typeface="Calibri"/>
              <a:ea typeface="Calibri"/>
              <a:cs typeface="Calibri"/>
              <a:sym typeface="Calibri"/>
            </a:endParaRPr>
          </a:p>
        </p:txBody>
      </p:sp>
      <p:sp>
        <p:nvSpPr>
          <p:cNvPr id="1534" name="Google Shape;1534;p52"/>
          <p:cNvSpPr txBox="1"/>
          <p:nvPr/>
        </p:nvSpPr>
        <p:spPr>
          <a:xfrm>
            <a:off x="429113" y="228352"/>
            <a:ext cx="59271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Fomento de la conciencia ética a través de la formación</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535" name="Google Shape;1535;p52"/>
          <p:cNvCxnSpPr/>
          <p:nvPr/>
        </p:nvCxnSpPr>
        <p:spPr>
          <a:xfrm>
            <a:off x="0" y="1374199"/>
            <a:ext cx="5965904" cy="0"/>
          </a:xfrm>
          <a:prstGeom prst="straightConnector1">
            <a:avLst/>
          </a:prstGeom>
          <a:noFill/>
          <a:ln cap="flat" cmpd="sng" w="34925">
            <a:solidFill>
              <a:srgbClr val="62A844"/>
            </a:solidFill>
            <a:prstDash val="dot"/>
            <a:miter lim="8000"/>
            <a:headEnd len="sm" w="sm" type="none"/>
            <a:tailEnd len="sm" w="sm" type="none"/>
          </a:ln>
        </p:spPr>
      </p:cxnSp>
      <p:sp>
        <p:nvSpPr>
          <p:cNvPr id="1536" name="Google Shape;1536;p52"/>
          <p:cNvSpPr/>
          <p:nvPr/>
        </p:nvSpPr>
        <p:spPr>
          <a:xfrm flipH="1">
            <a:off x="7137521" y="4245180"/>
            <a:ext cx="4043039" cy="150810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000">
                <a:solidFill>
                  <a:srgbClr val="0289AE"/>
                </a:solidFill>
                <a:latin typeface="Calibri"/>
                <a:ea typeface="Calibri"/>
                <a:cs typeface="Calibri"/>
                <a:sym typeface="Calibri"/>
              </a:rPr>
              <a:t>Mayor impacto:</a:t>
            </a:r>
            <a:br>
              <a:rPr lang="en-US" sz="1800">
                <a:solidFill>
                  <a:schemeClr val="dk1"/>
                </a:solidFill>
                <a:latin typeface="Calibri"/>
                <a:ea typeface="Calibri"/>
                <a:cs typeface="Calibri"/>
                <a:sym typeface="Calibri"/>
              </a:rPr>
            </a:br>
            <a:r>
              <a:rPr i="1" lang="en-US" sz="1800">
                <a:solidFill>
                  <a:srgbClr val="262626"/>
                </a:solidFill>
                <a:latin typeface="Calibri"/>
                <a:ea typeface="Calibri"/>
                <a:cs typeface="Calibri"/>
                <a:sym typeface="Calibri"/>
              </a:rPr>
              <a:t>Curso integrado en escuelas de hostelería de Italia y Bélgica, que fomenta la capacidad de los supervisores</a:t>
            </a:r>
            <a:r>
              <a:rPr i="1" lang="en-US" sz="1800">
                <a:solidFill>
                  <a:schemeClr val="dk1"/>
                </a:solidFill>
                <a:latin typeface="Calibri"/>
                <a:ea typeface="Calibri"/>
                <a:cs typeface="Calibri"/>
                <a:sym typeface="Calibri"/>
              </a:rPr>
              <a:t>.</a:t>
            </a:r>
            <a:endParaRPr sz="18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800">
              <a:solidFill>
                <a:srgbClr val="262626"/>
              </a:solidFill>
              <a:latin typeface="Calibri"/>
              <a:ea typeface="Calibri"/>
              <a:cs typeface="Calibri"/>
              <a:sym typeface="Calibri"/>
            </a:endParaRPr>
          </a:p>
        </p:txBody>
      </p:sp>
      <p:sp>
        <p:nvSpPr>
          <p:cNvPr id="1537" name="Google Shape;1537;p52"/>
          <p:cNvSpPr/>
          <p:nvPr/>
        </p:nvSpPr>
        <p:spPr>
          <a:xfrm>
            <a:off x="6956165" y="4114821"/>
            <a:ext cx="4405751" cy="1550000"/>
          </a:xfrm>
          <a:prstGeom prst="roundRect">
            <a:avLst>
              <a:gd fmla="val 8566" name="adj"/>
            </a:avLst>
          </a:prstGeom>
          <a:no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38" name="Google Shape;1538;p52"/>
          <p:cNvSpPr/>
          <p:nvPr/>
        </p:nvSpPr>
        <p:spPr>
          <a:xfrm>
            <a:off x="7224000" y="5802225"/>
            <a:ext cx="4236300" cy="5181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539" name="Google Shape;1539;p52"/>
          <p:cNvSpPr txBox="1"/>
          <p:nvPr/>
        </p:nvSpPr>
        <p:spPr>
          <a:xfrm>
            <a:off x="7350000" y="5946922"/>
            <a:ext cx="75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0289AE"/>
                </a:solidFill>
                <a:latin typeface="Calibri"/>
                <a:ea typeface="Calibri"/>
                <a:cs typeface="Calibri"/>
                <a:sym typeface="Calibri"/>
              </a:rPr>
              <a:t>Véase también ›</a:t>
            </a:r>
            <a:endParaRPr/>
          </a:p>
        </p:txBody>
      </p:sp>
      <p:sp>
        <p:nvSpPr>
          <p:cNvPr id="1540" name="Google Shape;1540;p52"/>
          <p:cNvSpPr txBox="1"/>
          <p:nvPr/>
        </p:nvSpPr>
        <p:spPr>
          <a:xfrm>
            <a:off x="8106001" y="5946922"/>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C3 M1</a:t>
            </a:r>
            <a:endParaRPr b="1" i="0" sz="1400">
              <a:solidFill>
                <a:srgbClr val="262626"/>
              </a:solidFill>
              <a:latin typeface="Calibri"/>
              <a:ea typeface="Calibri"/>
              <a:cs typeface="Calibri"/>
              <a:sym typeface="Calibri"/>
            </a:endParaRPr>
          </a:p>
        </p:txBody>
      </p:sp>
      <p:sp>
        <p:nvSpPr>
          <p:cNvPr id="1541" name="Google Shape;1541;p52"/>
          <p:cNvSpPr txBox="1"/>
          <p:nvPr/>
        </p:nvSpPr>
        <p:spPr>
          <a:xfrm>
            <a:off x="8700000" y="5946922"/>
            <a:ext cx="349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400">
                <a:solidFill>
                  <a:srgbClr val="262626"/>
                </a:solidFill>
                <a:latin typeface="Calibri"/>
                <a:ea typeface="Calibri"/>
                <a:cs typeface="Calibri"/>
                <a:sym typeface="Calibri"/>
              </a:rPr>
              <a:t>- </a:t>
            </a:r>
            <a:r>
              <a:rPr lang="en-US" sz="1400">
                <a:solidFill>
                  <a:srgbClr val="1E3A1F"/>
                </a:solidFill>
                <a:latin typeface="Calibri"/>
                <a:ea typeface="Calibri"/>
                <a:cs typeface="Calibri"/>
                <a:sym typeface="Calibri"/>
              </a:rPr>
              <a:t>Liderar el cambio ecológico y digital</a:t>
            </a:r>
            <a:endParaRPr/>
          </a:p>
        </p:txBody>
      </p:sp>
      <p:pic>
        <p:nvPicPr>
          <p:cNvPr id="1542" name="Google Shape;1542;p52"/>
          <p:cNvPicPr preferRelativeResize="0"/>
          <p:nvPr/>
        </p:nvPicPr>
        <p:blipFill>
          <a:blip r:embed="rId3">
            <a:alphaModFix/>
          </a:blip>
          <a:stretch>
            <a:fillRect/>
          </a:stretch>
        </p:blipFill>
        <p:spPr>
          <a:xfrm>
            <a:off x="7536325" y="-105900"/>
            <a:ext cx="4655674" cy="5176362"/>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7" name="Shape 1547"/>
        <p:cNvGrpSpPr/>
        <p:nvPr/>
      </p:nvGrpSpPr>
      <p:grpSpPr>
        <a:xfrm>
          <a:off x="0" y="0"/>
          <a:ext cx="0" cy="0"/>
          <a:chOff x="0" y="0"/>
          <a:chExt cx="0" cy="0"/>
        </a:xfrm>
      </p:grpSpPr>
      <p:sp>
        <p:nvSpPr>
          <p:cNvPr id="1548" name="Google Shape;1548;p53"/>
          <p:cNvSpPr txBox="1"/>
          <p:nvPr/>
        </p:nvSpPr>
        <p:spPr>
          <a:xfrm>
            <a:off x="429115" y="213364"/>
            <a:ext cx="56670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La IA en el sector hotelero: retos y oportunidades de negocio</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549" name="Google Shape;1549;p53"/>
          <p:cNvCxnSpPr/>
          <p:nvPr/>
        </p:nvCxnSpPr>
        <p:spPr>
          <a:xfrm>
            <a:off x="0" y="1994019"/>
            <a:ext cx="5620215" cy="0"/>
          </a:xfrm>
          <a:prstGeom prst="straightConnector1">
            <a:avLst/>
          </a:prstGeom>
          <a:noFill/>
          <a:ln cap="flat" cmpd="sng" w="34925">
            <a:solidFill>
              <a:srgbClr val="62A844"/>
            </a:solidFill>
            <a:prstDash val="dot"/>
            <a:miter lim="8000"/>
            <a:headEnd len="sm" w="sm" type="none"/>
            <a:tailEnd len="sm" w="sm" type="none"/>
          </a:ln>
        </p:spPr>
      </p:cxnSp>
      <p:pic>
        <p:nvPicPr>
          <p:cNvPr id="1550" name="Google Shape;1550;p53"/>
          <p:cNvPicPr preferRelativeResize="0"/>
          <p:nvPr/>
        </p:nvPicPr>
        <p:blipFill>
          <a:blip r:embed="rId3">
            <a:alphaModFix/>
          </a:blip>
          <a:stretch>
            <a:fillRect/>
          </a:stretch>
        </p:blipFill>
        <p:spPr>
          <a:xfrm>
            <a:off x="7536325" y="-105900"/>
            <a:ext cx="4655674" cy="5176362"/>
          </a:xfrm>
          <a:prstGeom prst="rect">
            <a:avLst/>
          </a:prstGeom>
          <a:noFill/>
          <a:ln>
            <a:noFill/>
          </a:ln>
        </p:spPr>
      </p:pic>
      <p:sp>
        <p:nvSpPr>
          <p:cNvPr id="1551" name="Google Shape;1551;p53"/>
          <p:cNvSpPr/>
          <p:nvPr/>
        </p:nvSpPr>
        <p:spPr>
          <a:xfrm flipH="1">
            <a:off x="586938" y="2609413"/>
            <a:ext cx="3349441"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2200">
                <a:solidFill>
                  <a:srgbClr val="000000"/>
                </a:solidFill>
                <a:latin typeface="Calibri"/>
                <a:ea typeface="Calibri"/>
                <a:cs typeface="Calibri"/>
                <a:sym typeface="Calibri"/>
              </a:rPr>
              <a:t>Proveedor: Academia de Turismo en Línea de la OMT, 2024</a:t>
            </a:r>
            <a:endParaRPr/>
          </a:p>
        </p:txBody>
      </p:sp>
      <p:pic>
        <p:nvPicPr>
          <p:cNvPr id="1552" name="Google Shape;1552;p53"/>
          <p:cNvPicPr preferRelativeResize="0"/>
          <p:nvPr/>
        </p:nvPicPr>
        <p:blipFill rotWithShape="1">
          <a:blip r:embed="rId4">
            <a:alphaModFix/>
          </a:blip>
          <a:srcRect b="16922" l="-761" r="29196" t="12298"/>
          <a:stretch/>
        </p:blipFill>
        <p:spPr>
          <a:xfrm>
            <a:off x="4746058" y="794467"/>
            <a:ext cx="7445942" cy="5731349"/>
          </a:xfrm>
          <a:prstGeom prst="rect">
            <a:avLst/>
          </a:prstGeom>
          <a:noFill/>
          <a:ln>
            <a:noFill/>
          </a:ln>
        </p:spPr>
      </p:pic>
      <p:pic>
        <p:nvPicPr>
          <p:cNvPr id="1553" name="Google Shape;1553;p53">
            <a:hlinkClick r:id="rId5"/>
          </p:cNvPr>
          <p:cNvPicPr preferRelativeResize="0"/>
          <p:nvPr/>
        </p:nvPicPr>
        <p:blipFill rotWithShape="1">
          <a:blip r:embed="rId6">
            <a:alphaModFix/>
          </a:blip>
          <a:srcRect b="0" l="2326" r="2326" t="0"/>
          <a:stretch/>
        </p:blipFill>
        <p:spPr>
          <a:xfrm>
            <a:off x="6510016" y="1271240"/>
            <a:ext cx="5666885" cy="4315519"/>
          </a:xfrm>
          <a:prstGeom prst="rect">
            <a:avLst/>
          </a:prstGeom>
          <a:noFill/>
          <a:ln>
            <a:noFill/>
          </a:ln>
        </p:spPr>
      </p:pic>
      <p:grpSp>
        <p:nvGrpSpPr>
          <p:cNvPr id="1554" name="Google Shape;1554;p53"/>
          <p:cNvGrpSpPr/>
          <p:nvPr/>
        </p:nvGrpSpPr>
        <p:grpSpPr>
          <a:xfrm rot="-454298">
            <a:off x="5385773" y="3102239"/>
            <a:ext cx="1456200" cy="1406604"/>
            <a:chOff x="7756263" y="4274827"/>
            <a:chExt cx="1456200" cy="1406604"/>
          </a:xfrm>
        </p:grpSpPr>
        <p:sp>
          <p:nvSpPr>
            <p:cNvPr id="1555" name="Google Shape;1555;p53"/>
            <p:cNvSpPr/>
            <p:nvPr/>
          </p:nvSpPr>
          <p:spPr>
            <a:xfrm>
              <a:off x="7777737" y="4274827"/>
              <a:ext cx="1406604" cy="1406604"/>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56" name="Google Shape;1556;p53"/>
            <p:cNvSpPr txBox="1"/>
            <p:nvPr/>
          </p:nvSpPr>
          <p:spPr>
            <a:xfrm>
              <a:off x="7756263" y="4349396"/>
              <a:ext cx="1456200" cy="1207500"/>
            </a:xfrm>
            <a:prstGeom prst="rect">
              <a:avLst/>
            </a:prstGeom>
            <a:noFill/>
            <a:ln>
              <a:noFill/>
            </a:ln>
          </p:spPr>
          <p:txBody>
            <a:bodyPr anchorCtr="0" anchor="t" bIns="45700" lIns="91425" spcFirstLastPara="1" rIns="91425" wrap="square" tIns="45700">
              <a:spAutoFit/>
            </a:bodyPr>
            <a:lstStyle/>
            <a:p>
              <a:pPr indent="0" lvl="0" marL="0" marR="0" rtl="0" algn="ctr">
                <a:lnSpc>
                  <a:spcPct val="107500"/>
                </a:lnSpc>
                <a:spcBef>
                  <a:spcPts val="0"/>
                </a:spcBef>
                <a:spcAft>
                  <a:spcPts val="0"/>
                </a:spcAft>
                <a:buNone/>
              </a:pPr>
              <a:r>
                <a:rPr b="1" lang="en-US" sz="2300">
                  <a:solidFill>
                    <a:schemeClr val="lt1"/>
                  </a:solidFill>
                  <a:latin typeface="Calibri"/>
                  <a:ea typeface="Calibri"/>
                  <a:cs typeface="Calibri"/>
                  <a:sym typeface="Calibri"/>
                </a:rPr>
                <a:t>HAGA CLIC PARA </a:t>
              </a:r>
              <a:r>
                <a:rPr b="1" lang="en-US" sz="2300" u="sng">
                  <a:solidFill>
                    <a:schemeClr val="lt1"/>
                  </a:solidFill>
                  <a:latin typeface="Calibri"/>
                  <a:ea typeface="Calibri"/>
                  <a:cs typeface="Calibri"/>
                  <a:sym typeface="Calibri"/>
                  <a:hlinkClick r:id="rId7">
                    <a:extLst>
                      <a:ext uri="{A12FA001-AC4F-418D-AE19-62706E023703}">
                        <ahyp:hlinkClr val="tx"/>
                      </a:ext>
                    </a:extLst>
                  </a:hlinkClick>
                </a:rPr>
                <a:t>VER</a:t>
              </a:r>
              <a:endParaRPr b="1" sz="2300">
                <a:solidFill>
                  <a:schemeClr val="lt1"/>
                </a:solidFill>
                <a:latin typeface="Calibri"/>
                <a:ea typeface="Calibri"/>
                <a:cs typeface="Calibri"/>
                <a:sym typeface="Calibri"/>
              </a:endParaRPr>
            </a:p>
          </p:txBody>
        </p:sp>
      </p:gr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1" name="Shape 1561"/>
        <p:cNvGrpSpPr/>
        <p:nvPr/>
      </p:nvGrpSpPr>
      <p:grpSpPr>
        <a:xfrm>
          <a:off x="0" y="0"/>
          <a:ext cx="0" cy="0"/>
          <a:chOff x="0" y="0"/>
          <a:chExt cx="0" cy="0"/>
        </a:xfrm>
      </p:grpSpPr>
      <p:sp>
        <p:nvSpPr>
          <p:cNvPr id="1562" name="Google Shape;1562;p54"/>
          <p:cNvSpPr txBox="1"/>
          <p:nvPr/>
        </p:nvSpPr>
        <p:spPr>
          <a:xfrm>
            <a:off x="429115" y="421381"/>
            <a:ext cx="6492546"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La IA ética en el sector hotelero</a:t>
            </a:r>
            <a:endParaRPr/>
          </a:p>
        </p:txBody>
      </p:sp>
      <p:cxnSp>
        <p:nvCxnSpPr>
          <p:cNvPr id="1563" name="Google Shape;1563;p54"/>
          <p:cNvCxnSpPr/>
          <p:nvPr/>
        </p:nvCxnSpPr>
        <p:spPr>
          <a:xfrm>
            <a:off x="0" y="1062257"/>
            <a:ext cx="5092861" cy="0"/>
          </a:xfrm>
          <a:prstGeom prst="straightConnector1">
            <a:avLst/>
          </a:prstGeom>
          <a:noFill/>
          <a:ln cap="flat" cmpd="sng" w="34925">
            <a:solidFill>
              <a:srgbClr val="62A844"/>
            </a:solidFill>
            <a:prstDash val="dot"/>
            <a:miter lim="8000"/>
            <a:headEnd len="sm" w="sm" type="none"/>
            <a:tailEnd len="sm" w="sm" type="none"/>
          </a:ln>
        </p:spPr>
      </p:cxnSp>
      <p:sp>
        <p:nvSpPr>
          <p:cNvPr id="1564" name="Google Shape;1564;p54"/>
          <p:cNvSpPr/>
          <p:nvPr/>
        </p:nvSpPr>
        <p:spPr>
          <a:xfrm flipH="1">
            <a:off x="586940" y="1838697"/>
            <a:ext cx="5706682" cy="32624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289AE"/>
                </a:solidFill>
                <a:latin typeface="Calibri"/>
                <a:ea typeface="Calibri"/>
                <a:cs typeface="Calibri"/>
                <a:sym typeface="Calibri"/>
              </a:rPr>
              <a:t>Oportunidades, retos y el </a:t>
            </a:r>
            <a:r>
              <a:rPr b="1" lang="en-US" sz="2000">
                <a:solidFill>
                  <a:srgbClr val="B2B2B2"/>
                </a:solidFill>
                <a:latin typeface="Calibri"/>
                <a:ea typeface="Calibri"/>
                <a:cs typeface="Calibri"/>
                <a:sym typeface="Calibri"/>
                <a:extLst>
                  <a:ext uri="http://customooxmlschemas.google.com/">
                    <go:slidesCustomData xmlns:go="http://customooxmlschemas.google.com/" textRoundtripDataId="1"/>
                  </a:ext>
                </a:extLst>
              </a:rPr>
              <a:t>camino </a:t>
            </a:r>
            <a:r>
              <a:rPr b="1" lang="en-US" sz="2000">
                <a:solidFill>
                  <a:srgbClr val="0289AE"/>
                </a:solidFill>
                <a:latin typeface="Calibri"/>
                <a:ea typeface="Calibri"/>
                <a:cs typeface="Calibri"/>
                <a:sym typeface="Calibri"/>
                <a:extLst>
                  <a:ext uri="http://customooxmlschemas.google.com/">
                    <go:slidesCustomData xmlns:go="http://customooxmlschemas.google.com/" textRoundtripDataId="2"/>
                  </a:ext>
                </a:extLst>
              </a:rPr>
              <a:t>a</a:t>
            </a:r>
            <a:r>
              <a:rPr b="1" lang="en-US" sz="2000">
                <a:solidFill>
                  <a:srgbClr val="0289AE"/>
                </a:solidFill>
                <a:latin typeface="Calibri"/>
                <a:ea typeface="Calibri"/>
                <a:cs typeface="Calibri"/>
                <a:sym typeface="Calibri"/>
              </a:rPr>
              <a:t> seguir (YouTube, 2024)</a:t>
            </a:r>
            <a:br>
              <a:rPr b="1" i="1" lang="en-US" sz="2000">
                <a:solidFill>
                  <a:srgbClr val="000000"/>
                </a:solidFill>
                <a:latin typeface="Calibri"/>
                <a:ea typeface="Calibri"/>
                <a:cs typeface="Calibri"/>
                <a:sym typeface="Calibri"/>
              </a:rPr>
            </a:br>
            <a:endParaRPr b="1" i="1" sz="2000">
              <a:solidFill>
                <a:srgbClr val="000000"/>
              </a:solidFill>
              <a:latin typeface="Calibri"/>
              <a:ea typeface="Calibri"/>
              <a:cs typeface="Calibri"/>
              <a:sym typeface="Calibri"/>
            </a:endParaRPr>
          </a:p>
          <a:p>
            <a:pPr indent="0" lvl="0" marL="0" marR="0" rtl="0" algn="l">
              <a:spcBef>
                <a:spcPts val="0"/>
              </a:spcBef>
              <a:spcAft>
                <a:spcPts val="0"/>
              </a:spcAft>
              <a:buNone/>
            </a:pPr>
            <a:r>
              <a:rPr i="1" lang="en-US" sz="2000" u="sng">
                <a:solidFill>
                  <a:srgbClr val="000000"/>
                </a:solidFill>
                <a:latin typeface="Calibri"/>
                <a:ea typeface="Calibri"/>
                <a:cs typeface="Calibri"/>
                <a:sym typeface="Calibri"/>
              </a:rPr>
              <a:t>https://www.youtube.com/watch?v=9BavI4Gowh8</a:t>
            </a:r>
            <a:endParaRPr/>
          </a:p>
          <a:p>
            <a:pPr indent="0" lvl="0" marL="0" marR="0" rtl="0" algn="l">
              <a:spcBef>
                <a:spcPts val="0"/>
              </a:spcBef>
              <a:spcAft>
                <a:spcPts val="0"/>
              </a:spcAft>
              <a:buNone/>
            </a:pPr>
            <a:r>
              <a:t/>
            </a:r>
            <a:endParaRPr b="1" sz="1800">
              <a:solidFill>
                <a:srgbClr val="000000"/>
              </a:solidFill>
              <a:latin typeface="Calibri"/>
              <a:ea typeface="Calibri"/>
              <a:cs typeface="Calibri"/>
              <a:sym typeface="Calibri"/>
            </a:endParaRPr>
          </a:p>
          <a:p>
            <a:pPr indent="0" lvl="0" marL="0" marR="0" rtl="0" algn="l">
              <a:spcBef>
                <a:spcPts val="0"/>
              </a:spcBef>
              <a:spcAft>
                <a:spcPts val="0"/>
              </a:spcAft>
              <a:buNone/>
            </a:pPr>
            <a:r>
              <a:t/>
            </a:r>
            <a:endParaRPr b="1" sz="1800">
              <a:solidFill>
                <a:srgbClr val="000000"/>
              </a:solidFill>
              <a:latin typeface="Calibri"/>
              <a:ea typeface="Calibri"/>
              <a:cs typeface="Calibri"/>
              <a:sym typeface="Calibri"/>
            </a:endParaRPr>
          </a:p>
          <a:p>
            <a:pPr indent="0" lvl="0" marL="0" marR="0" rtl="0" algn="l">
              <a:spcBef>
                <a:spcPts val="0"/>
              </a:spcBef>
              <a:spcAft>
                <a:spcPts val="0"/>
              </a:spcAft>
              <a:buNone/>
            </a:pPr>
            <a:r>
              <a:rPr lang="en-US" sz="1800">
                <a:solidFill>
                  <a:srgbClr val="000000"/>
                </a:solidFill>
                <a:latin typeface="Calibri"/>
                <a:ea typeface="Calibri"/>
                <a:cs typeface="Calibri"/>
                <a:sym typeface="Calibri"/>
              </a:rPr>
              <a:t>Este breve vídeo explica cómo los hoteles pueden integrar la </a:t>
            </a:r>
            <a:r>
              <a:rPr lang="en-US" sz="1800">
                <a:latin typeface="Calibri"/>
                <a:ea typeface="Calibri"/>
                <a:cs typeface="Calibri"/>
                <a:sym typeface="Calibri"/>
              </a:rPr>
              <a:t>IA </a:t>
            </a:r>
            <a:r>
              <a:rPr lang="en-US" sz="1800">
                <a:solidFill>
                  <a:srgbClr val="000000"/>
                </a:solidFill>
                <a:latin typeface="Calibri"/>
                <a:ea typeface="Calibri"/>
                <a:cs typeface="Calibri"/>
                <a:sym typeface="Calibri"/>
              </a:rPr>
              <a:t>de forma responsable, centrándose en ejemplos reales de gestión de datos, automatización y experiencia del huésped. Los líderes del sector debaten cómo la ética refuerza la competitividad al generar confianza y cumplimiento normativo</a:t>
            </a:r>
            <a:endParaRPr/>
          </a:p>
        </p:txBody>
      </p:sp>
      <p:pic>
        <p:nvPicPr>
          <p:cNvPr id="1565" name="Google Shape;1565;p54"/>
          <p:cNvPicPr preferRelativeResize="0"/>
          <p:nvPr/>
        </p:nvPicPr>
        <p:blipFill>
          <a:blip r:embed="rId4">
            <a:alphaModFix/>
          </a:blip>
          <a:stretch>
            <a:fillRect/>
          </a:stretch>
        </p:blipFill>
        <p:spPr>
          <a:xfrm>
            <a:off x="5092850" y="0"/>
            <a:ext cx="7114676" cy="3364706"/>
          </a:xfrm>
          <a:prstGeom prst="rect">
            <a:avLst/>
          </a:prstGeom>
          <a:noFill/>
          <a:ln>
            <a:noFill/>
          </a:ln>
        </p:spPr>
      </p:pic>
      <p:pic>
        <p:nvPicPr>
          <p:cNvPr id="1566" name="Google Shape;1566;p54"/>
          <p:cNvPicPr preferRelativeResize="0"/>
          <p:nvPr/>
        </p:nvPicPr>
        <p:blipFill rotWithShape="1">
          <a:blip r:embed="rId5">
            <a:alphaModFix/>
          </a:blip>
          <a:srcRect b="16922" l="-761" r="29196" t="12298"/>
          <a:stretch/>
        </p:blipFill>
        <p:spPr>
          <a:xfrm>
            <a:off x="5860431" y="1536819"/>
            <a:ext cx="6347083" cy="4885527"/>
          </a:xfrm>
          <a:prstGeom prst="rect">
            <a:avLst/>
          </a:prstGeom>
          <a:noFill/>
          <a:ln>
            <a:noFill/>
          </a:ln>
        </p:spPr>
      </p:pic>
      <p:sp>
        <p:nvSpPr>
          <p:cNvPr id="1567" name="Google Shape;1567;p54"/>
          <p:cNvSpPr/>
          <p:nvPr/>
        </p:nvSpPr>
        <p:spPr>
          <a:xfrm>
            <a:off x="7396223" y="1956122"/>
            <a:ext cx="4795777" cy="3727048"/>
          </a:xfrm>
          <a:prstGeom prst="rect">
            <a:avLst/>
          </a:prstGeom>
          <a:solidFill>
            <a:srgbClr val="E1E5D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E1E5DF"/>
              </a:solidFill>
              <a:latin typeface="Calibri"/>
              <a:ea typeface="Calibri"/>
              <a:cs typeface="Calibri"/>
              <a:sym typeface="Calibri"/>
            </a:endParaRPr>
          </a:p>
        </p:txBody>
      </p:sp>
      <p:pic>
        <p:nvPicPr>
          <p:cNvPr id="1568" name="Google Shape;1568;p54">
            <a:hlinkClick r:id="rId6"/>
          </p:cNvPr>
          <p:cNvPicPr preferRelativeResize="0"/>
          <p:nvPr/>
        </p:nvPicPr>
        <p:blipFill rotWithShape="1">
          <a:blip r:embed="rId7">
            <a:alphaModFix/>
          </a:blip>
          <a:srcRect b="-17564" l="8550" r="6616" t="-8951"/>
          <a:stretch/>
        </p:blipFill>
        <p:spPr>
          <a:xfrm>
            <a:off x="7396223" y="2008640"/>
            <a:ext cx="4841224" cy="3808315"/>
          </a:xfrm>
          <a:prstGeom prst="rect">
            <a:avLst/>
          </a:prstGeom>
          <a:noFill/>
          <a:ln>
            <a:noFill/>
          </a:ln>
        </p:spPr>
      </p:pic>
      <p:grpSp>
        <p:nvGrpSpPr>
          <p:cNvPr id="1569" name="Google Shape;1569;p54"/>
          <p:cNvGrpSpPr/>
          <p:nvPr/>
        </p:nvGrpSpPr>
        <p:grpSpPr>
          <a:xfrm rot="-454298">
            <a:off x="6095902" y="4000097"/>
            <a:ext cx="1456200" cy="1406604"/>
            <a:chOff x="7756579" y="4274827"/>
            <a:chExt cx="1456200" cy="1406604"/>
          </a:xfrm>
        </p:grpSpPr>
        <p:sp>
          <p:nvSpPr>
            <p:cNvPr id="1570" name="Google Shape;1570;p54"/>
            <p:cNvSpPr/>
            <p:nvPr/>
          </p:nvSpPr>
          <p:spPr>
            <a:xfrm>
              <a:off x="7777737" y="4274827"/>
              <a:ext cx="1406604" cy="1406604"/>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71" name="Google Shape;1571;p54"/>
            <p:cNvSpPr txBox="1"/>
            <p:nvPr/>
          </p:nvSpPr>
          <p:spPr>
            <a:xfrm>
              <a:off x="7756579" y="4351871"/>
              <a:ext cx="1456200" cy="1207500"/>
            </a:xfrm>
            <a:prstGeom prst="rect">
              <a:avLst/>
            </a:prstGeom>
            <a:noFill/>
            <a:ln>
              <a:noFill/>
            </a:ln>
          </p:spPr>
          <p:txBody>
            <a:bodyPr anchorCtr="0" anchor="t" bIns="45700" lIns="91425" spcFirstLastPara="1" rIns="91425" wrap="square" tIns="45700">
              <a:spAutoFit/>
            </a:bodyPr>
            <a:lstStyle/>
            <a:p>
              <a:pPr indent="0" lvl="0" marL="0" marR="0" rtl="0" algn="ctr">
                <a:lnSpc>
                  <a:spcPct val="107500"/>
                </a:lnSpc>
                <a:spcBef>
                  <a:spcPts val="0"/>
                </a:spcBef>
                <a:spcAft>
                  <a:spcPts val="0"/>
                </a:spcAft>
                <a:buNone/>
              </a:pPr>
              <a:r>
                <a:rPr b="1" lang="en-US" sz="2300">
                  <a:solidFill>
                    <a:schemeClr val="lt1"/>
                  </a:solidFill>
                  <a:latin typeface="Calibri"/>
                  <a:ea typeface="Calibri"/>
                  <a:cs typeface="Calibri"/>
                  <a:sym typeface="Calibri"/>
                </a:rPr>
                <a:t>HAGA CLIC PARA </a:t>
              </a:r>
              <a:r>
                <a:rPr b="1" lang="en-US" sz="2300" u="sng">
                  <a:solidFill>
                    <a:schemeClr val="lt1"/>
                  </a:solidFill>
                  <a:latin typeface="Calibri"/>
                  <a:ea typeface="Calibri"/>
                  <a:cs typeface="Calibri"/>
                  <a:sym typeface="Calibri"/>
                  <a:hlinkClick r:id="rId8">
                    <a:extLst>
                      <a:ext uri="{A12FA001-AC4F-418D-AE19-62706E023703}">
                        <ahyp:hlinkClr val="tx"/>
                      </a:ext>
                    </a:extLst>
                  </a:hlinkClick>
                </a:rPr>
                <a:t>VER</a:t>
              </a:r>
              <a:endParaRPr b="1" sz="2300">
                <a:solidFill>
                  <a:schemeClr val="lt1"/>
                </a:solidFill>
                <a:latin typeface="Calibri"/>
                <a:ea typeface="Calibri"/>
                <a:cs typeface="Calibri"/>
                <a:sym typeface="Calibri"/>
              </a:endParaRPr>
            </a:p>
          </p:txBody>
        </p:sp>
      </p:gr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6" name="Shape 1576"/>
        <p:cNvGrpSpPr/>
        <p:nvPr/>
      </p:nvGrpSpPr>
      <p:grpSpPr>
        <a:xfrm>
          <a:off x="0" y="0"/>
          <a:ext cx="0" cy="0"/>
          <a:chOff x="0" y="0"/>
          <a:chExt cx="0" cy="0"/>
        </a:xfrm>
      </p:grpSpPr>
      <p:sp>
        <p:nvSpPr>
          <p:cNvPr id="1577" name="Google Shape;1577;p55"/>
          <p:cNvSpPr/>
          <p:nvPr/>
        </p:nvSpPr>
        <p:spPr>
          <a:xfrm flipH="1">
            <a:off x="8075475" y="3929750"/>
            <a:ext cx="3340800" cy="282420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000">
                <a:solidFill>
                  <a:srgbClr val="000000"/>
                </a:solidFill>
                <a:latin typeface="Calibri"/>
                <a:ea typeface="Calibri"/>
                <a:cs typeface="Calibri"/>
                <a:sym typeface="Calibri"/>
              </a:rPr>
              <a:t>Desarrollo de competencias:</a:t>
            </a:r>
            <a:br>
              <a:rPr lang="en-US" sz="2000">
                <a:solidFill>
                  <a:srgbClr val="000000"/>
                </a:solidFill>
                <a:latin typeface="Calibri"/>
                <a:ea typeface="Calibri"/>
                <a:cs typeface="Calibri"/>
                <a:sym typeface="Calibri"/>
              </a:rPr>
            </a:br>
            <a:r>
              <a:rPr lang="en-US" sz="2000">
                <a:latin typeface="Calibri"/>
                <a:ea typeface="Calibri"/>
                <a:cs typeface="Calibri"/>
                <a:sym typeface="Calibri"/>
              </a:rPr>
              <a:t>l</a:t>
            </a:r>
            <a:r>
              <a:rPr lang="en-US" sz="2000">
                <a:solidFill>
                  <a:srgbClr val="000000"/>
                </a:solidFill>
                <a:latin typeface="Calibri"/>
                <a:ea typeface="Calibri"/>
                <a:cs typeface="Calibri"/>
                <a:sym typeface="Calibri"/>
              </a:rPr>
              <a:t>a formación específica da</a:t>
            </a:r>
            <a:endParaRPr/>
          </a:p>
          <a:p>
            <a:pPr indent="0" lvl="0" marL="0" marR="0" rtl="0" algn="r">
              <a:spcBef>
                <a:spcPts val="0"/>
              </a:spcBef>
              <a:spcAft>
                <a:spcPts val="0"/>
              </a:spcAft>
              <a:buNone/>
            </a:pPr>
            <a:r>
              <a:rPr lang="en-US" sz="2000">
                <a:solidFill>
                  <a:srgbClr val="000000"/>
                </a:solidFill>
                <a:latin typeface="Calibri"/>
                <a:ea typeface="Calibri"/>
                <a:cs typeface="Calibri"/>
                <a:sym typeface="Calibri"/>
              </a:rPr>
              <a:t> al personal la confianza necesaria para saber:</a:t>
            </a:r>
            <a:endParaRPr/>
          </a:p>
          <a:p>
            <a:pPr indent="-334963" lvl="0" marL="757238" marR="0" rtl="0" algn="r">
              <a:spcBef>
                <a:spcPts val="0"/>
              </a:spcBef>
              <a:spcAft>
                <a:spcPts val="0"/>
              </a:spcAft>
              <a:buClr>
                <a:srgbClr val="62A844"/>
              </a:buClr>
              <a:buSzPts val="2000"/>
              <a:buFont typeface="Arial"/>
              <a:buChar char="•"/>
            </a:pPr>
            <a:r>
              <a:rPr lang="en-US" sz="2000">
                <a:latin typeface="Calibri"/>
                <a:ea typeface="Calibri"/>
                <a:cs typeface="Calibri"/>
                <a:sym typeface="Calibri"/>
              </a:rPr>
              <a:t>c</a:t>
            </a:r>
            <a:r>
              <a:rPr lang="en-US" sz="2000">
                <a:solidFill>
                  <a:srgbClr val="000000"/>
                </a:solidFill>
                <a:latin typeface="Calibri"/>
                <a:ea typeface="Calibri"/>
                <a:cs typeface="Calibri"/>
                <a:sym typeface="Calibri"/>
              </a:rPr>
              <a:t>uándo confiar en la automatización</a:t>
            </a:r>
            <a:endParaRPr/>
          </a:p>
          <a:p>
            <a:pPr indent="-334963" lvl="0" marL="757238" marR="0" rtl="0" algn="r">
              <a:spcBef>
                <a:spcPts val="0"/>
              </a:spcBef>
              <a:spcAft>
                <a:spcPts val="0"/>
              </a:spcAft>
              <a:buClr>
                <a:srgbClr val="62A844"/>
              </a:buClr>
              <a:buSzPts val="2000"/>
              <a:buFont typeface="Arial"/>
              <a:buChar char="•"/>
            </a:pPr>
            <a:r>
              <a:rPr lang="en-US" sz="2000">
                <a:solidFill>
                  <a:srgbClr val="000000"/>
                </a:solidFill>
                <a:latin typeface="Calibri"/>
                <a:ea typeface="Calibri"/>
                <a:cs typeface="Calibri"/>
                <a:sym typeface="Calibri"/>
              </a:rPr>
              <a:t>cuándo guiar el proceso con el criterio humano</a:t>
            </a:r>
            <a:br>
              <a:rPr lang="en-US" sz="2000">
                <a:solidFill>
                  <a:srgbClr val="000000"/>
                </a:solidFill>
                <a:latin typeface="Calibri"/>
                <a:ea typeface="Calibri"/>
                <a:cs typeface="Calibri"/>
                <a:sym typeface="Calibri"/>
              </a:rPr>
            </a:br>
            <a:endParaRPr sz="2000">
              <a:solidFill>
                <a:srgbClr val="000000"/>
              </a:solidFill>
              <a:latin typeface="Calibri"/>
              <a:ea typeface="Calibri"/>
              <a:cs typeface="Calibri"/>
              <a:sym typeface="Calibri"/>
            </a:endParaRPr>
          </a:p>
          <a:p>
            <a:pPr indent="0" lvl="0" marL="0" marR="0" rtl="0" algn="r">
              <a:lnSpc>
                <a:spcPct val="104999"/>
              </a:lnSpc>
              <a:spcBef>
                <a:spcPts val="0"/>
              </a:spcBef>
              <a:spcAft>
                <a:spcPts val="0"/>
              </a:spcAft>
              <a:buNone/>
            </a:pPr>
            <a:r>
              <a:t/>
            </a:r>
            <a:endParaRPr sz="2000">
              <a:solidFill>
                <a:srgbClr val="000000"/>
              </a:solidFill>
              <a:latin typeface="Calibri"/>
              <a:ea typeface="Calibri"/>
              <a:cs typeface="Calibri"/>
              <a:sym typeface="Calibri"/>
            </a:endParaRPr>
          </a:p>
        </p:txBody>
      </p:sp>
      <p:sp>
        <p:nvSpPr>
          <p:cNvPr id="1578" name="Google Shape;1578;p55"/>
          <p:cNvSpPr/>
          <p:nvPr/>
        </p:nvSpPr>
        <p:spPr>
          <a:xfrm flipH="1">
            <a:off x="163500" y="971050"/>
            <a:ext cx="3906900" cy="1015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00000"/>
                </a:solidFill>
                <a:latin typeface="Calibri"/>
                <a:ea typeface="Calibri"/>
                <a:cs typeface="Calibri"/>
                <a:sym typeface="Calibri"/>
              </a:rPr>
              <a:t>La formación reduce las diferencias: </a:t>
            </a:r>
            <a:r>
              <a:rPr lang="en-US" sz="2000">
                <a:solidFill>
                  <a:srgbClr val="000000"/>
                </a:solidFill>
                <a:latin typeface="Calibri"/>
                <a:ea typeface="Calibri"/>
                <a:cs typeface="Calibri"/>
                <a:sym typeface="Calibri"/>
              </a:rPr>
              <a:t>el aprendizaje estructurado convierte las políticas de la UE en práctica cotidiana</a:t>
            </a:r>
            <a:endParaRPr/>
          </a:p>
        </p:txBody>
      </p:sp>
      <p:sp>
        <p:nvSpPr>
          <p:cNvPr id="1579" name="Google Shape;1579;p55"/>
          <p:cNvSpPr/>
          <p:nvPr/>
        </p:nvSpPr>
        <p:spPr>
          <a:xfrm flipH="1">
            <a:off x="163276" y="2964901"/>
            <a:ext cx="3674700" cy="1323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00000"/>
                </a:solidFill>
                <a:latin typeface="Calibri"/>
                <a:ea typeface="Calibri"/>
                <a:cs typeface="Calibri"/>
                <a:sym typeface="Calibri"/>
              </a:rPr>
              <a:t>La ética genera confianza: </a:t>
            </a:r>
            <a:endParaRPr/>
          </a:p>
          <a:p>
            <a:pPr indent="0" lvl="0" marL="0" marR="0" rtl="0" algn="l">
              <a:spcBef>
                <a:spcPts val="0"/>
              </a:spcBef>
              <a:spcAft>
                <a:spcPts val="0"/>
              </a:spcAft>
              <a:buNone/>
            </a:pPr>
            <a:r>
              <a:rPr lang="en-US" sz="2000">
                <a:solidFill>
                  <a:srgbClr val="000000"/>
                </a:solidFill>
                <a:latin typeface="Calibri"/>
                <a:ea typeface="Calibri"/>
                <a:cs typeface="Calibri"/>
                <a:sym typeface="Calibri"/>
              </a:rPr>
              <a:t>el uso responsable de la IA refuerza tanto el cumplimiento normativo como la confianza de los huéspedes</a:t>
            </a:r>
            <a:endParaRPr/>
          </a:p>
        </p:txBody>
      </p:sp>
      <p:sp>
        <p:nvSpPr>
          <p:cNvPr id="1580" name="Google Shape;1580;p55"/>
          <p:cNvSpPr/>
          <p:nvPr/>
        </p:nvSpPr>
        <p:spPr>
          <a:xfrm flipH="1">
            <a:off x="163250" y="5266538"/>
            <a:ext cx="4059300" cy="1323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00000"/>
                </a:solidFill>
                <a:latin typeface="Calibri"/>
                <a:ea typeface="Calibri"/>
                <a:cs typeface="Calibri"/>
                <a:sym typeface="Calibri"/>
              </a:rPr>
              <a:t>La capacitación del personal es clave: </a:t>
            </a:r>
            <a:r>
              <a:rPr lang="en-US" sz="2000">
                <a:latin typeface="Calibri"/>
                <a:ea typeface="Calibri"/>
                <a:cs typeface="Calibri"/>
                <a:sym typeface="Calibri"/>
              </a:rPr>
              <a:t>l</a:t>
            </a:r>
            <a:r>
              <a:rPr lang="en-US" sz="2000">
                <a:solidFill>
                  <a:srgbClr val="000000"/>
                </a:solidFill>
                <a:latin typeface="Calibri"/>
                <a:ea typeface="Calibri"/>
                <a:cs typeface="Calibri"/>
                <a:sym typeface="Calibri"/>
              </a:rPr>
              <a:t>a tecnología se encarga de las tareas rutinarias, mientras que las personas se centran en la empatía y la resolución de problemas</a:t>
            </a:r>
            <a:endParaRPr/>
          </a:p>
        </p:txBody>
      </p:sp>
      <p:sp>
        <p:nvSpPr>
          <p:cNvPr id="1581" name="Google Shape;1581;p55"/>
          <p:cNvSpPr/>
          <p:nvPr/>
        </p:nvSpPr>
        <p:spPr>
          <a:xfrm>
            <a:off x="5311215" y="3801936"/>
            <a:ext cx="930604" cy="1363306"/>
          </a:xfrm>
          <a:custGeom>
            <a:rect b="b" l="l" r="r" t="t"/>
            <a:pathLst>
              <a:path extrusionOk="0" h="514" w="351">
                <a:moveTo>
                  <a:pt x="351" y="514"/>
                </a:moveTo>
                <a:cubicBezTo>
                  <a:pt x="351" y="316"/>
                  <a:pt x="351" y="316"/>
                  <a:pt x="351" y="316"/>
                </a:cubicBezTo>
                <a:cubicBezTo>
                  <a:pt x="351" y="283"/>
                  <a:pt x="322" y="257"/>
                  <a:pt x="286" y="257"/>
                </a:cubicBezTo>
                <a:cubicBezTo>
                  <a:pt x="66" y="257"/>
                  <a:pt x="66" y="257"/>
                  <a:pt x="66" y="257"/>
                </a:cubicBezTo>
                <a:cubicBezTo>
                  <a:pt x="30" y="257"/>
                  <a:pt x="0" y="231"/>
                  <a:pt x="0" y="199"/>
                </a:cubicBezTo>
                <a:cubicBezTo>
                  <a:pt x="0" y="0"/>
                  <a:pt x="0" y="0"/>
                  <a:pt x="0"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82" name="Google Shape;1582;p55"/>
          <p:cNvSpPr/>
          <p:nvPr/>
        </p:nvSpPr>
        <p:spPr>
          <a:xfrm>
            <a:off x="6419642" y="3801937"/>
            <a:ext cx="930604" cy="1363306"/>
          </a:xfrm>
          <a:custGeom>
            <a:rect b="b" l="l" r="r" t="t"/>
            <a:pathLst>
              <a:path extrusionOk="0" h="514" w="351">
                <a:moveTo>
                  <a:pt x="0" y="514"/>
                </a:moveTo>
                <a:cubicBezTo>
                  <a:pt x="0" y="316"/>
                  <a:pt x="0" y="316"/>
                  <a:pt x="0" y="316"/>
                </a:cubicBezTo>
                <a:cubicBezTo>
                  <a:pt x="0" y="283"/>
                  <a:pt x="29" y="257"/>
                  <a:pt x="65" y="257"/>
                </a:cubicBezTo>
                <a:cubicBezTo>
                  <a:pt x="285" y="257"/>
                  <a:pt x="285" y="257"/>
                  <a:pt x="285" y="257"/>
                </a:cubicBezTo>
                <a:cubicBezTo>
                  <a:pt x="321" y="257"/>
                  <a:pt x="351" y="231"/>
                  <a:pt x="351" y="199"/>
                </a:cubicBezTo>
                <a:cubicBezTo>
                  <a:pt x="351" y="0"/>
                  <a:pt x="351" y="0"/>
                  <a:pt x="351"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83" name="Google Shape;1583;p55"/>
          <p:cNvSpPr/>
          <p:nvPr/>
        </p:nvSpPr>
        <p:spPr>
          <a:xfrm>
            <a:off x="4026943" y="2405042"/>
            <a:ext cx="624355" cy="910845"/>
          </a:xfrm>
          <a:custGeom>
            <a:rect b="b" l="l" r="r" t="t"/>
            <a:pathLst>
              <a:path extrusionOk="0" h="344" w="235">
                <a:moveTo>
                  <a:pt x="235" y="344"/>
                </a:moveTo>
                <a:cubicBezTo>
                  <a:pt x="235" y="211"/>
                  <a:pt x="235" y="211"/>
                  <a:pt x="235" y="211"/>
                </a:cubicBezTo>
                <a:cubicBezTo>
                  <a:pt x="235" y="189"/>
                  <a:pt x="215" y="172"/>
                  <a:pt x="191" y="172"/>
                </a:cubicBezTo>
                <a:cubicBezTo>
                  <a:pt x="44" y="172"/>
                  <a:pt x="44" y="172"/>
                  <a:pt x="44" y="172"/>
                </a:cubicBezTo>
                <a:cubicBezTo>
                  <a:pt x="20" y="172"/>
                  <a:pt x="0" y="154"/>
                  <a:pt x="0" y="133"/>
                </a:cubicBezTo>
                <a:cubicBezTo>
                  <a:pt x="0" y="0"/>
                  <a:pt x="0" y="0"/>
                  <a:pt x="0"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84" name="Google Shape;1584;p55"/>
          <p:cNvSpPr/>
          <p:nvPr/>
        </p:nvSpPr>
        <p:spPr>
          <a:xfrm>
            <a:off x="8166251" y="3068910"/>
            <a:ext cx="620403" cy="912823"/>
          </a:xfrm>
          <a:custGeom>
            <a:rect b="b" l="l" r="r" t="t"/>
            <a:pathLst>
              <a:path extrusionOk="0" h="344" w="234">
                <a:moveTo>
                  <a:pt x="0" y="344"/>
                </a:moveTo>
                <a:cubicBezTo>
                  <a:pt x="0" y="211"/>
                  <a:pt x="0" y="211"/>
                  <a:pt x="0" y="211"/>
                </a:cubicBezTo>
                <a:cubicBezTo>
                  <a:pt x="0" y="190"/>
                  <a:pt x="19" y="172"/>
                  <a:pt x="43" y="172"/>
                </a:cubicBezTo>
                <a:cubicBezTo>
                  <a:pt x="191" y="172"/>
                  <a:pt x="191" y="172"/>
                  <a:pt x="191" y="172"/>
                </a:cubicBezTo>
                <a:cubicBezTo>
                  <a:pt x="215" y="172"/>
                  <a:pt x="234" y="154"/>
                  <a:pt x="234" y="133"/>
                </a:cubicBezTo>
                <a:cubicBezTo>
                  <a:pt x="234" y="0"/>
                  <a:pt x="234" y="0"/>
                  <a:pt x="234"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85" name="Google Shape;1585;p55"/>
          <p:cNvSpPr/>
          <p:nvPr/>
        </p:nvSpPr>
        <p:spPr>
          <a:xfrm>
            <a:off x="7022262" y="1128670"/>
            <a:ext cx="622377" cy="910845"/>
          </a:xfrm>
          <a:custGeom>
            <a:rect b="b" l="l" r="r" t="t"/>
            <a:pathLst>
              <a:path extrusionOk="0" h="343" w="235">
                <a:moveTo>
                  <a:pt x="0" y="343"/>
                </a:moveTo>
                <a:cubicBezTo>
                  <a:pt x="0" y="210"/>
                  <a:pt x="0" y="210"/>
                  <a:pt x="0" y="210"/>
                </a:cubicBezTo>
                <a:cubicBezTo>
                  <a:pt x="0" y="189"/>
                  <a:pt x="20" y="171"/>
                  <a:pt x="44" y="171"/>
                </a:cubicBezTo>
                <a:cubicBezTo>
                  <a:pt x="191" y="171"/>
                  <a:pt x="191" y="171"/>
                  <a:pt x="191" y="171"/>
                </a:cubicBezTo>
                <a:cubicBezTo>
                  <a:pt x="215" y="171"/>
                  <a:pt x="235" y="154"/>
                  <a:pt x="235" y="132"/>
                </a:cubicBezTo>
                <a:cubicBezTo>
                  <a:pt x="235" y="0"/>
                  <a:pt x="235" y="0"/>
                  <a:pt x="235"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586" name="Google Shape;1586;p55"/>
          <p:cNvCxnSpPr/>
          <p:nvPr/>
        </p:nvCxnSpPr>
        <p:spPr>
          <a:xfrm>
            <a:off x="6332707" y="3517419"/>
            <a:ext cx="0" cy="2305765"/>
          </a:xfrm>
          <a:prstGeom prst="straightConnector1">
            <a:avLst/>
          </a:prstGeom>
          <a:noFill/>
          <a:ln cap="flat" cmpd="sng" w="41275">
            <a:solidFill>
              <a:srgbClr val="06677F"/>
            </a:solidFill>
            <a:prstDash val="solid"/>
            <a:miter lim="8000"/>
            <a:headEnd len="med" w="med" type="none"/>
            <a:tailEnd len="med" w="med" type="none"/>
          </a:ln>
        </p:spPr>
      </p:cxnSp>
      <p:sp>
        <p:nvSpPr>
          <p:cNvPr id="1587" name="Google Shape;1587;p55"/>
          <p:cNvSpPr/>
          <p:nvPr/>
        </p:nvSpPr>
        <p:spPr>
          <a:xfrm>
            <a:off x="5034603" y="1391452"/>
            <a:ext cx="2594231" cy="1641895"/>
          </a:xfrm>
          <a:custGeom>
            <a:rect b="b" l="l" r="r" t="t"/>
            <a:pathLst>
              <a:path extrusionOk="0" h="619" w="978">
                <a:moveTo>
                  <a:pt x="781" y="619"/>
                </a:moveTo>
                <a:cubicBezTo>
                  <a:pt x="890" y="619"/>
                  <a:pt x="978" y="531"/>
                  <a:pt x="978" y="422"/>
                </a:cubicBezTo>
                <a:cubicBezTo>
                  <a:pt x="978" y="313"/>
                  <a:pt x="890" y="225"/>
                  <a:pt x="781" y="225"/>
                </a:cubicBezTo>
                <a:cubicBezTo>
                  <a:pt x="775" y="225"/>
                  <a:pt x="770" y="226"/>
                  <a:pt x="764" y="226"/>
                </a:cubicBezTo>
                <a:cubicBezTo>
                  <a:pt x="743" y="98"/>
                  <a:pt x="632" y="0"/>
                  <a:pt x="498" y="0"/>
                </a:cubicBezTo>
                <a:cubicBezTo>
                  <a:pt x="363" y="0"/>
                  <a:pt x="251" y="99"/>
                  <a:pt x="231" y="228"/>
                </a:cubicBezTo>
                <a:cubicBezTo>
                  <a:pt x="220" y="226"/>
                  <a:pt x="208" y="225"/>
                  <a:pt x="197" y="225"/>
                </a:cubicBezTo>
                <a:cubicBezTo>
                  <a:pt x="88" y="225"/>
                  <a:pt x="0" y="313"/>
                  <a:pt x="0" y="422"/>
                </a:cubicBezTo>
                <a:cubicBezTo>
                  <a:pt x="0" y="531"/>
                  <a:pt x="88" y="619"/>
                  <a:pt x="197" y="619"/>
                </a:cubicBezTo>
                <a:lnTo>
                  <a:pt x="781" y="619"/>
                </a:ln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88" name="Google Shape;1588;p55"/>
          <p:cNvSpPr/>
          <p:nvPr/>
        </p:nvSpPr>
        <p:spPr>
          <a:xfrm>
            <a:off x="5809120" y="2434677"/>
            <a:ext cx="2594231" cy="1639916"/>
          </a:xfrm>
          <a:custGeom>
            <a:rect b="b" l="l" r="r" t="t"/>
            <a:pathLst>
              <a:path extrusionOk="0" h="619" w="978">
                <a:moveTo>
                  <a:pt x="781" y="619"/>
                </a:moveTo>
                <a:cubicBezTo>
                  <a:pt x="890" y="619"/>
                  <a:pt x="978" y="531"/>
                  <a:pt x="978" y="423"/>
                </a:cubicBezTo>
                <a:cubicBezTo>
                  <a:pt x="978" y="314"/>
                  <a:pt x="890" y="226"/>
                  <a:pt x="781" y="226"/>
                </a:cubicBezTo>
                <a:cubicBezTo>
                  <a:pt x="776" y="226"/>
                  <a:pt x="770" y="226"/>
                  <a:pt x="764" y="227"/>
                </a:cubicBezTo>
                <a:cubicBezTo>
                  <a:pt x="743" y="98"/>
                  <a:pt x="632" y="0"/>
                  <a:pt x="498" y="0"/>
                </a:cubicBezTo>
                <a:cubicBezTo>
                  <a:pt x="363" y="0"/>
                  <a:pt x="251" y="99"/>
                  <a:pt x="231" y="229"/>
                </a:cubicBezTo>
                <a:cubicBezTo>
                  <a:pt x="220" y="227"/>
                  <a:pt x="209" y="226"/>
                  <a:pt x="197" y="226"/>
                </a:cubicBezTo>
                <a:cubicBezTo>
                  <a:pt x="88" y="226"/>
                  <a:pt x="0" y="314"/>
                  <a:pt x="0" y="423"/>
                </a:cubicBezTo>
                <a:cubicBezTo>
                  <a:pt x="0" y="531"/>
                  <a:pt x="88" y="619"/>
                  <a:pt x="197" y="619"/>
                </a:cubicBezTo>
                <a:lnTo>
                  <a:pt x="781" y="619"/>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89" name="Google Shape;1589;p55"/>
          <p:cNvSpPr/>
          <p:nvPr/>
        </p:nvSpPr>
        <p:spPr>
          <a:xfrm>
            <a:off x="4260089" y="2434677"/>
            <a:ext cx="2594231" cy="1639916"/>
          </a:xfrm>
          <a:custGeom>
            <a:rect b="b" l="l" r="r" t="t"/>
            <a:pathLst>
              <a:path extrusionOk="0" h="619" w="978">
                <a:moveTo>
                  <a:pt x="781" y="619"/>
                </a:moveTo>
                <a:cubicBezTo>
                  <a:pt x="890" y="619"/>
                  <a:pt x="978" y="531"/>
                  <a:pt x="978" y="423"/>
                </a:cubicBezTo>
                <a:cubicBezTo>
                  <a:pt x="978" y="314"/>
                  <a:pt x="890" y="226"/>
                  <a:pt x="781" y="226"/>
                </a:cubicBezTo>
                <a:cubicBezTo>
                  <a:pt x="775" y="226"/>
                  <a:pt x="770" y="226"/>
                  <a:pt x="764" y="227"/>
                </a:cubicBezTo>
                <a:cubicBezTo>
                  <a:pt x="743" y="98"/>
                  <a:pt x="632" y="0"/>
                  <a:pt x="497" y="0"/>
                </a:cubicBezTo>
                <a:cubicBezTo>
                  <a:pt x="362" y="0"/>
                  <a:pt x="251" y="99"/>
                  <a:pt x="231" y="229"/>
                </a:cubicBezTo>
                <a:cubicBezTo>
                  <a:pt x="220" y="227"/>
                  <a:pt x="208" y="226"/>
                  <a:pt x="197" y="226"/>
                </a:cubicBezTo>
                <a:cubicBezTo>
                  <a:pt x="88" y="226"/>
                  <a:pt x="0" y="314"/>
                  <a:pt x="0" y="423"/>
                </a:cubicBezTo>
                <a:cubicBezTo>
                  <a:pt x="0" y="531"/>
                  <a:pt x="88" y="619"/>
                  <a:pt x="197" y="619"/>
                </a:cubicBezTo>
                <a:lnTo>
                  <a:pt x="781" y="619"/>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90" name="Google Shape;1590;p55"/>
          <p:cNvSpPr/>
          <p:nvPr/>
        </p:nvSpPr>
        <p:spPr>
          <a:xfrm>
            <a:off x="5795287" y="3005686"/>
            <a:ext cx="1072862" cy="1068912"/>
          </a:xfrm>
          <a:prstGeom prst="ellipse">
            <a:avLst/>
          </a:prstGeom>
          <a:solidFill>
            <a:srgbClr val="0667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91" name="Google Shape;1591;p55"/>
          <p:cNvSpPr/>
          <p:nvPr/>
        </p:nvSpPr>
        <p:spPr>
          <a:xfrm>
            <a:off x="8284795" y="2637190"/>
            <a:ext cx="1013589" cy="638184"/>
          </a:xfrm>
          <a:custGeom>
            <a:rect b="b" l="l" r="r" t="t"/>
            <a:pathLst>
              <a:path extrusionOk="0" h="241" w="382">
                <a:moveTo>
                  <a:pt x="305" y="241"/>
                </a:moveTo>
                <a:cubicBezTo>
                  <a:pt x="348" y="241"/>
                  <a:pt x="382" y="207"/>
                  <a:pt x="382" y="164"/>
                </a:cubicBezTo>
                <a:cubicBezTo>
                  <a:pt x="382" y="122"/>
                  <a:pt x="348" y="88"/>
                  <a:pt x="305" y="88"/>
                </a:cubicBezTo>
                <a:cubicBezTo>
                  <a:pt x="303" y="88"/>
                  <a:pt x="301" y="88"/>
                  <a:pt x="299" y="88"/>
                </a:cubicBezTo>
                <a:cubicBezTo>
                  <a:pt x="290" y="38"/>
                  <a:pt x="247" y="0"/>
                  <a:pt x="195" y="0"/>
                </a:cubicBezTo>
                <a:cubicBezTo>
                  <a:pt x="142" y="0"/>
                  <a:pt x="98" y="38"/>
                  <a:pt x="90" y="89"/>
                </a:cubicBezTo>
                <a:cubicBezTo>
                  <a:pt x="86" y="88"/>
                  <a:pt x="82" y="88"/>
                  <a:pt x="77" y="88"/>
                </a:cubicBezTo>
                <a:cubicBezTo>
                  <a:pt x="35" y="88"/>
                  <a:pt x="0" y="122"/>
                  <a:pt x="0" y="164"/>
                </a:cubicBezTo>
                <a:cubicBezTo>
                  <a:pt x="0" y="207"/>
                  <a:pt x="35" y="241"/>
                  <a:pt x="77" y="241"/>
                </a:cubicBezTo>
                <a:lnTo>
                  <a:pt x="305" y="241"/>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92" name="Google Shape;1592;p55"/>
          <p:cNvSpPr/>
          <p:nvPr/>
        </p:nvSpPr>
        <p:spPr>
          <a:xfrm>
            <a:off x="3523111" y="1996050"/>
            <a:ext cx="1011613" cy="640161"/>
          </a:xfrm>
          <a:custGeom>
            <a:rect b="b" l="l" r="r" t="t"/>
            <a:pathLst>
              <a:path extrusionOk="0" h="241" w="381">
                <a:moveTo>
                  <a:pt x="304" y="241"/>
                </a:moveTo>
                <a:cubicBezTo>
                  <a:pt x="347" y="241"/>
                  <a:pt x="381" y="207"/>
                  <a:pt x="381" y="165"/>
                </a:cubicBezTo>
                <a:cubicBezTo>
                  <a:pt x="381" y="122"/>
                  <a:pt x="347" y="88"/>
                  <a:pt x="304" y="88"/>
                </a:cubicBezTo>
                <a:cubicBezTo>
                  <a:pt x="302" y="88"/>
                  <a:pt x="300" y="88"/>
                  <a:pt x="298" y="88"/>
                </a:cubicBezTo>
                <a:cubicBezTo>
                  <a:pt x="290" y="38"/>
                  <a:pt x="246" y="0"/>
                  <a:pt x="194" y="0"/>
                </a:cubicBezTo>
                <a:cubicBezTo>
                  <a:pt x="141" y="0"/>
                  <a:pt x="97" y="38"/>
                  <a:pt x="90" y="89"/>
                </a:cubicBezTo>
                <a:cubicBezTo>
                  <a:pt x="85" y="88"/>
                  <a:pt x="81" y="88"/>
                  <a:pt x="76" y="88"/>
                </a:cubicBezTo>
                <a:cubicBezTo>
                  <a:pt x="34" y="88"/>
                  <a:pt x="0" y="122"/>
                  <a:pt x="0" y="165"/>
                </a:cubicBezTo>
                <a:cubicBezTo>
                  <a:pt x="0" y="207"/>
                  <a:pt x="34" y="241"/>
                  <a:pt x="76" y="241"/>
                </a:cubicBezTo>
                <a:lnTo>
                  <a:pt x="304" y="241"/>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93" name="Google Shape;1593;p55"/>
          <p:cNvSpPr/>
          <p:nvPr/>
        </p:nvSpPr>
        <p:spPr>
          <a:xfrm>
            <a:off x="7138837" y="739436"/>
            <a:ext cx="1011613" cy="642137"/>
          </a:xfrm>
          <a:custGeom>
            <a:rect b="b" l="l" r="r" t="t"/>
            <a:pathLst>
              <a:path extrusionOk="0" h="242" w="382">
                <a:moveTo>
                  <a:pt x="305" y="242"/>
                </a:moveTo>
                <a:cubicBezTo>
                  <a:pt x="347" y="242"/>
                  <a:pt x="382" y="207"/>
                  <a:pt x="382" y="165"/>
                </a:cubicBezTo>
                <a:cubicBezTo>
                  <a:pt x="382" y="122"/>
                  <a:pt x="347" y="88"/>
                  <a:pt x="305" y="88"/>
                </a:cubicBezTo>
                <a:cubicBezTo>
                  <a:pt x="303" y="88"/>
                  <a:pt x="300" y="88"/>
                  <a:pt x="298" y="88"/>
                </a:cubicBezTo>
                <a:cubicBezTo>
                  <a:pt x="290" y="38"/>
                  <a:pt x="247" y="0"/>
                  <a:pt x="194" y="0"/>
                </a:cubicBezTo>
                <a:cubicBezTo>
                  <a:pt x="142" y="0"/>
                  <a:pt x="98" y="39"/>
                  <a:pt x="90" y="89"/>
                </a:cubicBezTo>
                <a:cubicBezTo>
                  <a:pt x="86" y="88"/>
                  <a:pt x="81" y="88"/>
                  <a:pt x="77" y="88"/>
                </a:cubicBezTo>
                <a:cubicBezTo>
                  <a:pt x="34" y="88"/>
                  <a:pt x="0" y="122"/>
                  <a:pt x="0" y="165"/>
                </a:cubicBezTo>
                <a:cubicBezTo>
                  <a:pt x="0" y="207"/>
                  <a:pt x="34" y="242"/>
                  <a:pt x="77" y="242"/>
                </a:cubicBezTo>
                <a:lnTo>
                  <a:pt x="305" y="242"/>
                </a:ln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94" name="Google Shape;1594;p55"/>
          <p:cNvSpPr/>
          <p:nvPr/>
        </p:nvSpPr>
        <p:spPr>
          <a:xfrm>
            <a:off x="4617710" y="1253145"/>
            <a:ext cx="507781" cy="507781"/>
          </a:xfrm>
          <a:prstGeom prst="ellipse">
            <a:avLst/>
          </a:pr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95" name="Google Shape;1595;p55"/>
          <p:cNvSpPr/>
          <p:nvPr/>
        </p:nvSpPr>
        <p:spPr>
          <a:xfrm>
            <a:off x="5698475" y="707824"/>
            <a:ext cx="375403" cy="377379"/>
          </a:xfrm>
          <a:prstGeom prst="ellipse">
            <a:avLst/>
          </a:pr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96" name="Google Shape;1596;p55"/>
          <p:cNvSpPr/>
          <p:nvPr/>
        </p:nvSpPr>
        <p:spPr>
          <a:xfrm>
            <a:off x="4256137" y="4444072"/>
            <a:ext cx="375403" cy="375403"/>
          </a:xfrm>
          <a:prstGeom prst="ellipse">
            <a:avLst/>
          </a:pr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97" name="Google Shape;1597;p55"/>
          <p:cNvSpPr/>
          <p:nvPr/>
        </p:nvSpPr>
        <p:spPr>
          <a:xfrm>
            <a:off x="4779726" y="3064958"/>
            <a:ext cx="444557" cy="335888"/>
          </a:xfrm>
          <a:custGeom>
            <a:rect b="b" l="l" r="r" t="t"/>
            <a:pathLst>
              <a:path extrusionOk="0" h="127" w="167">
                <a:moveTo>
                  <a:pt x="151" y="22"/>
                </a:moveTo>
                <a:cubicBezTo>
                  <a:pt x="142" y="8"/>
                  <a:pt x="126" y="0"/>
                  <a:pt x="110" y="0"/>
                </a:cubicBezTo>
                <a:cubicBezTo>
                  <a:pt x="110" y="15"/>
                  <a:pt x="110" y="15"/>
                  <a:pt x="110" y="15"/>
                </a:cubicBezTo>
                <a:cubicBezTo>
                  <a:pt x="121" y="15"/>
                  <a:pt x="132" y="20"/>
                  <a:pt x="139" y="30"/>
                </a:cubicBezTo>
                <a:cubicBezTo>
                  <a:pt x="150" y="47"/>
                  <a:pt x="145" y="68"/>
                  <a:pt x="129" y="79"/>
                </a:cubicBezTo>
                <a:cubicBezTo>
                  <a:pt x="123" y="83"/>
                  <a:pt x="116" y="85"/>
                  <a:pt x="110" y="85"/>
                </a:cubicBezTo>
                <a:cubicBezTo>
                  <a:pt x="110" y="100"/>
                  <a:pt x="110" y="100"/>
                  <a:pt x="110" y="100"/>
                </a:cubicBezTo>
                <a:cubicBezTo>
                  <a:pt x="119" y="100"/>
                  <a:pt x="129" y="97"/>
                  <a:pt x="137" y="91"/>
                </a:cubicBezTo>
                <a:cubicBezTo>
                  <a:pt x="160" y="76"/>
                  <a:pt x="167" y="45"/>
                  <a:pt x="151" y="22"/>
                </a:cubicBezTo>
                <a:close/>
                <a:moveTo>
                  <a:pt x="110" y="0"/>
                </a:moveTo>
                <a:cubicBezTo>
                  <a:pt x="100" y="0"/>
                  <a:pt x="91" y="3"/>
                  <a:pt x="82" y="8"/>
                </a:cubicBezTo>
                <a:cubicBezTo>
                  <a:pt x="61" y="22"/>
                  <a:pt x="54" y="50"/>
                  <a:pt x="65" y="72"/>
                </a:cubicBezTo>
                <a:cubicBezTo>
                  <a:pt x="57" y="77"/>
                  <a:pt x="57" y="77"/>
                  <a:pt x="57" y="77"/>
                </a:cubicBezTo>
                <a:cubicBezTo>
                  <a:pt x="57" y="76"/>
                  <a:pt x="57" y="76"/>
                  <a:pt x="57" y="76"/>
                </a:cubicBezTo>
                <a:cubicBezTo>
                  <a:pt x="57" y="76"/>
                  <a:pt x="57" y="76"/>
                  <a:pt x="57" y="76"/>
                </a:cubicBezTo>
                <a:cubicBezTo>
                  <a:pt x="57" y="76"/>
                  <a:pt x="57" y="76"/>
                  <a:pt x="57" y="76"/>
                </a:cubicBezTo>
                <a:cubicBezTo>
                  <a:pt x="57" y="76"/>
                  <a:pt x="57" y="76"/>
                  <a:pt x="57" y="76"/>
                </a:cubicBezTo>
                <a:cubicBezTo>
                  <a:pt x="54" y="75"/>
                  <a:pt x="50" y="76"/>
                  <a:pt x="47" y="78"/>
                </a:cubicBezTo>
                <a:cubicBezTo>
                  <a:pt x="7" y="105"/>
                  <a:pt x="7" y="105"/>
                  <a:pt x="7" y="105"/>
                </a:cubicBezTo>
                <a:cubicBezTo>
                  <a:pt x="1" y="108"/>
                  <a:pt x="0" y="115"/>
                  <a:pt x="3" y="121"/>
                </a:cubicBezTo>
                <a:cubicBezTo>
                  <a:pt x="7" y="126"/>
                  <a:pt x="14" y="127"/>
                  <a:pt x="19" y="124"/>
                </a:cubicBezTo>
                <a:cubicBezTo>
                  <a:pt x="60" y="97"/>
                  <a:pt x="60" y="97"/>
                  <a:pt x="60" y="97"/>
                </a:cubicBezTo>
                <a:cubicBezTo>
                  <a:pt x="63" y="95"/>
                  <a:pt x="65" y="92"/>
                  <a:pt x="65" y="88"/>
                </a:cubicBezTo>
                <a:cubicBezTo>
                  <a:pt x="65" y="88"/>
                  <a:pt x="65" y="88"/>
                  <a:pt x="65" y="88"/>
                </a:cubicBezTo>
                <a:cubicBezTo>
                  <a:pt x="65" y="88"/>
                  <a:pt x="65" y="88"/>
                  <a:pt x="65" y="88"/>
                </a:cubicBezTo>
                <a:cubicBezTo>
                  <a:pt x="72" y="83"/>
                  <a:pt x="72" y="83"/>
                  <a:pt x="72" y="83"/>
                </a:cubicBezTo>
                <a:cubicBezTo>
                  <a:pt x="82" y="94"/>
                  <a:pt x="96" y="100"/>
                  <a:pt x="110" y="100"/>
                </a:cubicBezTo>
                <a:cubicBezTo>
                  <a:pt x="110" y="85"/>
                  <a:pt x="110" y="85"/>
                  <a:pt x="110" y="85"/>
                </a:cubicBezTo>
                <a:cubicBezTo>
                  <a:pt x="98" y="85"/>
                  <a:pt x="87" y="79"/>
                  <a:pt x="81" y="69"/>
                </a:cubicBezTo>
                <a:cubicBezTo>
                  <a:pt x="81" y="69"/>
                  <a:pt x="81" y="69"/>
                  <a:pt x="81" y="69"/>
                </a:cubicBezTo>
                <a:cubicBezTo>
                  <a:pt x="70" y="53"/>
                  <a:pt x="74" y="31"/>
                  <a:pt x="90" y="21"/>
                </a:cubicBezTo>
                <a:cubicBezTo>
                  <a:pt x="96" y="17"/>
                  <a:pt x="103" y="15"/>
                  <a:pt x="110" y="15"/>
                </a:cubicBezTo>
                <a:lnTo>
                  <a:pt x="110"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598" name="Google Shape;1598;p55"/>
          <p:cNvGrpSpPr/>
          <p:nvPr/>
        </p:nvGrpSpPr>
        <p:grpSpPr>
          <a:xfrm>
            <a:off x="8041779" y="1553928"/>
            <a:ext cx="507781" cy="509758"/>
            <a:chOff x="8859766" y="3475927"/>
            <a:chExt cx="507781" cy="509758"/>
          </a:xfrm>
        </p:grpSpPr>
        <p:sp>
          <p:nvSpPr>
            <p:cNvPr id="1599" name="Google Shape;1599;p55"/>
            <p:cNvSpPr/>
            <p:nvPr/>
          </p:nvSpPr>
          <p:spPr>
            <a:xfrm>
              <a:off x="8859766" y="3475927"/>
              <a:ext cx="507781" cy="509758"/>
            </a:xfrm>
            <a:prstGeom prst="ellipse">
              <a:avLst/>
            </a:pr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00" name="Google Shape;1600;p55"/>
            <p:cNvSpPr/>
            <p:nvPr/>
          </p:nvSpPr>
          <p:spPr>
            <a:xfrm>
              <a:off x="8972385" y="3738711"/>
              <a:ext cx="132379" cy="132379"/>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01" name="Google Shape;1601;p55"/>
            <p:cNvSpPr/>
            <p:nvPr/>
          </p:nvSpPr>
          <p:spPr>
            <a:xfrm>
              <a:off x="9039562" y="3554960"/>
              <a:ext cx="248952" cy="248952"/>
            </a:xfrm>
            <a:custGeom>
              <a:rect b="b" l="l" r="r" t="t"/>
              <a:pathLst>
                <a:path extrusionOk="0" h="94" w="94">
                  <a:moveTo>
                    <a:pt x="30" y="64"/>
                  </a:moveTo>
                  <a:cubicBezTo>
                    <a:pt x="38" y="71"/>
                    <a:pt x="42" y="82"/>
                    <a:pt x="42" y="94"/>
                  </a:cubicBezTo>
                  <a:cubicBezTo>
                    <a:pt x="59" y="94"/>
                    <a:pt x="59" y="94"/>
                    <a:pt x="59" y="94"/>
                  </a:cubicBezTo>
                  <a:cubicBezTo>
                    <a:pt x="59" y="72"/>
                    <a:pt x="47" y="53"/>
                    <a:pt x="30" y="42"/>
                  </a:cubicBezTo>
                  <a:cubicBezTo>
                    <a:pt x="30" y="64"/>
                    <a:pt x="30" y="64"/>
                    <a:pt x="30" y="64"/>
                  </a:cubicBezTo>
                  <a:close/>
                  <a:moveTo>
                    <a:pt x="30" y="23"/>
                  </a:moveTo>
                  <a:cubicBezTo>
                    <a:pt x="30" y="5"/>
                    <a:pt x="30" y="5"/>
                    <a:pt x="30" y="5"/>
                  </a:cubicBezTo>
                  <a:cubicBezTo>
                    <a:pt x="67" y="18"/>
                    <a:pt x="94" y="53"/>
                    <a:pt x="94" y="94"/>
                  </a:cubicBezTo>
                  <a:cubicBezTo>
                    <a:pt x="77" y="94"/>
                    <a:pt x="77" y="94"/>
                    <a:pt x="77" y="94"/>
                  </a:cubicBezTo>
                  <a:cubicBezTo>
                    <a:pt x="77" y="62"/>
                    <a:pt x="57" y="34"/>
                    <a:pt x="30" y="23"/>
                  </a:cubicBezTo>
                  <a:close/>
                  <a:moveTo>
                    <a:pt x="0" y="51"/>
                  </a:moveTo>
                  <a:cubicBezTo>
                    <a:pt x="11" y="51"/>
                    <a:pt x="22" y="56"/>
                    <a:pt x="30" y="64"/>
                  </a:cubicBezTo>
                  <a:cubicBezTo>
                    <a:pt x="30" y="42"/>
                    <a:pt x="30" y="42"/>
                    <a:pt x="30" y="42"/>
                  </a:cubicBezTo>
                  <a:cubicBezTo>
                    <a:pt x="21" y="37"/>
                    <a:pt x="11" y="35"/>
                    <a:pt x="0" y="35"/>
                  </a:cubicBezTo>
                  <a:cubicBezTo>
                    <a:pt x="0" y="51"/>
                    <a:pt x="0" y="51"/>
                    <a:pt x="0" y="51"/>
                  </a:cubicBezTo>
                  <a:close/>
                  <a:moveTo>
                    <a:pt x="30" y="5"/>
                  </a:moveTo>
                  <a:cubicBezTo>
                    <a:pt x="30" y="23"/>
                    <a:pt x="30" y="23"/>
                    <a:pt x="30" y="23"/>
                  </a:cubicBezTo>
                  <a:cubicBezTo>
                    <a:pt x="20" y="19"/>
                    <a:pt x="10" y="17"/>
                    <a:pt x="0" y="17"/>
                  </a:cubicBezTo>
                  <a:cubicBezTo>
                    <a:pt x="0" y="0"/>
                    <a:pt x="0" y="0"/>
                    <a:pt x="0" y="0"/>
                  </a:cubicBezTo>
                  <a:cubicBezTo>
                    <a:pt x="10" y="0"/>
                    <a:pt x="20" y="2"/>
                    <a:pt x="30" y="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602" name="Google Shape;1602;p55"/>
          <p:cNvSpPr/>
          <p:nvPr/>
        </p:nvSpPr>
        <p:spPr>
          <a:xfrm>
            <a:off x="5846661" y="1753025"/>
            <a:ext cx="367500" cy="367500"/>
          </a:xfrm>
          <a:custGeom>
            <a:rect b="b" l="l" r="r" t="t"/>
            <a:pathLst>
              <a:path extrusionOk="0" h="139" w="139">
                <a:moveTo>
                  <a:pt x="69" y="10"/>
                </a:moveTo>
                <a:cubicBezTo>
                  <a:pt x="71" y="10"/>
                  <a:pt x="74" y="10"/>
                  <a:pt x="76" y="10"/>
                </a:cubicBezTo>
                <a:cubicBezTo>
                  <a:pt x="79" y="0"/>
                  <a:pt x="79" y="0"/>
                  <a:pt x="79" y="0"/>
                </a:cubicBezTo>
                <a:cubicBezTo>
                  <a:pt x="100" y="6"/>
                  <a:pt x="100" y="6"/>
                  <a:pt x="100" y="6"/>
                </a:cubicBezTo>
                <a:cubicBezTo>
                  <a:pt x="97" y="16"/>
                  <a:pt x="97" y="16"/>
                  <a:pt x="97" y="16"/>
                </a:cubicBezTo>
                <a:cubicBezTo>
                  <a:pt x="105" y="20"/>
                  <a:pt x="111" y="26"/>
                  <a:pt x="116" y="32"/>
                </a:cubicBezTo>
                <a:cubicBezTo>
                  <a:pt x="125" y="27"/>
                  <a:pt x="125" y="27"/>
                  <a:pt x="125" y="27"/>
                </a:cubicBezTo>
                <a:cubicBezTo>
                  <a:pt x="136" y="47"/>
                  <a:pt x="136" y="47"/>
                  <a:pt x="136" y="47"/>
                </a:cubicBezTo>
                <a:cubicBezTo>
                  <a:pt x="127" y="52"/>
                  <a:pt x="127" y="52"/>
                  <a:pt x="127" y="52"/>
                </a:cubicBezTo>
                <a:cubicBezTo>
                  <a:pt x="129" y="59"/>
                  <a:pt x="130" y="68"/>
                  <a:pt x="129" y="76"/>
                </a:cubicBezTo>
                <a:cubicBezTo>
                  <a:pt x="139" y="79"/>
                  <a:pt x="139" y="79"/>
                  <a:pt x="139" y="79"/>
                </a:cubicBezTo>
                <a:cubicBezTo>
                  <a:pt x="133" y="100"/>
                  <a:pt x="133" y="100"/>
                  <a:pt x="133" y="100"/>
                </a:cubicBezTo>
                <a:cubicBezTo>
                  <a:pt x="123" y="97"/>
                  <a:pt x="123" y="97"/>
                  <a:pt x="123" y="97"/>
                </a:cubicBezTo>
                <a:cubicBezTo>
                  <a:pt x="119" y="105"/>
                  <a:pt x="113" y="112"/>
                  <a:pt x="107" y="117"/>
                </a:cubicBezTo>
                <a:cubicBezTo>
                  <a:pt x="112" y="126"/>
                  <a:pt x="112" y="126"/>
                  <a:pt x="112" y="126"/>
                </a:cubicBezTo>
                <a:cubicBezTo>
                  <a:pt x="92" y="136"/>
                  <a:pt x="92" y="136"/>
                  <a:pt x="92" y="136"/>
                </a:cubicBezTo>
                <a:cubicBezTo>
                  <a:pt x="87" y="127"/>
                  <a:pt x="87" y="127"/>
                  <a:pt x="87" y="127"/>
                </a:cubicBezTo>
                <a:cubicBezTo>
                  <a:pt x="82" y="129"/>
                  <a:pt x="76" y="130"/>
                  <a:pt x="69" y="130"/>
                </a:cubicBezTo>
                <a:cubicBezTo>
                  <a:pt x="69" y="110"/>
                  <a:pt x="69" y="110"/>
                  <a:pt x="69" y="110"/>
                </a:cubicBezTo>
                <a:cubicBezTo>
                  <a:pt x="87" y="110"/>
                  <a:pt x="103" y="99"/>
                  <a:pt x="108" y="81"/>
                </a:cubicBezTo>
                <a:cubicBezTo>
                  <a:pt x="114" y="60"/>
                  <a:pt x="102" y="38"/>
                  <a:pt x="81" y="31"/>
                </a:cubicBezTo>
                <a:cubicBezTo>
                  <a:pt x="77" y="30"/>
                  <a:pt x="73" y="29"/>
                  <a:pt x="69" y="29"/>
                </a:cubicBezTo>
                <a:lnTo>
                  <a:pt x="69" y="10"/>
                </a:lnTo>
                <a:close/>
                <a:moveTo>
                  <a:pt x="32" y="23"/>
                </a:moveTo>
                <a:cubicBezTo>
                  <a:pt x="27" y="14"/>
                  <a:pt x="27" y="14"/>
                  <a:pt x="27" y="14"/>
                </a:cubicBezTo>
                <a:cubicBezTo>
                  <a:pt x="46" y="3"/>
                  <a:pt x="46" y="3"/>
                  <a:pt x="46" y="3"/>
                </a:cubicBezTo>
                <a:cubicBezTo>
                  <a:pt x="51" y="12"/>
                  <a:pt x="51" y="12"/>
                  <a:pt x="51" y="12"/>
                </a:cubicBezTo>
                <a:cubicBezTo>
                  <a:pt x="57" y="11"/>
                  <a:pt x="63" y="10"/>
                  <a:pt x="69" y="10"/>
                </a:cubicBezTo>
                <a:cubicBezTo>
                  <a:pt x="69" y="29"/>
                  <a:pt x="69" y="29"/>
                  <a:pt x="69" y="29"/>
                </a:cubicBezTo>
                <a:cubicBezTo>
                  <a:pt x="52" y="29"/>
                  <a:pt x="36" y="41"/>
                  <a:pt x="31" y="58"/>
                </a:cubicBezTo>
                <a:cubicBezTo>
                  <a:pt x="24" y="79"/>
                  <a:pt x="36" y="102"/>
                  <a:pt x="58" y="108"/>
                </a:cubicBezTo>
                <a:cubicBezTo>
                  <a:pt x="58" y="108"/>
                  <a:pt x="58" y="108"/>
                  <a:pt x="58" y="108"/>
                </a:cubicBezTo>
                <a:cubicBezTo>
                  <a:pt x="61" y="109"/>
                  <a:pt x="65" y="110"/>
                  <a:pt x="69" y="110"/>
                </a:cubicBezTo>
                <a:cubicBezTo>
                  <a:pt x="69" y="130"/>
                  <a:pt x="69" y="130"/>
                  <a:pt x="69" y="130"/>
                </a:cubicBezTo>
                <a:cubicBezTo>
                  <a:pt x="67" y="130"/>
                  <a:pt x="65" y="130"/>
                  <a:pt x="63" y="129"/>
                </a:cubicBezTo>
                <a:cubicBezTo>
                  <a:pt x="60" y="139"/>
                  <a:pt x="60" y="139"/>
                  <a:pt x="60" y="139"/>
                </a:cubicBezTo>
                <a:cubicBezTo>
                  <a:pt x="39" y="133"/>
                  <a:pt x="39" y="133"/>
                  <a:pt x="39" y="133"/>
                </a:cubicBezTo>
                <a:cubicBezTo>
                  <a:pt x="42" y="123"/>
                  <a:pt x="42" y="123"/>
                  <a:pt x="42" y="123"/>
                </a:cubicBezTo>
                <a:cubicBezTo>
                  <a:pt x="34" y="119"/>
                  <a:pt x="27" y="114"/>
                  <a:pt x="22" y="107"/>
                </a:cubicBezTo>
                <a:cubicBezTo>
                  <a:pt x="13" y="112"/>
                  <a:pt x="13" y="112"/>
                  <a:pt x="13" y="112"/>
                </a:cubicBezTo>
                <a:cubicBezTo>
                  <a:pt x="3" y="93"/>
                  <a:pt x="3" y="93"/>
                  <a:pt x="3" y="93"/>
                </a:cubicBezTo>
                <a:cubicBezTo>
                  <a:pt x="12" y="88"/>
                  <a:pt x="12" y="88"/>
                  <a:pt x="12" y="88"/>
                </a:cubicBezTo>
                <a:cubicBezTo>
                  <a:pt x="10" y="80"/>
                  <a:pt x="9" y="72"/>
                  <a:pt x="10" y="63"/>
                </a:cubicBezTo>
                <a:cubicBezTo>
                  <a:pt x="0" y="60"/>
                  <a:pt x="0" y="60"/>
                  <a:pt x="0" y="60"/>
                </a:cubicBezTo>
                <a:cubicBezTo>
                  <a:pt x="6" y="39"/>
                  <a:pt x="6" y="39"/>
                  <a:pt x="6" y="39"/>
                </a:cubicBezTo>
                <a:cubicBezTo>
                  <a:pt x="16" y="42"/>
                  <a:pt x="16" y="42"/>
                  <a:pt x="16" y="42"/>
                </a:cubicBezTo>
                <a:cubicBezTo>
                  <a:pt x="20" y="34"/>
                  <a:pt x="25" y="28"/>
                  <a:pt x="32" y="23"/>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03" name="Google Shape;1603;p55"/>
          <p:cNvSpPr/>
          <p:nvPr/>
        </p:nvSpPr>
        <p:spPr>
          <a:xfrm>
            <a:off x="6109443" y="2260805"/>
            <a:ext cx="389234" cy="375403"/>
          </a:xfrm>
          <a:custGeom>
            <a:rect b="b" l="l" r="r" t="t"/>
            <a:pathLst>
              <a:path extrusionOk="0" h="141" w="147">
                <a:moveTo>
                  <a:pt x="74" y="0"/>
                </a:moveTo>
                <a:cubicBezTo>
                  <a:pt x="114" y="0"/>
                  <a:pt x="147" y="28"/>
                  <a:pt x="147" y="63"/>
                </a:cubicBezTo>
                <a:cubicBezTo>
                  <a:pt x="147" y="84"/>
                  <a:pt x="135" y="103"/>
                  <a:pt x="117" y="115"/>
                </a:cubicBezTo>
                <a:cubicBezTo>
                  <a:pt x="128" y="141"/>
                  <a:pt x="128" y="141"/>
                  <a:pt x="128" y="141"/>
                </a:cubicBezTo>
                <a:cubicBezTo>
                  <a:pt x="102" y="122"/>
                  <a:pt x="102" y="122"/>
                  <a:pt x="102" y="122"/>
                </a:cubicBezTo>
                <a:cubicBezTo>
                  <a:pt x="93" y="125"/>
                  <a:pt x="84" y="127"/>
                  <a:pt x="74" y="127"/>
                </a:cubicBezTo>
                <a:cubicBezTo>
                  <a:pt x="33" y="127"/>
                  <a:pt x="0" y="98"/>
                  <a:pt x="0" y="63"/>
                </a:cubicBezTo>
                <a:cubicBezTo>
                  <a:pt x="0" y="28"/>
                  <a:pt x="33" y="0"/>
                  <a:pt x="74"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04" name="Google Shape;1604;p55"/>
          <p:cNvSpPr/>
          <p:nvPr/>
        </p:nvSpPr>
        <p:spPr>
          <a:xfrm>
            <a:off x="6364322" y="2407017"/>
            <a:ext cx="51371" cy="5137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05" name="Google Shape;1605;p55"/>
          <p:cNvSpPr/>
          <p:nvPr/>
        </p:nvSpPr>
        <p:spPr>
          <a:xfrm>
            <a:off x="6279362" y="2407017"/>
            <a:ext cx="53346" cy="5137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06" name="Google Shape;1606;p55"/>
          <p:cNvSpPr/>
          <p:nvPr/>
        </p:nvSpPr>
        <p:spPr>
          <a:xfrm>
            <a:off x="6190452" y="2407017"/>
            <a:ext cx="53346" cy="5137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07" name="Google Shape;1607;p55"/>
          <p:cNvSpPr/>
          <p:nvPr/>
        </p:nvSpPr>
        <p:spPr>
          <a:xfrm>
            <a:off x="4799483" y="1377621"/>
            <a:ext cx="217338" cy="258831"/>
          </a:xfrm>
          <a:custGeom>
            <a:rect b="b" l="l" r="r" t="t"/>
            <a:pathLst>
              <a:path extrusionOk="0" h="131" w="110">
                <a:moveTo>
                  <a:pt x="0" y="0"/>
                </a:moveTo>
                <a:lnTo>
                  <a:pt x="110" y="65"/>
                </a:lnTo>
                <a:lnTo>
                  <a:pt x="0" y="131"/>
                </a:lnTo>
                <a:lnTo>
                  <a:pt x="0"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08" name="Google Shape;1608;p55"/>
          <p:cNvSpPr/>
          <p:nvPr/>
        </p:nvSpPr>
        <p:spPr>
          <a:xfrm>
            <a:off x="6158837" y="3547057"/>
            <a:ext cx="177823" cy="146209"/>
          </a:xfrm>
          <a:custGeom>
            <a:rect b="b" l="l" r="r" t="t"/>
            <a:pathLst>
              <a:path extrusionOk="0" h="74" w="90">
                <a:moveTo>
                  <a:pt x="0" y="66"/>
                </a:moveTo>
                <a:lnTo>
                  <a:pt x="84" y="0"/>
                </a:lnTo>
                <a:lnTo>
                  <a:pt x="90" y="8"/>
                </a:lnTo>
                <a:lnTo>
                  <a:pt x="7" y="74"/>
                </a:lnTo>
                <a:lnTo>
                  <a:pt x="0" y="6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09" name="Google Shape;1609;p55"/>
          <p:cNvSpPr/>
          <p:nvPr/>
        </p:nvSpPr>
        <p:spPr>
          <a:xfrm>
            <a:off x="6324805" y="3547057"/>
            <a:ext cx="179798" cy="146209"/>
          </a:xfrm>
          <a:custGeom>
            <a:rect b="b" l="l" r="r" t="t"/>
            <a:pathLst>
              <a:path extrusionOk="0" h="74" w="91">
                <a:moveTo>
                  <a:pt x="84" y="74"/>
                </a:moveTo>
                <a:lnTo>
                  <a:pt x="0" y="8"/>
                </a:lnTo>
                <a:lnTo>
                  <a:pt x="6" y="0"/>
                </a:lnTo>
                <a:lnTo>
                  <a:pt x="91" y="66"/>
                </a:lnTo>
                <a:lnTo>
                  <a:pt x="84" y="7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10" name="Google Shape;1610;p55"/>
          <p:cNvSpPr/>
          <p:nvPr/>
        </p:nvSpPr>
        <p:spPr>
          <a:xfrm>
            <a:off x="6320854" y="3343548"/>
            <a:ext cx="21734" cy="211411"/>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11" name="Google Shape;1611;p55"/>
          <p:cNvSpPr/>
          <p:nvPr/>
        </p:nvSpPr>
        <p:spPr>
          <a:xfrm>
            <a:off x="6243798" y="3256613"/>
            <a:ext cx="175846" cy="173871"/>
          </a:xfrm>
          <a:custGeom>
            <a:rect b="b" l="l" r="r" t="t"/>
            <a:pathLst>
              <a:path extrusionOk="0" h="66" w="66">
                <a:moveTo>
                  <a:pt x="45" y="44"/>
                </a:moveTo>
                <a:cubicBezTo>
                  <a:pt x="55" y="48"/>
                  <a:pt x="63" y="56"/>
                  <a:pt x="66" y="66"/>
                </a:cubicBezTo>
                <a:cubicBezTo>
                  <a:pt x="0" y="66"/>
                  <a:pt x="0" y="66"/>
                  <a:pt x="0" y="66"/>
                </a:cubicBezTo>
                <a:cubicBezTo>
                  <a:pt x="3" y="56"/>
                  <a:pt x="11" y="48"/>
                  <a:pt x="21" y="44"/>
                </a:cubicBezTo>
                <a:cubicBezTo>
                  <a:pt x="16" y="40"/>
                  <a:pt x="13" y="33"/>
                  <a:pt x="13" y="24"/>
                </a:cubicBezTo>
                <a:cubicBezTo>
                  <a:pt x="13" y="11"/>
                  <a:pt x="22" y="0"/>
                  <a:pt x="33" y="0"/>
                </a:cubicBezTo>
                <a:cubicBezTo>
                  <a:pt x="44" y="0"/>
                  <a:pt x="53" y="11"/>
                  <a:pt x="53" y="24"/>
                </a:cubicBezTo>
                <a:cubicBezTo>
                  <a:pt x="53" y="33"/>
                  <a:pt x="50" y="40"/>
                  <a:pt x="45" y="4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12" name="Google Shape;1612;p55"/>
          <p:cNvSpPr/>
          <p:nvPr/>
        </p:nvSpPr>
        <p:spPr>
          <a:xfrm>
            <a:off x="6077830" y="3562860"/>
            <a:ext cx="173871" cy="175846"/>
          </a:xfrm>
          <a:custGeom>
            <a:rect b="b" l="l" r="r" t="t"/>
            <a:pathLst>
              <a:path extrusionOk="0" h="66" w="66">
                <a:moveTo>
                  <a:pt x="44" y="44"/>
                </a:moveTo>
                <a:cubicBezTo>
                  <a:pt x="55" y="48"/>
                  <a:pt x="63" y="56"/>
                  <a:pt x="66" y="66"/>
                </a:cubicBezTo>
                <a:cubicBezTo>
                  <a:pt x="0" y="66"/>
                  <a:pt x="0" y="66"/>
                  <a:pt x="0" y="66"/>
                </a:cubicBezTo>
                <a:cubicBezTo>
                  <a:pt x="2" y="56"/>
                  <a:pt x="10" y="48"/>
                  <a:pt x="21" y="44"/>
                </a:cubicBezTo>
                <a:cubicBezTo>
                  <a:pt x="16" y="40"/>
                  <a:pt x="13" y="32"/>
                  <a:pt x="13" y="24"/>
                </a:cubicBezTo>
                <a:cubicBezTo>
                  <a:pt x="13" y="11"/>
                  <a:pt x="22" y="0"/>
                  <a:pt x="33" y="0"/>
                </a:cubicBezTo>
                <a:cubicBezTo>
                  <a:pt x="44" y="0"/>
                  <a:pt x="53" y="11"/>
                  <a:pt x="53" y="24"/>
                </a:cubicBezTo>
                <a:cubicBezTo>
                  <a:pt x="53" y="32"/>
                  <a:pt x="49" y="40"/>
                  <a:pt x="44" y="4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13" name="Google Shape;1613;p55"/>
          <p:cNvSpPr/>
          <p:nvPr/>
        </p:nvSpPr>
        <p:spPr>
          <a:xfrm>
            <a:off x="6411741" y="3562860"/>
            <a:ext cx="173871" cy="175846"/>
          </a:xfrm>
          <a:custGeom>
            <a:rect b="b" l="l" r="r" t="t"/>
            <a:pathLst>
              <a:path extrusionOk="0" h="66" w="66">
                <a:moveTo>
                  <a:pt x="45" y="44"/>
                </a:moveTo>
                <a:cubicBezTo>
                  <a:pt x="56" y="48"/>
                  <a:pt x="64" y="56"/>
                  <a:pt x="66" y="66"/>
                </a:cubicBezTo>
                <a:cubicBezTo>
                  <a:pt x="0" y="66"/>
                  <a:pt x="0" y="66"/>
                  <a:pt x="0" y="66"/>
                </a:cubicBezTo>
                <a:cubicBezTo>
                  <a:pt x="3" y="56"/>
                  <a:pt x="11" y="48"/>
                  <a:pt x="22" y="44"/>
                </a:cubicBezTo>
                <a:cubicBezTo>
                  <a:pt x="17" y="40"/>
                  <a:pt x="13" y="32"/>
                  <a:pt x="13" y="24"/>
                </a:cubicBezTo>
                <a:cubicBezTo>
                  <a:pt x="13" y="11"/>
                  <a:pt x="22" y="0"/>
                  <a:pt x="33" y="0"/>
                </a:cubicBezTo>
                <a:cubicBezTo>
                  <a:pt x="44" y="0"/>
                  <a:pt x="53" y="11"/>
                  <a:pt x="53" y="24"/>
                </a:cubicBezTo>
                <a:cubicBezTo>
                  <a:pt x="53" y="32"/>
                  <a:pt x="50" y="40"/>
                  <a:pt x="45" y="4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14" name="Google Shape;1614;p55"/>
          <p:cNvSpPr/>
          <p:nvPr/>
        </p:nvSpPr>
        <p:spPr>
          <a:xfrm>
            <a:off x="6279362" y="3499637"/>
            <a:ext cx="104718" cy="108669"/>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15" name="Google Shape;1615;p55"/>
          <p:cNvSpPr/>
          <p:nvPr/>
        </p:nvSpPr>
        <p:spPr>
          <a:xfrm>
            <a:off x="7559683" y="3215122"/>
            <a:ext cx="217338" cy="252903"/>
          </a:xfrm>
          <a:custGeom>
            <a:rect b="b" l="l" r="r" t="t"/>
            <a:pathLst>
              <a:path extrusionOk="0" h="128" w="110">
                <a:moveTo>
                  <a:pt x="0" y="21"/>
                </a:moveTo>
                <a:lnTo>
                  <a:pt x="24" y="0"/>
                </a:lnTo>
                <a:lnTo>
                  <a:pt x="110" y="108"/>
                </a:lnTo>
                <a:lnTo>
                  <a:pt x="86" y="128"/>
                </a:lnTo>
                <a:lnTo>
                  <a:pt x="0" y="2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16" name="Google Shape;1616;p55"/>
          <p:cNvSpPr/>
          <p:nvPr/>
        </p:nvSpPr>
        <p:spPr>
          <a:xfrm>
            <a:off x="7575491" y="3234879"/>
            <a:ext cx="185726" cy="215363"/>
          </a:xfrm>
          <a:custGeom>
            <a:rect b="b" l="l" r="r" t="t"/>
            <a:pathLst>
              <a:path extrusionOk="0" h="109" w="94">
                <a:moveTo>
                  <a:pt x="0" y="12"/>
                </a:moveTo>
                <a:lnTo>
                  <a:pt x="79" y="109"/>
                </a:lnTo>
                <a:lnTo>
                  <a:pt x="94" y="96"/>
                </a:lnTo>
                <a:lnTo>
                  <a:pt x="16" y="0"/>
                </a:lnTo>
                <a:lnTo>
                  <a:pt x="0" y="1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17" name="Google Shape;1617;p55"/>
          <p:cNvSpPr/>
          <p:nvPr/>
        </p:nvSpPr>
        <p:spPr>
          <a:xfrm>
            <a:off x="7490529" y="3140042"/>
            <a:ext cx="163992" cy="163992"/>
          </a:xfrm>
          <a:custGeom>
            <a:rect b="b" l="l" r="r" t="t"/>
            <a:pathLst>
              <a:path extrusionOk="0" h="62" w="62">
                <a:moveTo>
                  <a:pt x="26" y="1"/>
                </a:moveTo>
                <a:cubicBezTo>
                  <a:pt x="35" y="0"/>
                  <a:pt x="45" y="4"/>
                  <a:pt x="52" y="12"/>
                </a:cubicBezTo>
                <a:cubicBezTo>
                  <a:pt x="62" y="24"/>
                  <a:pt x="60" y="42"/>
                  <a:pt x="47" y="52"/>
                </a:cubicBezTo>
                <a:cubicBezTo>
                  <a:pt x="35" y="62"/>
                  <a:pt x="17" y="60"/>
                  <a:pt x="7" y="47"/>
                </a:cubicBezTo>
                <a:cubicBezTo>
                  <a:pt x="1" y="39"/>
                  <a:pt x="0" y="29"/>
                  <a:pt x="3" y="20"/>
                </a:cubicBezTo>
                <a:cubicBezTo>
                  <a:pt x="13" y="33"/>
                  <a:pt x="13" y="33"/>
                  <a:pt x="13" y="33"/>
                </a:cubicBezTo>
                <a:cubicBezTo>
                  <a:pt x="18" y="39"/>
                  <a:pt x="18" y="39"/>
                  <a:pt x="18" y="39"/>
                </a:cubicBezTo>
                <a:cubicBezTo>
                  <a:pt x="27" y="38"/>
                  <a:pt x="27" y="38"/>
                  <a:pt x="27" y="38"/>
                </a:cubicBezTo>
                <a:cubicBezTo>
                  <a:pt x="35" y="37"/>
                  <a:pt x="35" y="37"/>
                  <a:pt x="35" y="37"/>
                </a:cubicBezTo>
                <a:cubicBezTo>
                  <a:pt x="38" y="29"/>
                  <a:pt x="38" y="29"/>
                  <a:pt x="38" y="29"/>
                </a:cubicBezTo>
                <a:cubicBezTo>
                  <a:pt x="41" y="21"/>
                  <a:pt x="41" y="21"/>
                  <a:pt x="41" y="21"/>
                </a:cubicBezTo>
                <a:cubicBezTo>
                  <a:pt x="36" y="14"/>
                  <a:pt x="36" y="14"/>
                  <a:pt x="36" y="14"/>
                </a:cubicBezTo>
                <a:lnTo>
                  <a:pt x="26" y="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18" name="Google Shape;1618;p55"/>
          <p:cNvSpPr/>
          <p:nvPr/>
        </p:nvSpPr>
        <p:spPr>
          <a:xfrm>
            <a:off x="7684160" y="3381089"/>
            <a:ext cx="163992" cy="163992"/>
          </a:xfrm>
          <a:custGeom>
            <a:rect b="b" l="l" r="r" t="t"/>
            <a:pathLst>
              <a:path extrusionOk="0" h="62" w="62">
                <a:moveTo>
                  <a:pt x="59" y="42"/>
                </a:moveTo>
                <a:cubicBezTo>
                  <a:pt x="62" y="33"/>
                  <a:pt x="60" y="23"/>
                  <a:pt x="54" y="15"/>
                </a:cubicBezTo>
                <a:cubicBezTo>
                  <a:pt x="44" y="2"/>
                  <a:pt x="26" y="0"/>
                  <a:pt x="14" y="10"/>
                </a:cubicBezTo>
                <a:cubicBezTo>
                  <a:pt x="2" y="20"/>
                  <a:pt x="0" y="38"/>
                  <a:pt x="10" y="50"/>
                </a:cubicBezTo>
                <a:cubicBezTo>
                  <a:pt x="16" y="58"/>
                  <a:pt x="26" y="62"/>
                  <a:pt x="35" y="61"/>
                </a:cubicBezTo>
                <a:cubicBezTo>
                  <a:pt x="25" y="48"/>
                  <a:pt x="25" y="48"/>
                  <a:pt x="25" y="48"/>
                </a:cubicBezTo>
                <a:cubicBezTo>
                  <a:pt x="20" y="41"/>
                  <a:pt x="20" y="41"/>
                  <a:pt x="20" y="41"/>
                </a:cubicBezTo>
                <a:cubicBezTo>
                  <a:pt x="23" y="33"/>
                  <a:pt x="23" y="33"/>
                  <a:pt x="23" y="33"/>
                </a:cubicBezTo>
                <a:cubicBezTo>
                  <a:pt x="26" y="25"/>
                  <a:pt x="26" y="25"/>
                  <a:pt x="26" y="25"/>
                </a:cubicBezTo>
                <a:cubicBezTo>
                  <a:pt x="35" y="24"/>
                  <a:pt x="35" y="24"/>
                  <a:pt x="35" y="24"/>
                </a:cubicBezTo>
                <a:cubicBezTo>
                  <a:pt x="43" y="23"/>
                  <a:pt x="43" y="23"/>
                  <a:pt x="43" y="23"/>
                </a:cubicBezTo>
                <a:cubicBezTo>
                  <a:pt x="48" y="29"/>
                  <a:pt x="48" y="29"/>
                  <a:pt x="48" y="29"/>
                </a:cubicBezTo>
                <a:lnTo>
                  <a:pt x="59" y="4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19" name="Google Shape;1619;p55"/>
          <p:cNvSpPr/>
          <p:nvPr/>
        </p:nvSpPr>
        <p:spPr>
          <a:xfrm>
            <a:off x="7697991" y="3392943"/>
            <a:ext cx="134355" cy="132379"/>
          </a:xfrm>
          <a:custGeom>
            <a:rect b="b" l="l" r="r" t="t"/>
            <a:pathLst>
              <a:path extrusionOk="0" h="50" w="51">
                <a:moveTo>
                  <a:pt x="51" y="26"/>
                </a:moveTo>
                <a:cubicBezTo>
                  <a:pt x="50" y="21"/>
                  <a:pt x="49" y="16"/>
                  <a:pt x="45" y="12"/>
                </a:cubicBezTo>
                <a:cubicBezTo>
                  <a:pt x="37" y="2"/>
                  <a:pt x="22" y="0"/>
                  <a:pt x="12" y="9"/>
                </a:cubicBezTo>
                <a:cubicBezTo>
                  <a:pt x="2" y="17"/>
                  <a:pt x="0" y="32"/>
                  <a:pt x="8" y="42"/>
                </a:cubicBezTo>
                <a:cubicBezTo>
                  <a:pt x="11" y="46"/>
                  <a:pt x="16" y="49"/>
                  <a:pt x="20" y="50"/>
                </a:cubicBezTo>
                <a:cubicBezTo>
                  <a:pt x="10" y="37"/>
                  <a:pt x="10" y="37"/>
                  <a:pt x="10" y="37"/>
                </a:cubicBezTo>
                <a:cubicBezTo>
                  <a:pt x="18" y="16"/>
                  <a:pt x="18" y="16"/>
                  <a:pt x="18" y="16"/>
                </a:cubicBezTo>
                <a:cubicBezTo>
                  <a:pt x="40" y="13"/>
                  <a:pt x="40" y="13"/>
                  <a:pt x="40" y="13"/>
                </a:cubicBezTo>
                <a:lnTo>
                  <a:pt x="51" y="2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20" name="Google Shape;1620;p55"/>
          <p:cNvSpPr/>
          <p:nvPr/>
        </p:nvSpPr>
        <p:spPr>
          <a:xfrm>
            <a:off x="7506337" y="3155847"/>
            <a:ext cx="132379" cy="132379"/>
          </a:xfrm>
          <a:custGeom>
            <a:rect b="b" l="l" r="r" t="t"/>
            <a:pathLst>
              <a:path extrusionOk="0" h="50" w="50">
                <a:moveTo>
                  <a:pt x="0" y="25"/>
                </a:moveTo>
                <a:cubicBezTo>
                  <a:pt x="0" y="30"/>
                  <a:pt x="2" y="34"/>
                  <a:pt x="5" y="38"/>
                </a:cubicBezTo>
                <a:cubicBezTo>
                  <a:pt x="13" y="49"/>
                  <a:pt x="28" y="50"/>
                  <a:pt x="38" y="42"/>
                </a:cubicBezTo>
                <a:cubicBezTo>
                  <a:pt x="49" y="34"/>
                  <a:pt x="50" y="19"/>
                  <a:pt x="42" y="9"/>
                </a:cubicBezTo>
                <a:cubicBezTo>
                  <a:pt x="39" y="5"/>
                  <a:pt x="35" y="2"/>
                  <a:pt x="30" y="0"/>
                </a:cubicBezTo>
                <a:cubicBezTo>
                  <a:pt x="40" y="14"/>
                  <a:pt x="40" y="14"/>
                  <a:pt x="40" y="14"/>
                </a:cubicBezTo>
                <a:cubicBezTo>
                  <a:pt x="32" y="35"/>
                  <a:pt x="32" y="35"/>
                  <a:pt x="32" y="35"/>
                </a:cubicBezTo>
                <a:cubicBezTo>
                  <a:pt x="10" y="38"/>
                  <a:pt x="10" y="38"/>
                  <a:pt x="10" y="38"/>
                </a:cubicBezTo>
                <a:lnTo>
                  <a:pt x="0" y="25"/>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621" name="Google Shape;1621;p55"/>
          <p:cNvGrpSpPr/>
          <p:nvPr/>
        </p:nvGrpSpPr>
        <p:grpSpPr>
          <a:xfrm>
            <a:off x="8267025" y="223456"/>
            <a:ext cx="509758" cy="507781"/>
            <a:chOff x="8760971" y="1116818"/>
            <a:chExt cx="509758" cy="507781"/>
          </a:xfrm>
        </p:grpSpPr>
        <p:sp>
          <p:nvSpPr>
            <p:cNvPr id="1622" name="Google Shape;1622;p55"/>
            <p:cNvSpPr/>
            <p:nvPr/>
          </p:nvSpPr>
          <p:spPr>
            <a:xfrm>
              <a:off x="8760971" y="1116818"/>
              <a:ext cx="509758" cy="507781"/>
            </a:xfrm>
            <a:prstGeom prst="ellipse">
              <a:avLst/>
            </a:pr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23" name="Google Shape;1623;p55"/>
            <p:cNvSpPr/>
            <p:nvPr/>
          </p:nvSpPr>
          <p:spPr>
            <a:xfrm>
              <a:off x="8893352" y="1257097"/>
              <a:ext cx="245000" cy="227217"/>
            </a:xfrm>
            <a:custGeom>
              <a:rect b="b" l="l" r="r" t="t"/>
              <a:pathLst>
                <a:path extrusionOk="0" h="86" w="92">
                  <a:moveTo>
                    <a:pt x="16" y="86"/>
                  </a:moveTo>
                  <a:cubicBezTo>
                    <a:pt x="24" y="86"/>
                    <a:pt x="31" y="79"/>
                    <a:pt x="31" y="71"/>
                  </a:cubicBezTo>
                  <a:cubicBezTo>
                    <a:pt x="31" y="71"/>
                    <a:pt x="31" y="71"/>
                    <a:pt x="31" y="71"/>
                  </a:cubicBezTo>
                  <a:cubicBezTo>
                    <a:pt x="31" y="20"/>
                    <a:pt x="31" y="20"/>
                    <a:pt x="31" y="20"/>
                  </a:cubicBezTo>
                  <a:cubicBezTo>
                    <a:pt x="82" y="20"/>
                    <a:pt x="82" y="20"/>
                    <a:pt x="82" y="20"/>
                  </a:cubicBezTo>
                  <a:cubicBezTo>
                    <a:pt x="82" y="56"/>
                    <a:pt x="82" y="56"/>
                    <a:pt x="82" y="56"/>
                  </a:cubicBezTo>
                  <a:cubicBezTo>
                    <a:pt x="80" y="55"/>
                    <a:pt x="78" y="55"/>
                    <a:pt x="76" y="55"/>
                  </a:cubicBezTo>
                  <a:cubicBezTo>
                    <a:pt x="67" y="55"/>
                    <a:pt x="60" y="62"/>
                    <a:pt x="60" y="71"/>
                  </a:cubicBezTo>
                  <a:cubicBezTo>
                    <a:pt x="60" y="79"/>
                    <a:pt x="67" y="86"/>
                    <a:pt x="76" y="86"/>
                  </a:cubicBezTo>
                  <a:cubicBezTo>
                    <a:pt x="85" y="86"/>
                    <a:pt x="92" y="79"/>
                    <a:pt x="92" y="71"/>
                  </a:cubicBezTo>
                  <a:cubicBezTo>
                    <a:pt x="92" y="71"/>
                    <a:pt x="92" y="71"/>
                    <a:pt x="92" y="71"/>
                  </a:cubicBezTo>
                  <a:cubicBezTo>
                    <a:pt x="92" y="71"/>
                    <a:pt x="92" y="71"/>
                    <a:pt x="92" y="71"/>
                  </a:cubicBezTo>
                  <a:cubicBezTo>
                    <a:pt x="92" y="20"/>
                    <a:pt x="92" y="20"/>
                    <a:pt x="92" y="20"/>
                  </a:cubicBezTo>
                  <a:cubicBezTo>
                    <a:pt x="92" y="0"/>
                    <a:pt x="92" y="0"/>
                    <a:pt x="92" y="0"/>
                  </a:cubicBezTo>
                  <a:cubicBezTo>
                    <a:pt x="82" y="0"/>
                    <a:pt x="82" y="0"/>
                    <a:pt x="82" y="0"/>
                  </a:cubicBezTo>
                  <a:cubicBezTo>
                    <a:pt x="31" y="0"/>
                    <a:pt x="31" y="0"/>
                    <a:pt x="31" y="0"/>
                  </a:cubicBezTo>
                  <a:cubicBezTo>
                    <a:pt x="21" y="0"/>
                    <a:pt x="21" y="0"/>
                    <a:pt x="21" y="0"/>
                  </a:cubicBezTo>
                  <a:cubicBezTo>
                    <a:pt x="21" y="20"/>
                    <a:pt x="21" y="20"/>
                    <a:pt x="21" y="20"/>
                  </a:cubicBezTo>
                  <a:cubicBezTo>
                    <a:pt x="21" y="56"/>
                    <a:pt x="21" y="56"/>
                    <a:pt x="21" y="56"/>
                  </a:cubicBezTo>
                  <a:cubicBezTo>
                    <a:pt x="20" y="55"/>
                    <a:pt x="18" y="55"/>
                    <a:pt x="16" y="55"/>
                  </a:cubicBezTo>
                  <a:cubicBezTo>
                    <a:pt x="7" y="55"/>
                    <a:pt x="0" y="62"/>
                    <a:pt x="0" y="71"/>
                  </a:cubicBezTo>
                  <a:cubicBezTo>
                    <a:pt x="0" y="79"/>
                    <a:pt x="7" y="86"/>
                    <a:pt x="16" y="8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624" name="Google Shape;1624;p55"/>
          <p:cNvGrpSpPr/>
          <p:nvPr/>
        </p:nvGrpSpPr>
        <p:grpSpPr>
          <a:xfrm>
            <a:off x="3898517" y="510601"/>
            <a:ext cx="377378" cy="375403"/>
            <a:chOff x="3554727" y="1101010"/>
            <a:chExt cx="377378" cy="375403"/>
          </a:xfrm>
        </p:grpSpPr>
        <p:sp>
          <p:nvSpPr>
            <p:cNvPr id="1625" name="Google Shape;1625;p55"/>
            <p:cNvSpPr/>
            <p:nvPr/>
          </p:nvSpPr>
          <p:spPr>
            <a:xfrm>
              <a:off x="3554727" y="1101010"/>
              <a:ext cx="377378" cy="375403"/>
            </a:xfrm>
            <a:prstGeom prst="ellipse">
              <a:avLst/>
            </a:pr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26" name="Google Shape;1626;p55"/>
            <p:cNvSpPr/>
            <p:nvPr/>
          </p:nvSpPr>
          <p:spPr>
            <a:xfrm>
              <a:off x="3625856" y="1185969"/>
              <a:ext cx="231169" cy="171894"/>
            </a:xfrm>
            <a:custGeom>
              <a:rect b="b" l="l" r="r" t="t"/>
              <a:pathLst>
                <a:path extrusionOk="0" h="65" w="87">
                  <a:moveTo>
                    <a:pt x="44" y="0"/>
                  </a:moveTo>
                  <a:cubicBezTo>
                    <a:pt x="20" y="0"/>
                    <a:pt x="0" y="19"/>
                    <a:pt x="0" y="43"/>
                  </a:cubicBezTo>
                  <a:cubicBezTo>
                    <a:pt x="0" y="51"/>
                    <a:pt x="2" y="58"/>
                    <a:pt x="5" y="64"/>
                  </a:cubicBezTo>
                  <a:cubicBezTo>
                    <a:pt x="5" y="53"/>
                    <a:pt x="5" y="53"/>
                    <a:pt x="5" y="53"/>
                  </a:cubicBezTo>
                  <a:cubicBezTo>
                    <a:pt x="5" y="51"/>
                    <a:pt x="6" y="49"/>
                    <a:pt x="7" y="47"/>
                  </a:cubicBezTo>
                  <a:cubicBezTo>
                    <a:pt x="7" y="46"/>
                    <a:pt x="7" y="45"/>
                    <a:pt x="7" y="43"/>
                  </a:cubicBezTo>
                  <a:cubicBezTo>
                    <a:pt x="7" y="23"/>
                    <a:pt x="24" y="7"/>
                    <a:pt x="44" y="7"/>
                  </a:cubicBezTo>
                  <a:cubicBezTo>
                    <a:pt x="64" y="7"/>
                    <a:pt x="80" y="23"/>
                    <a:pt x="80" y="43"/>
                  </a:cubicBezTo>
                  <a:cubicBezTo>
                    <a:pt x="80" y="45"/>
                    <a:pt x="80" y="46"/>
                    <a:pt x="80" y="47"/>
                  </a:cubicBezTo>
                  <a:cubicBezTo>
                    <a:pt x="81" y="49"/>
                    <a:pt x="82" y="51"/>
                    <a:pt x="82" y="53"/>
                  </a:cubicBezTo>
                  <a:cubicBezTo>
                    <a:pt x="82" y="65"/>
                    <a:pt x="82" y="65"/>
                    <a:pt x="82" y="65"/>
                  </a:cubicBezTo>
                  <a:cubicBezTo>
                    <a:pt x="85" y="58"/>
                    <a:pt x="87" y="51"/>
                    <a:pt x="87" y="43"/>
                  </a:cubicBezTo>
                  <a:cubicBezTo>
                    <a:pt x="87" y="19"/>
                    <a:pt x="68" y="0"/>
                    <a:pt x="44"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27" name="Google Shape;1627;p55"/>
            <p:cNvSpPr/>
            <p:nvPr/>
          </p:nvSpPr>
          <p:spPr>
            <a:xfrm>
              <a:off x="3647590" y="1302541"/>
              <a:ext cx="51371" cy="88911"/>
            </a:xfrm>
            <a:custGeom>
              <a:rect b="b" l="l" r="r" t="t"/>
              <a:pathLst>
                <a:path extrusionOk="0" h="34" w="19">
                  <a:moveTo>
                    <a:pt x="0" y="7"/>
                  </a:moveTo>
                  <a:cubicBezTo>
                    <a:pt x="0" y="7"/>
                    <a:pt x="0" y="8"/>
                    <a:pt x="0" y="9"/>
                  </a:cubicBezTo>
                  <a:cubicBezTo>
                    <a:pt x="0" y="20"/>
                    <a:pt x="0" y="20"/>
                    <a:pt x="0" y="20"/>
                  </a:cubicBezTo>
                  <a:cubicBezTo>
                    <a:pt x="0" y="25"/>
                    <a:pt x="0" y="25"/>
                    <a:pt x="0" y="25"/>
                  </a:cubicBezTo>
                  <a:cubicBezTo>
                    <a:pt x="0" y="30"/>
                    <a:pt x="6" y="34"/>
                    <a:pt x="13" y="34"/>
                  </a:cubicBezTo>
                  <a:cubicBezTo>
                    <a:pt x="19" y="34"/>
                    <a:pt x="19" y="34"/>
                    <a:pt x="19" y="34"/>
                  </a:cubicBezTo>
                  <a:cubicBezTo>
                    <a:pt x="19" y="0"/>
                    <a:pt x="19" y="0"/>
                    <a:pt x="19" y="0"/>
                  </a:cubicBezTo>
                  <a:cubicBezTo>
                    <a:pt x="13" y="0"/>
                    <a:pt x="13" y="0"/>
                    <a:pt x="13" y="0"/>
                  </a:cubicBezTo>
                  <a:cubicBezTo>
                    <a:pt x="7" y="0"/>
                    <a:pt x="1" y="3"/>
                    <a:pt x="0" y="7"/>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28" name="Google Shape;1628;p55"/>
            <p:cNvSpPr/>
            <p:nvPr/>
          </p:nvSpPr>
          <p:spPr>
            <a:xfrm>
              <a:off x="3785895" y="1302541"/>
              <a:ext cx="51371" cy="88911"/>
            </a:xfrm>
            <a:custGeom>
              <a:rect b="b" l="l" r="r" t="t"/>
              <a:pathLst>
                <a:path extrusionOk="0" h="34" w="19">
                  <a:moveTo>
                    <a:pt x="19" y="25"/>
                  </a:moveTo>
                  <a:cubicBezTo>
                    <a:pt x="19" y="20"/>
                    <a:pt x="19" y="20"/>
                    <a:pt x="19" y="20"/>
                  </a:cubicBezTo>
                  <a:cubicBezTo>
                    <a:pt x="19" y="9"/>
                    <a:pt x="19" y="9"/>
                    <a:pt x="19" y="9"/>
                  </a:cubicBezTo>
                  <a:cubicBezTo>
                    <a:pt x="19" y="8"/>
                    <a:pt x="19" y="8"/>
                    <a:pt x="19" y="8"/>
                  </a:cubicBezTo>
                  <a:cubicBezTo>
                    <a:pt x="18" y="3"/>
                    <a:pt x="13" y="0"/>
                    <a:pt x="6" y="0"/>
                  </a:cubicBezTo>
                  <a:cubicBezTo>
                    <a:pt x="0" y="0"/>
                    <a:pt x="0" y="0"/>
                    <a:pt x="0" y="0"/>
                  </a:cubicBezTo>
                  <a:cubicBezTo>
                    <a:pt x="0" y="34"/>
                    <a:pt x="0" y="34"/>
                    <a:pt x="0" y="34"/>
                  </a:cubicBezTo>
                  <a:cubicBezTo>
                    <a:pt x="6" y="34"/>
                    <a:pt x="6" y="34"/>
                    <a:pt x="6" y="34"/>
                  </a:cubicBezTo>
                  <a:cubicBezTo>
                    <a:pt x="13" y="34"/>
                    <a:pt x="19" y="30"/>
                    <a:pt x="19" y="2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629" name="Google Shape;1629;p55"/>
          <p:cNvGrpSpPr/>
          <p:nvPr/>
        </p:nvGrpSpPr>
        <p:grpSpPr>
          <a:xfrm>
            <a:off x="3104409" y="2860464"/>
            <a:ext cx="509758" cy="507781"/>
            <a:chOff x="3368999" y="3590525"/>
            <a:chExt cx="509758" cy="507781"/>
          </a:xfrm>
        </p:grpSpPr>
        <p:sp>
          <p:nvSpPr>
            <p:cNvPr id="1630" name="Google Shape;1630;p55"/>
            <p:cNvSpPr/>
            <p:nvPr/>
          </p:nvSpPr>
          <p:spPr>
            <a:xfrm>
              <a:off x="3368999" y="3590525"/>
              <a:ext cx="509758" cy="507781"/>
            </a:xfrm>
            <a:prstGeom prst="ellipse">
              <a:avLst/>
            </a:pr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31" name="Google Shape;1631;p55"/>
            <p:cNvSpPr/>
            <p:nvPr/>
          </p:nvSpPr>
          <p:spPr>
            <a:xfrm>
              <a:off x="3493478" y="3703144"/>
              <a:ext cx="260806" cy="260806"/>
            </a:xfrm>
            <a:custGeom>
              <a:rect b="b" l="l" r="r" t="t"/>
              <a:pathLst>
                <a:path extrusionOk="0" h="132" w="132">
                  <a:moveTo>
                    <a:pt x="72" y="51"/>
                  </a:moveTo>
                  <a:lnTo>
                    <a:pt x="72" y="41"/>
                  </a:lnTo>
                  <a:lnTo>
                    <a:pt x="97" y="41"/>
                  </a:lnTo>
                  <a:lnTo>
                    <a:pt x="97" y="0"/>
                  </a:lnTo>
                  <a:lnTo>
                    <a:pt x="35" y="0"/>
                  </a:lnTo>
                  <a:lnTo>
                    <a:pt x="35" y="41"/>
                  </a:lnTo>
                  <a:lnTo>
                    <a:pt x="61" y="41"/>
                  </a:lnTo>
                  <a:lnTo>
                    <a:pt x="61" y="51"/>
                  </a:lnTo>
                  <a:lnTo>
                    <a:pt x="26" y="51"/>
                  </a:lnTo>
                  <a:lnTo>
                    <a:pt x="26" y="46"/>
                  </a:lnTo>
                  <a:lnTo>
                    <a:pt x="11" y="46"/>
                  </a:lnTo>
                  <a:lnTo>
                    <a:pt x="11" y="51"/>
                  </a:lnTo>
                  <a:lnTo>
                    <a:pt x="0" y="51"/>
                  </a:lnTo>
                  <a:lnTo>
                    <a:pt x="0" y="132"/>
                  </a:lnTo>
                  <a:lnTo>
                    <a:pt x="132" y="132"/>
                  </a:lnTo>
                  <a:lnTo>
                    <a:pt x="132" y="51"/>
                  </a:lnTo>
                  <a:lnTo>
                    <a:pt x="72" y="5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32" name="Google Shape;1632;p55"/>
            <p:cNvSpPr/>
            <p:nvPr/>
          </p:nvSpPr>
          <p:spPr>
            <a:xfrm>
              <a:off x="3702912" y="3823669"/>
              <a:ext cx="29637" cy="9879"/>
            </a:xfrm>
            <a:custGeom>
              <a:rect b="b" l="l" r="r" t="t"/>
              <a:pathLst>
                <a:path extrusionOk="0" h="5" w="15">
                  <a:moveTo>
                    <a:pt x="15" y="5"/>
                  </a:moveTo>
                  <a:lnTo>
                    <a:pt x="15" y="5"/>
                  </a:lnTo>
                  <a:lnTo>
                    <a:pt x="0" y="5"/>
                  </a:lnTo>
                  <a:lnTo>
                    <a:pt x="0" y="0"/>
                  </a:lnTo>
                  <a:lnTo>
                    <a:pt x="15" y="0"/>
                  </a:lnTo>
                  <a:lnTo>
                    <a:pt x="15" y="5"/>
                  </a:lnTo>
                  <a:close/>
                </a:path>
              </a:pathLst>
            </a:custGeom>
            <a:solidFill>
              <a:srgbClr val="DA89DA"/>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33" name="Google Shape;1633;p55"/>
            <p:cNvSpPr/>
            <p:nvPr/>
          </p:nvSpPr>
          <p:spPr>
            <a:xfrm>
              <a:off x="3574484" y="3833546"/>
              <a:ext cx="100766" cy="100766"/>
            </a:xfrm>
            <a:custGeom>
              <a:rect b="b" l="l" r="r" t="t"/>
              <a:pathLst>
                <a:path extrusionOk="0" h="38" w="38">
                  <a:moveTo>
                    <a:pt x="19" y="38"/>
                  </a:moveTo>
                  <a:cubicBezTo>
                    <a:pt x="19" y="38"/>
                    <a:pt x="19" y="38"/>
                    <a:pt x="19" y="38"/>
                  </a:cubicBezTo>
                  <a:cubicBezTo>
                    <a:pt x="9" y="38"/>
                    <a:pt x="0" y="29"/>
                    <a:pt x="0" y="19"/>
                  </a:cubicBezTo>
                  <a:cubicBezTo>
                    <a:pt x="0" y="9"/>
                    <a:pt x="9" y="0"/>
                    <a:pt x="19" y="0"/>
                  </a:cubicBezTo>
                  <a:cubicBezTo>
                    <a:pt x="29" y="0"/>
                    <a:pt x="38" y="9"/>
                    <a:pt x="38" y="19"/>
                  </a:cubicBezTo>
                  <a:cubicBezTo>
                    <a:pt x="38" y="29"/>
                    <a:pt x="29" y="38"/>
                    <a:pt x="19" y="38"/>
                  </a:cubicBezTo>
                  <a:close/>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34" name="Google Shape;1634;p55"/>
            <p:cNvSpPr/>
            <p:nvPr/>
          </p:nvSpPr>
          <p:spPr>
            <a:xfrm>
              <a:off x="3578436" y="3716975"/>
              <a:ext cx="90888" cy="55323"/>
            </a:xfrm>
            <a:custGeom>
              <a:rect b="b" l="l" r="r" t="t"/>
              <a:pathLst>
                <a:path extrusionOk="0" h="28" w="46">
                  <a:moveTo>
                    <a:pt x="0" y="28"/>
                  </a:moveTo>
                  <a:lnTo>
                    <a:pt x="0" y="28"/>
                  </a:lnTo>
                  <a:lnTo>
                    <a:pt x="0" y="0"/>
                  </a:lnTo>
                  <a:lnTo>
                    <a:pt x="46" y="0"/>
                  </a:lnTo>
                  <a:lnTo>
                    <a:pt x="46" y="28"/>
                  </a:lnTo>
                  <a:lnTo>
                    <a:pt x="0" y="28"/>
                  </a:lnTo>
                  <a:close/>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635" name="Google Shape;1635;p55"/>
          <p:cNvSpPr/>
          <p:nvPr/>
        </p:nvSpPr>
        <p:spPr>
          <a:xfrm>
            <a:off x="7318636" y="3624111"/>
            <a:ext cx="333911" cy="163992"/>
          </a:xfrm>
          <a:custGeom>
            <a:rect b="b" l="l" r="r" t="t"/>
            <a:pathLst>
              <a:path extrusionOk="0" h="62" w="126">
                <a:moveTo>
                  <a:pt x="108" y="44"/>
                </a:moveTo>
                <a:cubicBezTo>
                  <a:pt x="118" y="42"/>
                  <a:pt x="126" y="33"/>
                  <a:pt x="126" y="22"/>
                </a:cubicBezTo>
                <a:cubicBezTo>
                  <a:pt x="126" y="11"/>
                  <a:pt x="118" y="2"/>
                  <a:pt x="108" y="0"/>
                </a:cubicBezTo>
                <a:cubicBezTo>
                  <a:pt x="108" y="10"/>
                  <a:pt x="108" y="10"/>
                  <a:pt x="108" y="10"/>
                </a:cubicBezTo>
                <a:cubicBezTo>
                  <a:pt x="113" y="12"/>
                  <a:pt x="116" y="17"/>
                  <a:pt x="116" y="22"/>
                </a:cubicBezTo>
                <a:cubicBezTo>
                  <a:pt x="116" y="27"/>
                  <a:pt x="113" y="32"/>
                  <a:pt x="108" y="34"/>
                </a:cubicBezTo>
                <a:lnTo>
                  <a:pt x="108" y="44"/>
                </a:lnTo>
                <a:close/>
                <a:moveTo>
                  <a:pt x="53" y="62"/>
                </a:moveTo>
                <a:cubicBezTo>
                  <a:pt x="70" y="62"/>
                  <a:pt x="85" y="54"/>
                  <a:pt x="94" y="42"/>
                </a:cubicBezTo>
                <a:cubicBezTo>
                  <a:pt x="97" y="44"/>
                  <a:pt x="100" y="44"/>
                  <a:pt x="104" y="44"/>
                </a:cubicBezTo>
                <a:cubicBezTo>
                  <a:pt x="105" y="44"/>
                  <a:pt x="107" y="44"/>
                  <a:pt x="108" y="44"/>
                </a:cubicBezTo>
                <a:cubicBezTo>
                  <a:pt x="108" y="34"/>
                  <a:pt x="108" y="34"/>
                  <a:pt x="108" y="34"/>
                </a:cubicBezTo>
                <a:cubicBezTo>
                  <a:pt x="107" y="34"/>
                  <a:pt x="105" y="35"/>
                  <a:pt x="104" y="35"/>
                </a:cubicBezTo>
                <a:cubicBezTo>
                  <a:pt x="102" y="35"/>
                  <a:pt x="101" y="34"/>
                  <a:pt x="100" y="34"/>
                </a:cubicBezTo>
                <a:cubicBezTo>
                  <a:pt x="103" y="27"/>
                  <a:pt x="106" y="18"/>
                  <a:pt x="106" y="10"/>
                </a:cubicBezTo>
                <a:cubicBezTo>
                  <a:pt x="106" y="10"/>
                  <a:pt x="106" y="10"/>
                  <a:pt x="106" y="10"/>
                </a:cubicBezTo>
                <a:cubicBezTo>
                  <a:pt x="106" y="10"/>
                  <a:pt x="106" y="10"/>
                  <a:pt x="106" y="10"/>
                </a:cubicBezTo>
                <a:cubicBezTo>
                  <a:pt x="106" y="10"/>
                  <a:pt x="107" y="10"/>
                  <a:pt x="108" y="10"/>
                </a:cubicBezTo>
                <a:cubicBezTo>
                  <a:pt x="108" y="0"/>
                  <a:pt x="108" y="0"/>
                  <a:pt x="108" y="0"/>
                </a:cubicBezTo>
                <a:cubicBezTo>
                  <a:pt x="107" y="0"/>
                  <a:pt x="106" y="0"/>
                  <a:pt x="105" y="0"/>
                </a:cubicBezTo>
                <a:cubicBezTo>
                  <a:pt x="105" y="0"/>
                  <a:pt x="105" y="0"/>
                  <a:pt x="105" y="0"/>
                </a:cubicBezTo>
                <a:cubicBezTo>
                  <a:pt x="1" y="0"/>
                  <a:pt x="1" y="0"/>
                  <a:pt x="1" y="0"/>
                </a:cubicBezTo>
                <a:cubicBezTo>
                  <a:pt x="1" y="3"/>
                  <a:pt x="0" y="6"/>
                  <a:pt x="0" y="10"/>
                </a:cubicBezTo>
                <a:cubicBezTo>
                  <a:pt x="0" y="39"/>
                  <a:pt x="24" y="62"/>
                  <a:pt x="53" y="62"/>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36" name="Google Shape;1636;p55"/>
          <p:cNvSpPr/>
          <p:nvPr/>
        </p:nvSpPr>
        <p:spPr>
          <a:xfrm>
            <a:off x="7318636" y="3803912"/>
            <a:ext cx="302298" cy="23709"/>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37" name="Google Shape;1637;p55"/>
          <p:cNvSpPr/>
          <p:nvPr/>
        </p:nvSpPr>
        <p:spPr>
          <a:xfrm>
            <a:off x="7387789" y="3475927"/>
            <a:ext cx="55323" cy="138308"/>
          </a:xfrm>
          <a:custGeom>
            <a:rect b="b" l="l" r="r" t="t"/>
            <a:pathLst>
              <a:path extrusionOk="0" h="52" w="21">
                <a:moveTo>
                  <a:pt x="7" y="40"/>
                </a:moveTo>
                <a:cubicBezTo>
                  <a:pt x="1" y="42"/>
                  <a:pt x="4" y="52"/>
                  <a:pt x="10" y="50"/>
                </a:cubicBezTo>
                <a:cubicBezTo>
                  <a:pt x="18" y="47"/>
                  <a:pt x="21" y="40"/>
                  <a:pt x="19" y="32"/>
                </a:cubicBezTo>
                <a:cubicBezTo>
                  <a:pt x="18" y="28"/>
                  <a:pt x="16" y="25"/>
                  <a:pt x="14" y="21"/>
                </a:cubicBezTo>
                <a:cubicBezTo>
                  <a:pt x="13" y="19"/>
                  <a:pt x="11" y="15"/>
                  <a:pt x="13" y="13"/>
                </a:cubicBezTo>
                <a:cubicBezTo>
                  <a:pt x="19" y="10"/>
                  <a:pt x="14" y="0"/>
                  <a:pt x="8" y="4"/>
                </a:cubicBezTo>
                <a:cubicBezTo>
                  <a:pt x="2" y="8"/>
                  <a:pt x="0" y="16"/>
                  <a:pt x="3" y="22"/>
                </a:cubicBezTo>
                <a:cubicBezTo>
                  <a:pt x="3" y="25"/>
                  <a:pt x="12" y="38"/>
                  <a:pt x="7" y="4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38" name="Google Shape;1638;p55"/>
          <p:cNvSpPr/>
          <p:nvPr/>
        </p:nvSpPr>
        <p:spPr>
          <a:xfrm>
            <a:off x="7466820" y="3475927"/>
            <a:ext cx="53346" cy="138308"/>
          </a:xfrm>
          <a:custGeom>
            <a:rect b="b" l="l" r="r" t="t"/>
            <a:pathLst>
              <a:path extrusionOk="0" h="52" w="20">
                <a:moveTo>
                  <a:pt x="7" y="40"/>
                </a:moveTo>
                <a:cubicBezTo>
                  <a:pt x="0" y="42"/>
                  <a:pt x="3" y="52"/>
                  <a:pt x="10" y="50"/>
                </a:cubicBezTo>
                <a:cubicBezTo>
                  <a:pt x="18" y="47"/>
                  <a:pt x="20" y="40"/>
                  <a:pt x="18" y="32"/>
                </a:cubicBezTo>
                <a:cubicBezTo>
                  <a:pt x="17" y="28"/>
                  <a:pt x="15" y="25"/>
                  <a:pt x="13" y="21"/>
                </a:cubicBezTo>
                <a:cubicBezTo>
                  <a:pt x="12" y="19"/>
                  <a:pt x="10" y="15"/>
                  <a:pt x="13" y="13"/>
                </a:cubicBezTo>
                <a:cubicBezTo>
                  <a:pt x="19" y="10"/>
                  <a:pt x="14" y="0"/>
                  <a:pt x="8" y="4"/>
                </a:cubicBezTo>
                <a:cubicBezTo>
                  <a:pt x="1" y="8"/>
                  <a:pt x="0" y="16"/>
                  <a:pt x="2" y="22"/>
                </a:cubicBezTo>
                <a:cubicBezTo>
                  <a:pt x="3" y="25"/>
                  <a:pt x="12" y="38"/>
                  <a:pt x="7" y="4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39" name="Google Shape;1639;p55"/>
          <p:cNvSpPr/>
          <p:nvPr/>
        </p:nvSpPr>
        <p:spPr>
          <a:xfrm>
            <a:off x="7709846" y="919235"/>
            <a:ext cx="136331" cy="138308"/>
          </a:xfrm>
          <a:custGeom>
            <a:rect b="b" l="l" r="r" t="t"/>
            <a:pathLst>
              <a:path extrusionOk="0" h="52" w="51">
                <a:moveTo>
                  <a:pt x="11" y="48"/>
                </a:moveTo>
                <a:cubicBezTo>
                  <a:pt x="15" y="50"/>
                  <a:pt x="20" y="52"/>
                  <a:pt x="25" y="52"/>
                </a:cubicBezTo>
                <a:cubicBezTo>
                  <a:pt x="39" y="52"/>
                  <a:pt x="51" y="40"/>
                  <a:pt x="51" y="26"/>
                </a:cubicBezTo>
                <a:cubicBezTo>
                  <a:pt x="51" y="12"/>
                  <a:pt x="39" y="0"/>
                  <a:pt x="25" y="0"/>
                </a:cubicBezTo>
                <a:cubicBezTo>
                  <a:pt x="12" y="0"/>
                  <a:pt x="2" y="10"/>
                  <a:pt x="0" y="22"/>
                </a:cubicBezTo>
                <a:cubicBezTo>
                  <a:pt x="25" y="22"/>
                  <a:pt x="25" y="22"/>
                  <a:pt x="25" y="22"/>
                </a:cubicBezTo>
                <a:cubicBezTo>
                  <a:pt x="34" y="22"/>
                  <a:pt x="34" y="22"/>
                  <a:pt x="34" y="22"/>
                </a:cubicBezTo>
                <a:cubicBezTo>
                  <a:pt x="28" y="29"/>
                  <a:pt x="28" y="29"/>
                  <a:pt x="28" y="29"/>
                </a:cubicBezTo>
                <a:lnTo>
                  <a:pt x="11" y="4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40" name="Google Shape;1640;p55"/>
          <p:cNvSpPr/>
          <p:nvPr/>
        </p:nvSpPr>
        <p:spPr>
          <a:xfrm>
            <a:off x="7496458" y="988389"/>
            <a:ext cx="280565" cy="264758"/>
          </a:xfrm>
          <a:custGeom>
            <a:rect b="b" l="l" r="r" t="t"/>
            <a:pathLst>
              <a:path extrusionOk="0" h="100" w="106">
                <a:moveTo>
                  <a:pt x="47" y="54"/>
                </a:moveTo>
                <a:cubicBezTo>
                  <a:pt x="47" y="56"/>
                  <a:pt x="47" y="56"/>
                  <a:pt x="47" y="56"/>
                </a:cubicBezTo>
                <a:cubicBezTo>
                  <a:pt x="47" y="59"/>
                  <a:pt x="47" y="59"/>
                  <a:pt x="47" y="59"/>
                </a:cubicBezTo>
                <a:cubicBezTo>
                  <a:pt x="47" y="91"/>
                  <a:pt x="47" y="91"/>
                  <a:pt x="47" y="91"/>
                </a:cubicBezTo>
                <a:cubicBezTo>
                  <a:pt x="40" y="92"/>
                  <a:pt x="35" y="96"/>
                  <a:pt x="35" y="100"/>
                </a:cubicBezTo>
                <a:cubicBezTo>
                  <a:pt x="70" y="100"/>
                  <a:pt x="70" y="100"/>
                  <a:pt x="70" y="100"/>
                </a:cubicBezTo>
                <a:cubicBezTo>
                  <a:pt x="70" y="96"/>
                  <a:pt x="65" y="93"/>
                  <a:pt x="59" y="91"/>
                </a:cubicBezTo>
                <a:cubicBezTo>
                  <a:pt x="59" y="59"/>
                  <a:pt x="59" y="59"/>
                  <a:pt x="59" y="59"/>
                </a:cubicBezTo>
                <a:cubicBezTo>
                  <a:pt x="59" y="56"/>
                  <a:pt x="59" y="56"/>
                  <a:pt x="59" y="56"/>
                </a:cubicBezTo>
                <a:cubicBezTo>
                  <a:pt x="59" y="54"/>
                  <a:pt x="59" y="54"/>
                  <a:pt x="59" y="54"/>
                </a:cubicBezTo>
                <a:cubicBezTo>
                  <a:pt x="89" y="19"/>
                  <a:pt x="89" y="19"/>
                  <a:pt x="89" y="19"/>
                </a:cubicBezTo>
                <a:cubicBezTo>
                  <a:pt x="106" y="0"/>
                  <a:pt x="106" y="0"/>
                  <a:pt x="106" y="0"/>
                </a:cubicBezTo>
                <a:cubicBezTo>
                  <a:pt x="80" y="0"/>
                  <a:pt x="80" y="0"/>
                  <a:pt x="80" y="0"/>
                </a:cubicBezTo>
                <a:cubicBezTo>
                  <a:pt x="0" y="0"/>
                  <a:pt x="0" y="0"/>
                  <a:pt x="0" y="0"/>
                </a:cubicBezTo>
                <a:lnTo>
                  <a:pt x="47" y="5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41" name="Google Shape;1641;p55"/>
          <p:cNvSpPr/>
          <p:nvPr/>
        </p:nvSpPr>
        <p:spPr>
          <a:xfrm>
            <a:off x="3760211" y="2284517"/>
            <a:ext cx="515684" cy="53346"/>
          </a:xfrm>
          <a:custGeom>
            <a:rect b="b" l="l" r="r" t="t"/>
            <a:pathLst>
              <a:path extrusionOk="0" h="20" w="195">
                <a:moveTo>
                  <a:pt x="171" y="20"/>
                </a:moveTo>
                <a:cubicBezTo>
                  <a:pt x="177" y="20"/>
                  <a:pt x="177" y="20"/>
                  <a:pt x="177" y="20"/>
                </a:cubicBezTo>
                <a:cubicBezTo>
                  <a:pt x="194" y="20"/>
                  <a:pt x="195" y="0"/>
                  <a:pt x="177" y="0"/>
                </a:cubicBezTo>
                <a:cubicBezTo>
                  <a:pt x="171" y="0"/>
                  <a:pt x="171" y="0"/>
                  <a:pt x="171" y="0"/>
                </a:cubicBezTo>
                <a:cubicBezTo>
                  <a:pt x="171" y="2"/>
                  <a:pt x="171" y="2"/>
                  <a:pt x="171" y="2"/>
                </a:cubicBezTo>
                <a:cubicBezTo>
                  <a:pt x="175" y="2"/>
                  <a:pt x="179" y="5"/>
                  <a:pt x="179" y="10"/>
                </a:cubicBezTo>
                <a:cubicBezTo>
                  <a:pt x="179" y="15"/>
                  <a:pt x="175" y="18"/>
                  <a:pt x="171" y="18"/>
                </a:cubicBezTo>
                <a:lnTo>
                  <a:pt x="171" y="20"/>
                </a:lnTo>
                <a:close/>
                <a:moveTo>
                  <a:pt x="25" y="20"/>
                </a:moveTo>
                <a:cubicBezTo>
                  <a:pt x="171" y="20"/>
                  <a:pt x="171" y="20"/>
                  <a:pt x="171" y="20"/>
                </a:cubicBezTo>
                <a:cubicBezTo>
                  <a:pt x="171" y="18"/>
                  <a:pt x="171" y="18"/>
                  <a:pt x="171" y="18"/>
                </a:cubicBezTo>
                <a:cubicBezTo>
                  <a:pt x="166" y="18"/>
                  <a:pt x="162" y="15"/>
                  <a:pt x="162" y="10"/>
                </a:cubicBezTo>
                <a:cubicBezTo>
                  <a:pt x="162" y="5"/>
                  <a:pt x="166" y="2"/>
                  <a:pt x="171" y="2"/>
                </a:cubicBezTo>
                <a:cubicBezTo>
                  <a:pt x="171" y="0"/>
                  <a:pt x="171" y="0"/>
                  <a:pt x="171" y="0"/>
                </a:cubicBezTo>
                <a:cubicBezTo>
                  <a:pt x="122" y="0"/>
                  <a:pt x="73" y="0"/>
                  <a:pt x="25" y="0"/>
                </a:cubicBezTo>
                <a:cubicBezTo>
                  <a:pt x="25" y="2"/>
                  <a:pt x="25" y="2"/>
                  <a:pt x="25" y="2"/>
                </a:cubicBezTo>
                <a:cubicBezTo>
                  <a:pt x="29" y="2"/>
                  <a:pt x="33" y="5"/>
                  <a:pt x="33" y="10"/>
                </a:cubicBezTo>
                <a:cubicBezTo>
                  <a:pt x="33" y="15"/>
                  <a:pt x="29" y="18"/>
                  <a:pt x="25" y="18"/>
                </a:cubicBezTo>
                <a:lnTo>
                  <a:pt x="25" y="20"/>
                </a:lnTo>
                <a:close/>
                <a:moveTo>
                  <a:pt x="19" y="20"/>
                </a:moveTo>
                <a:cubicBezTo>
                  <a:pt x="25" y="20"/>
                  <a:pt x="25" y="20"/>
                  <a:pt x="25" y="20"/>
                </a:cubicBezTo>
                <a:cubicBezTo>
                  <a:pt x="25" y="18"/>
                  <a:pt x="25" y="18"/>
                  <a:pt x="25" y="18"/>
                </a:cubicBezTo>
                <a:cubicBezTo>
                  <a:pt x="20" y="18"/>
                  <a:pt x="16" y="15"/>
                  <a:pt x="16" y="10"/>
                </a:cubicBezTo>
                <a:cubicBezTo>
                  <a:pt x="16" y="5"/>
                  <a:pt x="20" y="2"/>
                  <a:pt x="25" y="2"/>
                </a:cubicBezTo>
                <a:cubicBezTo>
                  <a:pt x="25" y="0"/>
                  <a:pt x="25" y="0"/>
                  <a:pt x="25" y="0"/>
                </a:cubicBezTo>
                <a:cubicBezTo>
                  <a:pt x="19" y="0"/>
                  <a:pt x="19" y="0"/>
                  <a:pt x="19" y="0"/>
                </a:cubicBezTo>
                <a:cubicBezTo>
                  <a:pt x="0" y="0"/>
                  <a:pt x="1" y="20"/>
                  <a:pt x="19" y="2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42" name="Google Shape;1642;p55"/>
          <p:cNvSpPr/>
          <p:nvPr/>
        </p:nvSpPr>
        <p:spPr>
          <a:xfrm>
            <a:off x="4024968" y="2102742"/>
            <a:ext cx="45443" cy="45443"/>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43" name="Google Shape;1643;p55"/>
          <p:cNvSpPr/>
          <p:nvPr/>
        </p:nvSpPr>
        <p:spPr>
          <a:xfrm>
            <a:off x="4050655" y="2132379"/>
            <a:ext cx="171894" cy="189677"/>
          </a:xfrm>
          <a:custGeom>
            <a:rect b="b" l="l" r="r" t="t"/>
            <a:pathLst>
              <a:path extrusionOk="0" h="72" w="65">
                <a:moveTo>
                  <a:pt x="64" y="66"/>
                </a:moveTo>
                <a:cubicBezTo>
                  <a:pt x="6" y="2"/>
                  <a:pt x="6" y="2"/>
                  <a:pt x="6" y="2"/>
                </a:cubicBezTo>
                <a:cubicBezTo>
                  <a:pt x="5" y="0"/>
                  <a:pt x="3" y="0"/>
                  <a:pt x="1" y="1"/>
                </a:cubicBezTo>
                <a:cubicBezTo>
                  <a:pt x="1" y="1"/>
                  <a:pt x="1" y="1"/>
                  <a:pt x="1" y="1"/>
                </a:cubicBezTo>
                <a:cubicBezTo>
                  <a:pt x="0" y="3"/>
                  <a:pt x="0" y="5"/>
                  <a:pt x="1" y="6"/>
                </a:cubicBezTo>
                <a:cubicBezTo>
                  <a:pt x="58" y="71"/>
                  <a:pt x="58" y="71"/>
                  <a:pt x="58" y="71"/>
                </a:cubicBezTo>
                <a:cubicBezTo>
                  <a:pt x="60" y="72"/>
                  <a:pt x="62" y="72"/>
                  <a:pt x="64" y="71"/>
                </a:cubicBezTo>
                <a:cubicBezTo>
                  <a:pt x="64" y="71"/>
                  <a:pt x="64" y="71"/>
                  <a:pt x="64" y="71"/>
                </a:cubicBezTo>
                <a:cubicBezTo>
                  <a:pt x="65" y="70"/>
                  <a:pt x="65" y="67"/>
                  <a:pt x="64" y="6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44" name="Google Shape;1644;p55"/>
          <p:cNvSpPr/>
          <p:nvPr/>
        </p:nvSpPr>
        <p:spPr>
          <a:xfrm>
            <a:off x="3965694" y="2102742"/>
            <a:ext cx="45443" cy="45443"/>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45" name="Google Shape;1645;p55"/>
          <p:cNvSpPr/>
          <p:nvPr/>
        </p:nvSpPr>
        <p:spPr>
          <a:xfrm>
            <a:off x="3811581" y="2116573"/>
            <a:ext cx="189677" cy="205483"/>
          </a:xfrm>
          <a:custGeom>
            <a:rect b="b" l="l" r="r" t="t"/>
            <a:pathLst>
              <a:path extrusionOk="0" h="78" w="71">
                <a:moveTo>
                  <a:pt x="1" y="72"/>
                </a:moveTo>
                <a:cubicBezTo>
                  <a:pt x="64" y="2"/>
                  <a:pt x="64" y="2"/>
                  <a:pt x="64" y="2"/>
                </a:cubicBezTo>
                <a:cubicBezTo>
                  <a:pt x="65" y="0"/>
                  <a:pt x="68" y="0"/>
                  <a:pt x="69" y="1"/>
                </a:cubicBezTo>
                <a:cubicBezTo>
                  <a:pt x="69" y="1"/>
                  <a:pt x="69" y="1"/>
                  <a:pt x="69" y="1"/>
                </a:cubicBezTo>
                <a:cubicBezTo>
                  <a:pt x="71" y="3"/>
                  <a:pt x="71" y="5"/>
                  <a:pt x="69" y="7"/>
                </a:cubicBezTo>
                <a:cubicBezTo>
                  <a:pt x="7" y="77"/>
                  <a:pt x="7" y="77"/>
                  <a:pt x="7" y="77"/>
                </a:cubicBezTo>
                <a:cubicBezTo>
                  <a:pt x="5" y="78"/>
                  <a:pt x="3" y="78"/>
                  <a:pt x="2" y="77"/>
                </a:cubicBezTo>
                <a:cubicBezTo>
                  <a:pt x="2" y="77"/>
                  <a:pt x="2" y="77"/>
                  <a:pt x="2" y="77"/>
                </a:cubicBezTo>
                <a:cubicBezTo>
                  <a:pt x="0" y="76"/>
                  <a:pt x="0" y="73"/>
                  <a:pt x="1" y="72"/>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46" name="Google Shape;1646;p55"/>
          <p:cNvSpPr/>
          <p:nvPr/>
        </p:nvSpPr>
        <p:spPr>
          <a:xfrm>
            <a:off x="3811581" y="2353669"/>
            <a:ext cx="414920" cy="162015"/>
          </a:xfrm>
          <a:custGeom>
            <a:rect b="b" l="l" r="r" t="t"/>
            <a:pathLst>
              <a:path extrusionOk="0" h="61" w="156">
                <a:moveTo>
                  <a:pt x="126" y="0"/>
                </a:moveTo>
                <a:cubicBezTo>
                  <a:pt x="156" y="0"/>
                  <a:pt x="156" y="0"/>
                  <a:pt x="156" y="0"/>
                </a:cubicBezTo>
                <a:cubicBezTo>
                  <a:pt x="148" y="44"/>
                  <a:pt x="148" y="44"/>
                  <a:pt x="148" y="44"/>
                </a:cubicBezTo>
                <a:cubicBezTo>
                  <a:pt x="146" y="54"/>
                  <a:pt x="142" y="61"/>
                  <a:pt x="127" y="61"/>
                </a:cubicBezTo>
                <a:cubicBezTo>
                  <a:pt x="126" y="61"/>
                  <a:pt x="126" y="61"/>
                  <a:pt x="126" y="61"/>
                </a:cubicBezTo>
                <a:cubicBezTo>
                  <a:pt x="126" y="48"/>
                  <a:pt x="126" y="48"/>
                  <a:pt x="126" y="48"/>
                </a:cubicBezTo>
                <a:cubicBezTo>
                  <a:pt x="128" y="47"/>
                  <a:pt x="130" y="45"/>
                  <a:pt x="130" y="42"/>
                </a:cubicBezTo>
                <a:cubicBezTo>
                  <a:pt x="131" y="37"/>
                  <a:pt x="132" y="32"/>
                  <a:pt x="132" y="27"/>
                </a:cubicBezTo>
                <a:cubicBezTo>
                  <a:pt x="133" y="22"/>
                  <a:pt x="134" y="17"/>
                  <a:pt x="134" y="12"/>
                </a:cubicBezTo>
                <a:cubicBezTo>
                  <a:pt x="135" y="9"/>
                  <a:pt x="132" y="6"/>
                  <a:pt x="129" y="6"/>
                </a:cubicBezTo>
                <a:cubicBezTo>
                  <a:pt x="129" y="6"/>
                  <a:pt x="129" y="6"/>
                  <a:pt x="129" y="6"/>
                </a:cubicBezTo>
                <a:cubicBezTo>
                  <a:pt x="128" y="6"/>
                  <a:pt x="127" y="6"/>
                  <a:pt x="126" y="6"/>
                </a:cubicBezTo>
                <a:lnTo>
                  <a:pt x="126" y="0"/>
                </a:lnTo>
                <a:close/>
                <a:moveTo>
                  <a:pt x="102" y="0"/>
                </a:moveTo>
                <a:cubicBezTo>
                  <a:pt x="126" y="0"/>
                  <a:pt x="126" y="0"/>
                  <a:pt x="126" y="0"/>
                </a:cubicBezTo>
                <a:cubicBezTo>
                  <a:pt x="126" y="6"/>
                  <a:pt x="126" y="6"/>
                  <a:pt x="126" y="6"/>
                </a:cubicBezTo>
                <a:cubicBezTo>
                  <a:pt x="124" y="7"/>
                  <a:pt x="121" y="9"/>
                  <a:pt x="121" y="12"/>
                </a:cubicBezTo>
                <a:cubicBezTo>
                  <a:pt x="121" y="17"/>
                  <a:pt x="120" y="22"/>
                  <a:pt x="120" y="27"/>
                </a:cubicBezTo>
                <a:cubicBezTo>
                  <a:pt x="119" y="32"/>
                  <a:pt x="119" y="37"/>
                  <a:pt x="118" y="42"/>
                </a:cubicBezTo>
                <a:cubicBezTo>
                  <a:pt x="118" y="46"/>
                  <a:pt x="120" y="48"/>
                  <a:pt x="123" y="48"/>
                </a:cubicBezTo>
                <a:cubicBezTo>
                  <a:pt x="123" y="48"/>
                  <a:pt x="123" y="48"/>
                  <a:pt x="123" y="48"/>
                </a:cubicBezTo>
                <a:cubicBezTo>
                  <a:pt x="124" y="48"/>
                  <a:pt x="125" y="48"/>
                  <a:pt x="126" y="48"/>
                </a:cubicBezTo>
                <a:cubicBezTo>
                  <a:pt x="126" y="61"/>
                  <a:pt x="126" y="61"/>
                  <a:pt x="126" y="61"/>
                </a:cubicBezTo>
                <a:cubicBezTo>
                  <a:pt x="102" y="61"/>
                  <a:pt x="102" y="61"/>
                  <a:pt x="102" y="61"/>
                </a:cubicBezTo>
                <a:cubicBezTo>
                  <a:pt x="102" y="48"/>
                  <a:pt x="102" y="48"/>
                  <a:pt x="102" y="48"/>
                </a:cubicBezTo>
                <a:cubicBezTo>
                  <a:pt x="105" y="48"/>
                  <a:pt x="107" y="45"/>
                  <a:pt x="107" y="42"/>
                </a:cubicBezTo>
                <a:cubicBezTo>
                  <a:pt x="107" y="37"/>
                  <a:pt x="108" y="32"/>
                  <a:pt x="108" y="27"/>
                </a:cubicBezTo>
                <a:cubicBezTo>
                  <a:pt x="109" y="22"/>
                  <a:pt x="109" y="17"/>
                  <a:pt x="109" y="12"/>
                </a:cubicBezTo>
                <a:cubicBezTo>
                  <a:pt x="110" y="9"/>
                  <a:pt x="107" y="6"/>
                  <a:pt x="103" y="6"/>
                </a:cubicBezTo>
                <a:cubicBezTo>
                  <a:pt x="103" y="6"/>
                  <a:pt x="103" y="6"/>
                  <a:pt x="103" y="6"/>
                </a:cubicBezTo>
                <a:cubicBezTo>
                  <a:pt x="103" y="6"/>
                  <a:pt x="102" y="6"/>
                  <a:pt x="102" y="6"/>
                </a:cubicBezTo>
                <a:lnTo>
                  <a:pt x="102" y="0"/>
                </a:lnTo>
                <a:close/>
                <a:moveTo>
                  <a:pt x="78" y="0"/>
                </a:moveTo>
                <a:cubicBezTo>
                  <a:pt x="102" y="0"/>
                  <a:pt x="102" y="0"/>
                  <a:pt x="102" y="0"/>
                </a:cubicBezTo>
                <a:cubicBezTo>
                  <a:pt x="102" y="6"/>
                  <a:pt x="102" y="6"/>
                  <a:pt x="102" y="6"/>
                </a:cubicBezTo>
                <a:cubicBezTo>
                  <a:pt x="99" y="6"/>
                  <a:pt x="96" y="9"/>
                  <a:pt x="96" y="12"/>
                </a:cubicBezTo>
                <a:cubicBezTo>
                  <a:pt x="96" y="17"/>
                  <a:pt x="96" y="22"/>
                  <a:pt x="95" y="27"/>
                </a:cubicBezTo>
                <a:cubicBezTo>
                  <a:pt x="95" y="32"/>
                  <a:pt x="95" y="37"/>
                  <a:pt x="95" y="42"/>
                </a:cubicBezTo>
                <a:cubicBezTo>
                  <a:pt x="95" y="46"/>
                  <a:pt x="97" y="48"/>
                  <a:pt x="100" y="48"/>
                </a:cubicBezTo>
                <a:cubicBezTo>
                  <a:pt x="100" y="48"/>
                  <a:pt x="100" y="48"/>
                  <a:pt x="100" y="48"/>
                </a:cubicBezTo>
                <a:cubicBezTo>
                  <a:pt x="101" y="48"/>
                  <a:pt x="102" y="48"/>
                  <a:pt x="102" y="48"/>
                </a:cubicBezTo>
                <a:cubicBezTo>
                  <a:pt x="102" y="61"/>
                  <a:pt x="102" y="61"/>
                  <a:pt x="102" y="61"/>
                </a:cubicBezTo>
                <a:cubicBezTo>
                  <a:pt x="78" y="61"/>
                  <a:pt x="78" y="61"/>
                  <a:pt x="78" y="61"/>
                </a:cubicBezTo>
                <a:cubicBezTo>
                  <a:pt x="78" y="48"/>
                  <a:pt x="78" y="48"/>
                  <a:pt x="78" y="48"/>
                </a:cubicBezTo>
                <a:cubicBezTo>
                  <a:pt x="81" y="48"/>
                  <a:pt x="84" y="46"/>
                  <a:pt x="84" y="42"/>
                </a:cubicBezTo>
                <a:cubicBezTo>
                  <a:pt x="84" y="37"/>
                  <a:pt x="84" y="32"/>
                  <a:pt x="84" y="27"/>
                </a:cubicBezTo>
                <a:cubicBezTo>
                  <a:pt x="84" y="22"/>
                  <a:pt x="84" y="17"/>
                  <a:pt x="84" y="12"/>
                </a:cubicBezTo>
                <a:cubicBezTo>
                  <a:pt x="84" y="9"/>
                  <a:pt x="81" y="6"/>
                  <a:pt x="78" y="6"/>
                </a:cubicBezTo>
                <a:cubicBezTo>
                  <a:pt x="78" y="6"/>
                  <a:pt x="78" y="6"/>
                  <a:pt x="78" y="6"/>
                </a:cubicBezTo>
                <a:cubicBezTo>
                  <a:pt x="78" y="6"/>
                  <a:pt x="78" y="6"/>
                  <a:pt x="78" y="6"/>
                </a:cubicBezTo>
                <a:lnTo>
                  <a:pt x="78" y="0"/>
                </a:lnTo>
                <a:close/>
                <a:moveTo>
                  <a:pt x="53" y="0"/>
                </a:moveTo>
                <a:cubicBezTo>
                  <a:pt x="78" y="0"/>
                  <a:pt x="78" y="0"/>
                  <a:pt x="78" y="0"/>
                </a:cubicBezTo>
                <a:cubicBezTo>
                  <a:pt x="78" y="6"/>
                  <a:pt x="78" y="6"/>
                  <a:pt x="78" y="6"/>
                </a:cubicBezTo>
                <a:cubicBezTo>
                  <a:pt x="74" y="6"/>
                  <a:pt x="71" y="9"/>
                  <a:pt x="71" y="12"/>
                </a:cubicBezTo>
                <a:cubicBezTo>
                  <a:pt x="71" y="17"/>
                  <a:pt x="71" y="22"/>
                  <a:pt x="71" y="27"/>
                </a:cubicBezTo>
                <a:cubicBezTo>
                  <a:pt x="71" y="32"/>
                  <a:pt x="71" y="37"/>
                  <a:pt x="71" y="42"/>
                </a:cubicBezTo>
                <a:cubicBezTo>
                  <a:pt x="72" y="46"/>
                  <a:pt x="74" y="48"/>
                  <a:pt x="78" y="48"/>
                </a:cubicBezTo>
                <a:cubicBezTo>
                  <a:pt x="78" y="48"/>
                  <a:pt x="78" y="48"/>
                  <a:pt x="78" y="48"/>
                </a:cubicBezTo>
                <a:cubicBezTo>
                  <a:pt x="78" y="48"/>
                  <a:pt x="78" y="48"/>
                  <a:pt x="78" y="48"/>
                </a:cubicBezTo>
                <a:cubicBezTo>
                  <a:pt x="78" y="61"/>
                  <a:pt x="78" y="61"/>
                  <a:pt x="78" y="61"/>
                </a:cubicBezTo>
                <a:cubicBezTo>
                  <a:pt x="53" y="61"/>
                  <a:pt x="53" y="61"/>
                  <a:pt x="53" y="61"/>
                </a:cubicBezTo>
                <a:cubicBezTo>
                  <a:pt x="53" y="48"/>
                  <a:pt x="53" y="48"/>
                  <a:pt x="53" y="48"/>
                </a:cubicBezTo>
                <a:cubicBezTo>
                  <a:pt x="54" y="48"/>
                  <a:pt x="54" y="48"/>
                  <a:pt x="55" y="48"/>
                </a:cubicBezTo>
                <a:cubicBezTo>
                  <a:pt x="55" y="48"/>
                  <a:pt x="55" y="48"/>
                  <a:pt x="55" y="48"/>
                </a:cubicBezTo>
                <a:cubicBezTo>
                  <a:pt x="58" y="48"/>
                  <a:pt x="61" y="46"/>
                  <a:pt x="60" y="42"/>
                </a:cubicBezTo>
                <a:cubicBezTo>
                  <a:pt x="60" y="37"/>
                  <a:pt x="60" y="32"/>
                  <a:pt x="60" y="27"/>
                </a:cubicBezTo>
                <a:cubicBezTo>
                  <a:pt x="60" y="22"/>
                  <a:pt x="59" y="17"/>
                  <a:pt x="59" y="12"/>
                </a:cubicBezTo>
                <a:cubicBezTo>
                  <a:pt x="59" y="9"/>
                  <a:pt x="56" y="6"/>
                  <a:pt x="53" y="6"/>
                </a:cubicBezTo>
                <a:lnTo>
                  <a:pt x="53" y="0"/>
                </a:lnTo>
                <a:close/>
                <a:moveTo>
                  <a:pt x="29" y="0"/>
                </a:moveTo>
                <a:cubicBezTo>
                  <a:pt x="53" y="0"/>
                  <a:pt x="53" y="0"/>
                  <a:pt x="53" y="0"/>
                </a:cubicBezTo>
                <a:cubicBezTo>
                  <a:pt x="53" y="6"/>
                  <a:pt x="53" y="6"/>
                  <a:pt x="53" y="6"/>
                </a:cubicBezTo>
                <a:cubicBezTo>
                  <a:pt x="53" y="6"/>
                  <a:pt x="52" y="6"/>
                  <a:pt x="52" y="6"/>
                </a:cubicBezTo>
                <a:cubicBezTo>
                  <a:pt x="52" y="6"/>
                  <a:pt x="52" y="6"/>
                  <a:pt x="52" y="6"/>
                </a:cubicBezTo>
                <a:cubicBezTo>
                  <a:pt x="48" y="6"/>
                  <a:pt x="46" y="9"/>
                  <a:pt x="46" y="12"/>
                </a:cubicBezTo>
                <a:cubicBezTo>
                  <a:pt x="46" y="17"/>
                  <a:pt x="47" y="22"/>
                  <a:pt x="47" y="27"/>
                </a:cubicBezTo>
                <a:cubicBezTo>
                  <a:pt x="47" y="32"/>
                  <a:pt x="48" y="37"/>
                  <a:pt x="48" y="42"/>
                </a:cubicBezTo>
                <a:cubicBezTo>
                  <a:pt x="48" y="45"/>
                  <a:pt x="50" y="48"/>
                  <a:pt x="53" y="48"/>
                </a:cubicBezTo>
                <a:cubicBezTo>
                  <a:pt x="53" y="61"/>
                  <a:pt x="53" y="61"/>
                  <a:pt x="53" y="61"/>
                </a:cubicBezTo>
                <a:cubicBezTo>
                  <a:pt x="29" y="61"/>
                  <a:pt x="29" y="61"/>
                  <a:pt x="29" y="61"/>
                </a:cubicBezTo>
                <a:cubicBezTo>
                  <a:pt x="29" y="48"/>
                  <a:pt x="29" y="48"/>
                  <a:pt x="29" y="48"/>
                </a:cubicBezTo>
                <a:cubicBezTo>
                  <a:pt x="30" y="48"/>
                  <a:pt x="31" y="48"/>
                  <a:pt x="32" y="48"/>
                </a:cubicBezTo>
                <a:cubicBezTo>
                  <a:pt x="32" y="48"/>
                  <a:pt x="32" y="48"/>
                  <a:pt x="32" y="48"/>
                </a:cubicBezTo>
                <a:cubicBezTo>
                  <a:pt x="35" y="48"/>
                  <a:pt x="38" y="46"/>
                  <a:pt x="37" y="42"/>
                </a:cubicBezTo>
                <a:cubicBezTo>
                  <a:pt x="37" y="37"/>
                  <a:pt x="36" y="32"/>
                  <a:pt x="36" y="27"/>
                </a:cubicBezTo>
                <a:cubicBezTo>
                  <a:pt x="35" y="22"/>
                  <a:pt x="34" y="17"/>
                  <a:pt x="34" y="12"/>
                </a:cubicBezTo>
                <a:cubicBezTo>
                  <a:pt x="34" y="9"/>
                  <a:pt x="32" y="7"/>
                  <a:pt x="29" y="6"/>
                </a:cubicBezTo>
                <a:lnTo>
                  <a:pt x="29" y="0"/>
                </a:lnTo>
                <a:close/>
                <a:moveTo>
                  <a:pt x="28" y="61"/>
                </a:moveTo>
                <a:cubicBezTo>
                  <a:pt x="14" y="61"/>
                  <a:pt x="9" y="54"/>
                  <a:pt x="7" y="44"/>
                </a:cubicBezTo>
                <a:cubicBezTo>
                  <a:pt x="0" y="0"/>
                  <a:pt x="0" y="0"/>
                  <a:pt x="0" y="0"/>
                </a:cubicBezTo>
                <a:cubicBezTo>
                  <a:pt x="29" y="0"/>
                  <a:pt x="29" y="0"/>
                  <a:pt x="29" y="0"/>
                </a:cubicBezTo>
                <a:cubicBezTo>
                  <a:pt x="29" y="6"/>
                  <a:pt x="29" y="6"/>
                  <a:pt x="29" y="6"/>
                </a:cubicBezTo>
                <a:cubicBezTo>
                  <a:pt x="28" y="6"/>
                  <a:pt x="27" y="6"/>
                  <a:pt x="27" y="6"/>
                </a:cubicBezTo>
                <a:cubicBezTo>
                  <a:pt x="27" y="6"/>
                  <a:pt x="27" y="6"/>
                  <a:pt x="27" y="6"/>
                </a:cubicBezTo>
                <a:cubicBezTo>
                  <a:pt x="23" y="6"/>
                  <a:pt x="20" y="9"/>
                  <a:pt x="21" y="12"/>
                </a:cubicBezTo>
                <a:cubicBezTo>
                  <a:pt x="21" y="17"/>
                  <a:pt x="22" y="22"/>
                  <a:pt x="23" y="27"/>
                </a:cubicBezTo>
                <a:cubicBezTo>
                  <a:pt x="24" y="32"/>
                  <a:pt x="24" y="37"/>
                  <a:pt x="25" y="42"/>
                </a:cubicBezTo>
                <a:cubicBezTo>
                  <a:pt x="25" y="45"/>
                  <a:pt x="27" y="47"/>
                  <a:pt x="29" y="48"/>
                </a:cubicBezTo>
                <a:cubicBezTo>
                  <a:pt x="29" y="61"/>
                  <a:pt x="29" y="61"/>
                  <a:pt x="29" y="61"/>
                </a:cubicBezTo>
                <a:lnTo>
                  <a:pt x="28" y="6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47" name="Google Shape;1647;p55"/>
          <p:cNvSpPr/>
          <p:nvPr/>
        </p:nvSpPr>
        <p:spPr>
          <a:xfrm>
            <a:off x="6992627" y="3207217"/>
            <a:ext cx="239072" cy="359597"/>
          </a:xfrm>
          <a:custGeom>
            <a:rect b="b" l="l" r="r" t="t"/>
            <a:pathLst>
              <a:path extrusionOk="0" h="135" w="90">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48" name="Google Shape;1648;p55"/>
          <p:cNvSpPr/>
          <p:nvPr/>
        </p:nvSpPr>
        <p:spPr>
          <a:xfrm>
            <a:off x="7026216" y="3242782"/>
            <a:ext cx="169920" cy="169920"/>
          </a:xfrm>
          <a:prstGeom prst="ellipse">
            <a:avLst/>
          </a:pr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49" name="Google Shape;1649;p55"/>
          <p:cNvSpPr/>
          <p:nvPr/>
        </p:nvSpPr>
        <p:spPr>
          <a:xfrm>
            <a:off x="5445572" y="2776489"/>
            <a:ext cx="333911" cy="84959"/>
          </a:xfrm>
          <a:custGeom>
            <a:rect b="b" l="l" r="r" t="t"/>
            <a:pathLst>
              <a:path extrusionOk="0" h="43" w="169">
                <a:moveTo>
                  <a:pt x="110" y="23"/>
                </a:moveTo>
                <a:lnTo>
                  <a:pt x="59" y="23"/>
                </a:lnTo>
                <a:lnTo>
                  <a:pt x="59" y="0"/>
                </a:lnTo>
                <a:lnTo>
                  <a:pt x="0" y="0"/>
                </a:lnTo>
                <a:lnTo>
                  <a:pt x="0" y="43"/>
                </a:lnTo>
                <a:lnTo>
                  <a:pt x="169" y="43"/>
                </a:lnTo>
                <a:lnTo>
                  <a:pt x="169" y="0"/>
                </a:lnTo>
                <a:lnTo>
                  <a:pt x="110" y="0"/>
                </a:lnTo>
                <a:lnTo>
                  <a:pt x="110" y="23"/>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50" name="Google Shape;1650;p55"/>
          <p:cNvSpPr/>
          <p:nvPr/>
        </p:nvSpPr>
        <p:spPr>
          <a:xfrm>
            <a:off x="5581902" y="2776489"/>
            <a:ext cx="63225" cy="23709"/>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51" name="Google Shape;1651;p55"/>
          <p:cNvSpPr/>
          <p:nvPr/>
        </p:nvSpPr>
        <p:spPr>
          <a:xfrm>
            <a:off x="5445572" y="2582864"/>
            <a:ext cx="333911" cy="173871"/>
          </a:xfrm>
          <a:custGeom>
            <a:rect b="b" l="l" r="r" t="t"/>
            <a:pathLst>
              <a:path extrusionOk="0" h="88" w="169">
                <a:moveTo>
                  <a:pt x="126" y="0"/>
                </a:moveTo>
                <a:lnTo>
                  <a:pt x="85" y="0"/>
                </a:lnTo>
                <a:lnTo>
                  <a:pt x="85" y="15"/>
                </a:lnTo>
                <a:lnTo>
                  <a:pt x="112" y="15"/>
                </a:lnTo>
                <a:lnTo>
                  <a:pt x="112" y="32"/>
                </a:lnTo>
                <a:lnTo>
                  <a:pt x="85" y="32"/>
                </a:lnTo>
                <a:lnTo>
                  <a:pt x="85" y="88"/>
                </a:lnTo>
                <a:lnTo>
                  <a:pt x="110" y="88"/>
                </a:lnTo>
                <a:lnTo>
                  <a:pt x="169" y="88"/>
                </a:lnTo>
                <a:lnTo>
                  <a:pt x="169" y="32"/>
                </a:lnTo>
                <a:lnTo>
                  <a:pt x="126" y="32"/>
                </a:lnTo>
                <a:lnTo>
                  <a:pt x="126" y="0"/>
                </a:lnTo>
                <a:close/>
                <a:moveTo>
                  <a:pt x="85" y="0"/>
                </a:moveTo>
                <a:lnTo>
                  <a:pt x="43" y="0"/>
                </a:lnTo>
                <a:lnTo>
                  <a:pt x="43" y="32"/>
                </a:lnTo>
                <a:lnTo>
                  <a:pt x="0" y="32"/>
                </a:lnTo>
                <a:lnTo>
                  <a:pt x="0" y="88"/>
                </a:lnTo>
                <a:lnTo>
                  <a:pt x="59" y="88"/>
                </a:lnTo>
                <a:lnTo>
                  <a:pt x="85" y="88"/>
                </a:lnTo>
                <a:lnTo>
                  <a:pt x="85" y="32"/>
                </a:lnTo>
                <a:lnTo>
                  <a:pt x="58" y="32"/>
                </a:lnTo>
                <a:lnTo>
                  <a:pt x="58" y="32"/>
                </a:lnTo>
                <a:lnTo>
                  <a:pt x="58" y="15"/>
                </a:lnTo>
                <a:lnTo>
                  <a:pt x="85" y="15"/>
                </a:lnTo>
                <a:lnTo>
                  <a:pt x="85"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52" name="Google Shape;1652;p55"/>
          <p:cNvSpPr/>
          <p:nvPr/>
        </p:nvSpPr>
        <p:spPr>
          <a:xfrm>
            <a:off x="6846417" y="2667823"/>
            <a:ext cx="339838" cy="35565"/>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53" name="Google Shape;1653;p55"/>
          <p:cNvSpPr/>
          <p:nvPr/>
        </p:nvSpPr>
        <p:spPr>
          <a:xfrm>
            <a:off x="6846417" y="2746856"/>
            <a:ext cx="339838" cy="138308"/>
          </a:xfrm>
          <a:custGeom>
            <a:rect b="b" l="l" r="r" t="t"/>
            <a:pathLst>
              <a:path extrusionOk="0" h="70" w="172">
                <a:moveTo>
                  <a:pt x="146" y="70"/>
                </a:moveTo>
                <a:lnTo>
                  <a:pt x="172" y="70"/>
                </a:lnTo>
                <a:lnTo>
                  <a:pt x="172" y="0"/>
                </a:lnTo>
                <a:lnTo>
                  <a:pt x="146" y="0"/>
                </a:lnTo>
                <a:lnTo>
                  <a:pt x="146" y="33"/>
                </a:lnTo>
                <a:lnTo>
                  <a:pt x="146" y="33"/>
                </a:lnTo>
                <a:lnTo>
                  <a:pt x="160" y="47"/>
                </a:lnTo>
                <a:lnTo>
                  <a:pt x="146" y="59"/>
                </a:lnTo>
                <a:lnTo>
                  <a:pt x="146" y="70"/>
                </a:lnTo>
                <a:close/>
                <a:moveTo>
                  <a:pt x="0" y="70"/>
                </a:moveTo>
                <a:lnTo>
                  <a:pt x="146" y="70"/>
                </a:lnTo>
                <a:lnTo>
                  <a:pt x="146" y="59"/>
                </a:lnTo>
                <a:lnTo>
                  <a:pt x="134" y="47"/>
                </a:lnTo>
                <a:lnTo>
                  <a:pt x="146" y="33"/>
                </a:lnTo>
                <a:lnTo>
                  <a:pt x="146" y="0"/>
                </a:lnTo>
                <a:lnTo>
                  <a:pt x="0" y="0"/>
                </a:lnTo>
                <a:lnTo>
                  <a:pt x="0" y="70"/>
                </a:lnTo>
                <a:lnTo>
                  <a:pt x="0" y="70"/>
                </a:lnTo>
                <a:close/>
                <a:moveTo>
                  <a:pt x="146" y="33"/>
                </a:moveTo>
                <a:lnTo>
                  <a:pt x="146" y="33"/>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54" name="Google Shape;1654;p55"/>
          <p:cNvSpPr/>
          <p:nvPr/>
        </p:nvSpPr>
        <p:spPr>
          <a:xfrm>
            <a:off x="6846417" y="2746856"/>
            <a:ext cx="339838" cy="138308"/>
          </a:xfrm>
          <a:custGeom>
            <a:rect b="b" l="l" r="r" t="t"/>
            <a:pathLst>
              <a:path extrusionOk="0" h="70" w="172">
                <a:moveTo>
                  <a:pt x="146" y="70"/>
                </a:moveTo>
                <a:lnTo>
                  <a:pt x="172" y="70"/>
                </a:lnTo>
                <a:lnTo>
                  <a:pt x="172" y="0"/>
                </a:lnTo>
                <a:lnTo>
                  <a:pt x="146" y="0"/>
                </a:lnTo>
                <a:lnTo>
                  <a:pt x="146" y="33"/>
                </a:lnTo>
                <a:lnTo>
                  <a:pt x="146" y="33"/>
                </a:lnTo>
                <a:lnTo>
                  <a:pt x="160" y="47"/>
                </a:lnTo>
                <a:lnTo>
                  <a:pt x="146" y="59"/>
                </a:lnTo>
                <a:lnTo>
                  <a:pt x="146" y="70"/>
                </a:lnTo>
                <a:moveTo>
                  <a:pt x="0" y="70"/>
                </a:moveTo>
                <a:lnTo>
                  <a:pt x="146" y="70"/>
                </a:lnTo>
                <a:lnTo>
                  <a:pt x="146" y="59"/>
                </a:lnTo>
                <a:lnTo>
                  <a:pt x="134" y="47"/>
                </a:lnTo>
                <a:lnTo>
                  <a:pt x="146" y="33"/>
                </a:lnTo>
                <a:lnTo>
                  <a:pt x="146" y="0"/>
                </a:lnTo>
                <a:lnTo>
                  <a:pt x="0" y="0"/>
                </a:lnTo>
                <a:lnTo>
                  <a:pt x="0" y="70"/>
                </a:lnTo>
                <a:lnTo>
                  <a:pt x="0" y="70"/>
                </a:lnTo>
                <a:moveTo>
                  <a:pt x="146" y="33"/>
                </a:moveTo>
                <a:lnTo>
                  <a:pt x="146" y="33"/>
                </a:lnTo>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55" name="Google Shape;1655;p55"/>
          <p:cNvSpPr/>
          <p:nvPr/>
        </p:nvSpPr>
        <p:spPr>
          <a:xfrm>
            <a:off x="8587096" y="2793276"/>
            <a:ext cx="448509" cy="403065"/>
          </a:xfrm>
          <a:custGeom>
            <a:rect b="b" l="l" r="r" t="t"/>
            <a:pathLst>
              <a:path extrusionOk="0" h="152" w="169">
                <a:moveTo>
                  <a:pt x="166" y="43"/>
                </a:moveTo>
                <a:cubicBezTo>
                  <a:pt x="162" y="34"/>
                  <a:pt x="136" y="36"/>
                  <a:pt x="127" y="39"/>
                </a:cubicBezTo>
                <a:cubicBezTo>
                  <a:pt x="104" y="48"/>
                  <a:pt x="104" y="48"/>
                  <a:pt x="104" y="48"/>
                </a:cubicBezTo>
                <a:cubicBezTo>
                  <a:pt x="58" y="0"/>
                  <a:pt x="58" y="0"/>
                  <a:pt x="58" y="0"/>
                </a:cubicBezTo>
                <a:cubicBezTo>
                  <a:pt x="42" y="6"/>
                  <a:pt x="42" y="6"/>
                  <a:pt x="42" y="6"/>
                </a:cubicBezTo>
                <a:cubicBezTo>
                  <a:pt x="75" y="59"/>
                  <a:pt x="75" y="59"/>
                  <a:pt x="75" y="59"/>
                </a:cubicBezTo>
                <a:cubicBezTo>
                  <a:pt x="43" y="71"/>
                  <a:pt x="43" y="71"/>
                  <a:pt x="43" y="71"/>
                </a:cubicBezTo>
                <a:cubicBezTo>
                  <a:pt x="16" y="54"/>
                  <a:pt x="16" y="54"/>
                  <a:pt x="16" y="54"/>
                </a:cubicBezTo>
                <a:cubicBezTo>
                  <a:pt x="0" y="60"/>
                  <a:pt x="0" y="60"/>
                  <a:pt x="0" y="60"/>
                </a:cubicBezTo>
                <a:cubicBezTo>
                  <a:pt x="30" y="95"/>
                  <a:pt x="30" y="95"/>
                  <a:pt x="30" y="95"/>
                </a:cubicBezTo>
                <a:cubicBezTo>
                  <a:pt x="31" y="140"/>
                  <a:pt x="31" y="140"/>
                  <a:pt x="31" y="140"/>
                </a:cubicBezTo>
                <a:cubicBezTo>
                  <a:pt x="47" y="134"/>
                  <a:pt x="47" y="134"/>
                  <a:pt x="47" y="134"/>
                </a:cubicBezTo>
                <a:cubicBezTo>
                  <a:pt x="55" y="104"/>
                  <a:pt x="55" y="104"/>
                  <a:pt x="55" y="104"/>
                </a:cubicBezTo>
                <a:cubicBezTo>
                  <a:pt x="87" y="92"/>
                  <a:pt x="87" y="92"/>
                  <a:pt x="87" y="92"/>
                </a:cubicBezTo>
                <a:cubicBezTo>
                  <a:pt x="98" y="152"/>
                  <a:pt x="98" y="152"/>
                  <a:pt x="98" y="152"/>
                </a:cubicBezTo>
                <a:cubicBezTo>
                  <a:pt x="114" y="146"/>
                  <a:pt x="114" y="146"/>
                  <a:pt x="114" y="146"/>
                </a:cubicBezTo>
                <a:cubicBezTo>
                  <a:pt x="117" y="81"/>
                  <a:pt x="117" y="81"/>
                  <a:pt x="117" y="81"/>
                </a:cubicBezTo>
                <a:cubicBezTo>
                  <a:pt x="139" y="72"/>
                  <a:pt x="139" y="72"/>
                  <a:pt x="139" y="72"/>
                </a:cubicBezTo>
                <a:cubicBezTo>
                  <a:pt x="148" y="68"/>
                  <a:pt x="169" y="52"/>
                  <a:pt x="166" y="43"/>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56" name="Google Shape;1656;p55"/>
          <p:cNvSpPr/>
          <p:nvPr/>
        </p:nvSpPr>
        <p:spPr>
          <a:xfrm>
            <a:off x="6484845" y="1689799"/>
            <a:ext cx="235121" cy="466291"/>
          </a:xfrm>
          <a:custGeom>
            <a:rect b="b" l="l" r="r" t="t"/>
            <a:pathLst>
              <a:path extrusionOk="0" h="176" w="88">
                <a:moveTo>
                  <a:pt x="18" y="0"/>
                </a:moveTo>
                <a:cubicBezTo>
                  <a:pt x="70" y="0"/>
                  <a:pt x="70" y="0"/>
                  <a:pt x="70" y="0"/>
                </a:cubicBezTo>
                <a:cubicBezTo>
                  <a:pt x="80" y="0"/>
                  <a:pt x="88" y="8"/>
                  <a:pt x="88" y="18"/>
                </a:cubicBezTo>
                <a:cubicBezTo>
                  <a:pt x="88" y="158"/>
                  <a:pt x="88" y="158"/>
                  <a:pt x="88" y="158"/>
                </a:cubicBezTo>
                <a:cubicBezTo>
                  <a:pt x="88" y="168"/>
                  <a:pt x="80" y="176"/>
                  <a:pt x="70" y="176"/>
                </a:cubicBezTo>
                <a:cubicBezTo>
                  <a:pt x="18" y="176"/>
                  <a:pt x="18" y="176"/>
                  <a:pt x="18" y="176"/>
                </a:cubicBezTo>
                <a:cubicBezTo>
                  <a:pt x="8" y="176"/>
                  <a:pt x="0" y="168"/>
                  <a:pt x="0" y="158"/>
                </a:cubicBezTo>
                <a:cubicBezTo>
                  <a:pt x="0" y="18"/>
                  <a:pt x="0" y="18"/>
                  <a:pt x="0" y="18"/>
                </a:cubicBezTo>
                <a:cubicBezTo>
                  <a:pt x="0" y="8"/>
                  <a:pt x="8" y="0"/>
                  <a:pt x="18"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57" name="Google Shape;1657;p55"/>
          <p:cNvSpPr/>
          <p:nvPr/>
        </p:nvSpPr>
        <p:spPr>
          <a:xfrm>
            <a:off x="6512506" y="1739195"/>
            <a:ext cx="181775" cy="349717"/>
          </a:xfrm>
          <a:prstGeom prst="rect">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58" name="Google Shape;1658;p55"/>
          <p:cNvSpPr/>
          <p:nvPr/>
        </p:nvSpPr>
        <p:spPr>
          <a:xfrm>
            <a:off x="6553999" y="1707582"/>
            <a:ext cx="98790" cy="7903"/>
          </a:xfrm>
          <a:custGeom>
            <a:rect b="b" l="l" r="r" t="t"/>
            <a:pathLst>
              <a:path extrusionOk="0" h="3" w="37">
                <a:moveTo>
                  <a:pt x="1" y="3"/>
                </a:moveTo>
                <a:cubicBezTo>
                  <a:pt x="35" y="3"/>
                  <a:pt x="35" y="3"/>
                  <a:pt x="35" y="3"/>
                </a:cubicBezTo>
                <a:cubicBezTo>
                  <a:pt x="36" y="3"/>
                  <a:pt x="37" y="2"/>
                  <a:pt x="37" y="1"/>
                </a:cubicBezTo>
                <a:cubicBezTo>
                  <a:pt x="37" y="1"/>
                  <a:pt x="37" y="1"/>
                  <a:pt x="37" y="1"/>
                </a:cubicBezTo>
                <a:cubicBezTo>
                  <a:pt x="37" y="0"/>
                  <a:pt x="36" y="0"/>
                  <a:pt x="35" y="0"/>
                </a:cubicBezTo>
                <a:cubicBezTo>
                  <a:pt x="1" y="0"/>
                  <a:pt x="1" y="0"/>
                  <a:pt x="1" y="0"/>
                </a:cubicBezTo>
                <a:cubicBezTo>
                  <a:pt x="0" y="0"/>
                  <a:pt x="0" y="0"/>
                  <a:pt x="0" y="1"/>
                </a:cubicBezTo>
                <a:cubicBezTo>
                  <a:pt x="0" y="1"/>
                  <a:pt x="0" y="1"/>
                  <a:pt x="0" y="1"/>
                </a:cubicBezTo>
                <a:cubicBezTo>
                  <a:pt x="0" y="2"/>
                  <a:pt x="0" y="3"/>
                  <a:pt x="1" y="3"/>
                </a:cubicBezTo>
                <a:close/>
              </a:path>
            </a:pathLst>
          </a:custGeom>
          <a:solidFill>
            <a:srgbClr val="E5615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59" name="Google Shape;1659;p55"/>
          <p:cNvSpPr/>
          <p:nvPr/>
        </p:nvSpPr>
        <p:spPr>
          <a:xfrm>
            <a:off x="6520410" y="2116573"/>
            <a:ext cx="163992" cy="11855"/>
          </a:xfrm>
          <a:custGeom>
            <a:rect b="b" l="l" r="r" t="t"/>
            <a:pathLst>
              <a:path extrusionOk="0" h="5" w="62">
                <a:moveTo>
                  <a:pt x="3" y="5"/>
                </a:moveTo>
                <a:cubicBezTo>
                  <a:pt x="60" y="5"/>
                  <a:pt x="60" y="5"/>
                  <a:pt x="60" y="5"/>
                </a:cubicBezTo>
                <a:cubicBezTo>
                  <a:pt x="61" y="5"/>
                  <a:pt x="62" y="4"/>
                  <a:pt x="62" y="3"/>
                </a:cubicBezTo>
                <a:cubicBezTo>
                  <a:pt x="62" y="3"/>
                  <a:pt x="62" y="3"/>
                  <a:pt x="62" y="3"/>
                </a:cubicBezTo>
                <a:cubicBezTo>
                  <a:pt x="62" y="1"/>
                  <a:pt x="61" y="0"/>
                  <a:pt x="60" y="0"/>
                </a:cubicBezTo>
                <a:cubicBezTo>
                  <a:pt x="3" y="0"/>
                  <a:pt x="3" y="0"/>
                  <a:pt x="3" y="0"/>
                </a:cubicBezTo>
                <a:cubicBezTo>
                  <a:pt x="1" y="0"/>
                  <a:pt x="0" y="1"/>
                  <a:pt x="0" y="3"/>
                </a:cubicBezTo>
                <a:cubicBezTo>
                  <a:pt x="0" y="3"/>
                  <a:pt x="0" y="3"/>
                  <a:pt x="0" y="3"/>
                </a:cubicBezTo>
                <a:cubicBezTo>
                  <a:pt x="0" y="4"/>
                  <a:pt x="1" y="5"/>
                  <a:pt x="3" y="5"/>
                </a:cubicBezTo>
                <a:close/>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60" name="Google Shape;1660;p55"/>
          <p:cNvSpPr/>
          <p:nvPr/>
        </p:nvSpPr>
        <p:spPr>
          <a:xfrm>
            <a:off x="6575733" y="2096816"/>
            <a:ext cx="53346" cy="53346"/>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61" name="Google Shape;1661;p55"/>
          <p:cNvSpPr/>
          <p:nvPr/>
        </p:nvSpPr>
        <p:spPr>
          <a:xfrm>
            <a:off x="6583636" y="2104719"/>
            <a:ext cx="37541" cy="3754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62" name="Google Shape;1662;p55"/>
          <p:cNvSpPr/>
          <p:nvPr/>
        </p:nvSpPr>
        <p:spPr>
          <a:xfrm>
            <a:off x="5779484" y="834276"/>
            <a:ext cx="61249" cy="122500"/>
          </a:xfrm>
          <a:custGeom>
            <a:rect b="b" l="l" r="r" t="t"/>
            <a:pathLst>
              <a:path extrusionOk="0" h="62" w="31">
                <a:moveTo>
                  <a:pt x="0" y="62"/>
                </a:moveTo>
                <a:lnTo>
                  <a:pt x="31" y="25"/>
                </a:lnTo>
                <a:lnTo>
                  <a:pt x="0" y="0"/>
                </a:lnTo>
                <a:lnTo>
                  <a:pt x="0" y="6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63" name="Google Shape;1663;p55"/>
          <p:cNvSpPr/>
          <p:nvPr/>
        </p:nvSpPr>
        <p:spPr>
          <a:xfrm>
            <a:off x="5929644" y="834276"/>
            <a:ext cx="59275" cy="122500"/>
          </a:xfrm>
          <a:custGeom>
            <a:rect b="b" l="l" r="r" t="t"/>
            <a:pathLst>
              <a:path extrusionOk="0" h="62" w="30">
                <a:moveTo>
                  <a:pt x="30" y="62"/>
                </a:moveTo>
                <a:lnTo>
                  <a:pt x="30" y="0"/>
                </a:lnTo>
                <a:lnTo>
                  <a:pt x="0" y="25"/>
                </a:lnTo>
                <a:lnTo>
                  <a:pt x="30" y="6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64" name="Google Shape;1664;p55"/>
          <p:cNvSpPr/>
          <p:nvPr/>
        </p:nvSpPr>
        <p:spPr>
          <a:xfrm>
            <a:off x="5988919" y="962703"/>
            <a:ext cx="1976" cy="1976"/>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65" name="Google Shape;1665;p55"/>
          <p:cNvSpPr/>
          <p:nvPr/>
        </p:nvSpPr>
        <p:spPr>
          <a:xfrm>
            <a:off x="5779484" y="962703"/>
            <a:ext cx="1976" cy="1976"/>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66" name="Google Shape;1666;p55"/>
          <p:cNvSpPr/>
          <p:nvPr/>
        </p:nvSpPr>
        <p:spPr>
          <a:xfrm>
            <a:off x="5783435" y="887623"/>
            <a:ext cx="203509" cy="75080"/>
          </a:xfrm>
          <a:custGeom>
            <a:rect b="b" l="l" r="r" t="t"/>
            <a:pathLst>
              <a:path extrusionOk="0" h="38" w="103">
                <a:moveTo>
                  <a:pt x="103" y="38"/>
                </a:moveTo>
                <a:lnTo>
                  <a:pt x="103" y="38"/>
                </a:lnTo>
                <a:lnTo>
                  <a:pt x="71" y="0"/>
                </a:lnTo>
                <a:lnTo>
                  <a:pt x="52" y="15"/>
                </a:lnTo>
                <a:lnTo>
                  <a:pt x="32" y="0"/>
                </a:lnTo>
                <a:lnTo>
                  <a:pt x="1" y="38"/>
                </a:lnTo>
                <a:lnTo>
                  <a:pt x="0" y="38"/>
                </a:lnTo>
                <a:lnTo>
                  <a:pt x="103" y="3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67" name="Google Shape;1667;p55"/>
          <p:cNvSpPr/>
          <p:nvPr/>
        </p:nvSpPr>
        <p:spPr>
          <a:xfrm>
            <a:off x="5785410" y="830324"/>
            <a:ext cx="199557" cy="79032"/>
          </a:xfrm>
          <a:custGeom>
            <a:rect b="b" l="l" r="r" t="t"/>
            <a:pathLst>
              <a:path extrusionOk="0" h="40" w="101">
                <a:moveTo>
                  <a:pt x="31" y="24"/>
                </a:moveTo>
                <a:lnTo>
                  <a:pt x="32" y="25"/>
                </a:lnTo>
                <a:lnTo>
                  <a:pt x="34" y="27"/>
                </a:lnTo>
                <a:lnTo>
                  <a:pt x="51" y="40"/>
                </a:lnTo>
                <a:lnTo>
                  <a:pt x="69" y="27"/>
                </a:lnTo>
                <a:lnTo>
                  <a:pt x="70" y="25"/>
                </a:lnTo>
                <a:lnTo>
                  <a:pt x="71" y="24"/>
                </a:lnTo>
                <a:lnTo>
                  <a:pt x="101" y="0"/>
                </a:lnTo>
                <a:lnTo>
                  <a:pt x="0" y="0"/>
                </a:lnTo>
                <a:lnTo>
                  <a:pt x="31" y="2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668" name="Google Shape;1668;p55"/>
          <p:cNvGrpSpPr/>
          <p:nvPr/>
        </p:nvGrpSpPr>
        <p:grpSpPr>
          <a:xfrm>
            <a:off x="7697991" y="4667336"/>
            <a:ext cx="377378" cy="375403"/>
            <a:chOff x="7956820" y="4444072"/>
            <a:chExt cx="377378" cy="375403"/>
          </a:xfrm>
        </p:grpSpPr>
        <p:sp>
          <p:nvSpPr>
            <p:cNvPr id="1669" name="Google Shape;1669;p55"/>
            <p:cNvSpPr/>
            <p:nvPr/>
          </p:nvSpPr>
          <p:spPr>
            <a:xfrm>
              <a:off x="7956820" y="4444072"/>
              <a:ext cx="377378" cy="375403"/>
            </a:xfrm>
            <a:prstGeom prst="ellipse">
              <a:avLst/>
            </a:pr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70" name="Google Shape;1670;p55"/>
            <p:cNvSpPr/>
            <p:nvPr/>
          </p:nvSpPr>
          <p:spPr>
            <a:xfrm>
              <a:off x="8041781" y="4509274"/>
              <a:ext cx="88911" cy="248952"/>
            </a:xfrm>
            <a:custGeom>
              <a:rect b="b" l="l" r="r" t="t"/>
              <a:pathLst>
                <a:path extrusionOk="0" h="94" w="33">
                  <a:moveTo>
                    <a:pt x="4" y="11"/>
                  </a:moveTo>
                  <a:cubicBezTo>
                    <a:pt x="3" y="15"/>
                    <a:pt x="1" y="18"/>
                    <a:pt x="1" y="23"/>
                  </a:cubicBezTo>
                  <a:cubicBezTo>
                    <a:pt x="0" y="26"/>
                    <a:pt x="1" y="29"/>
                    <a:pt x="3" y="32"/>
                  </a:cubicBezTo>
                  <a:cubicBezTo>
                    <a:pt x="5" y="36"/>
                    <a:pt x="8" y="40"/>
                    <a:pt x="12" y="43"/>
                  </a:cubicBezTo>
                  <a:cubicBezTo>
                    <a:pt x="12" y="94"/>
                    <a:pt x="12" y="94"/>
                    <a:pt x="12" y="94"/>
                  </a:cubicBezTo>
                  <a:cubicBezTo>
                    <a:pt x="21" y="94"/>
                    <a:pt x="21" y="94"/>
                    <a:pt x="21" y="94"/>
                  </a:cubicBezTo>
                  <a:cubicBezTo>
                    <a:pt x="21" y="43"/>
                    <a:pt x="21" y="43"/>
                    <a:pt x="21" y="43"/>
                  </a:cubicBezTo>
                  <a:cubicBezTo>
                    <a:pt x="25" y="41"/>
                    <a:pt x="29" y="36"/>
                    <a:pt x="30" y="32"/>
                  </a:cubicBezTo>
                  <a:cubicBezTo>
                    <a:pt x="32" y="29"/>
                    <a:pt x="33" y="26"/>
                    <a:pt x="33" y="23"/>
                  </a:cubicBezTo>
                  <a:cubicBezTo>
                    <a:pt x="32" y="18"/>
                    <a:pt x="31" y="15"/>
                    <a:pt x="29" y="11"/>
                  </a:cubicBezTo>
                  <a:cubicBezTo>
                    <a:pt x="28" y="8"/>
                    <a:pt x="26" y="0"/>
                    <a:pt x="22" y="0"/>
                  </a:cubicBezTo>
                  <a:cubicBezTo>
                    <a:pt x="25" y="22"/>
                    <a:pt x="25" y="22"/>
                    <a:pt x="25" y="22"/>
                  </a:cubicBezTo>
                  <a:cubicBezTo>
                    <a:pt x="22" y="22"/>
                    <a:pt x="22" y="22"/>
                    <a:pt x="22" y="22"/>
                  </a:cubicBezTo>
                  <a:cubicBezTo>
                    <a:pt x="19" y="0"/>
                    <a:pt x="19" y="0"/>
                    <a:pt x="19" y="0"/>
                  </a:cubicBezTo>
                  <a:cubicBezTo>
                    <a:pt x="17" y="0"/>
                    <a:pt x="17" y="0"/>
                    <a:pt x="17" y="0"/>
                  </a:cubicBezTo>
                  <a:cubicBezTo>
                    <a:pt x="15" y="0"/>
                    <a:pt x="15" y="0"/>
                    <a:pt x="15" y="0"/>
                  </a:cubicBezTo>
                  <a:cubicBezTo>
                    <a:pt x="12" y="22"/>
                    <a:pt x="12" y="22"/>
                    <a:pt x="12" y="22"/>
                  </a:cubicBezTo>
                  <a:cubicBezTo>
                    <a:pt x="9" y="22"/>
                    <a:pt x="9" y="22"/>
                    <a:pt x="9" y="22"/>
                  </a:cubicBezTo>
                  <a:cubicBezTo>
                    <a:pt x="12" y="0"/>
                    <a:pt x="12" y="0"/>
                    <a:pt x="12" y="0"/>
                  </a:cubicBezTo>
                  <a:cubicBezTo>
                    <a:pt x="8" y="0"/>
                    <a:pt x="5" y="8"/>
                    <a:pt x="4" y="11"/>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71" name="Google Shape;1671;p55"/>
            <p:cNvSpPr/>
            <p:nvPr/>
          </p:nvSpPr>
          <p:spPr>
            <a:xfrm>
              <a:off x="8156376" y="4505321"/>
              <a:ext cx="92863" cy="252903"/>
            </a:xfrm>
            <a:custGeom>
              <a:rect b="b" l="l" r="r" t="t"/>
              <a:pathLst>
                <a:path extrusionOk="0" h="96" w="35">
                  <a:moveTo>
                    <a:pt x="22" y="96"/>
                  </a:moveTo>
                  <a:cubicBezTo>
                    <a:pt x="22" y="46"/>
                    <a:pt x="22" y="46"/>
                    <a:pt x="22" y="46"/>
                  </a:cubicBezTo>
                  <a:cubicBezTo>
                    <a:pt x="29" y="43"/>
                    <a:pt x="35" y="35"/>
                    <a:pt x="35" y="25"/>
                  </a:cubicBezTo>
                  <a:cubicBezTo>
                    <a:pt x="35" y="14"/>
                    <a:pt x="27" y="0"/>
                    <a:pt x="18" y="0"/>
                  </a:cubicBezTo>
                  <a:cubicBezTo>
                    <a:pt x="8" y="0"/>
                    <a:pt x="0" y="14"/>
                    <a:pt x="0" y="25"/>
                  </a:cubicBezTo>
                  <a:cubicBezTo>
                    <a:pt x="0" y="35"/>
                    <a:pt x="6" y="43"/>
                    <a:pt x="13" y="45"/>
                  </a:cubicBezTo>
                  <a:cubicBezTo>
                    <a:pt x="13" y="96"/>
                    <a:pt x="13" y="96"/>
                    <a:pt x="13" y="96"/>
                  </a:cubicBezTo>
                  <a:lnTo>
                    <a:pt x="22" y="9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672" name="Google Shape;1672;p55"/>
          <p:cNvSpPr/>
          <p:nvPr/>
        </p:nvSpPr>
        <p:spPr>
          <a:xfrm>
            <a:off x="4848880" y="3485806"/>
            <a:ext cx="175846" cy="369477"/>
          </a:xfrm>
          <a:custGeom>
            <a:rect b="b" l="l" r="r" t="t"/>
            <a:pathLst>
              <a:path extrusionOk="0" h="139" w="66">
                <a:moveTo>
                  <a:pt x="33" y="119"/>
                </a:moveTo>
                <a:cubicBezTo>
                  <a:pt x="49" y="119"/>
                  <a:pt x="61" y="123"/>
                  <a:pt x="65" y="135"/>
                </a:cubicBez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6" y="63"/>
                  <a:pt x="56" y="64"/>
                  <a:pt x="55" y="64"/>
                </a:cubicBezTo>
                <a:cubicBezTo>
                  <a:pt x="55" y="64"/>
                  <a:pt x="54" y="64"/>
                  <a:pt x="54" y="63"/>
                </a:cubicBezTo>
                <a:cubicBezTo>
                  <a:pt x="53" y="63"/>
                  <a:pt x="51" y="62"/>
                  <a:pt x="50" y="62"/>
                </a:cubicBezTo>
                <a:cubicBezTo>
                  <a:pt x="45" y="60"/>
                  <a:pt x="40" y="60"/>
                  <a:pt x="33" y="60"/>
                </a:cubicBezTo>
                <a:lnTo>
                  <a:pt x="33" y="119"/>
                </a:lnTo>
                <a:close/>
                <a:moveTo>
                  <a:pt x="1" y="135"/>
                </a:moveTo>
                <a:cubicBezTo>
                  <a:pt x="5" y="123"/>
                  <a:pt x="18" y="119"/>
                  <a:pt x="33" y="119"/>
                </a:cubicBezTo>
                <a:cubicBezTo>
                  <a:pt x="33" y="60"/>
                  <a:pt x="33" y="60"/>
                  <a:pt x="33" y="60"/>
                </a:cubicBezTo>
                <a:cubicBezTo>
                  <a:pt x="27" y="60"/>
                  <a:pt x="21" y="60"/>
                  <a:pt x="17" y="62"/>
                </a:cubicBezTo>
                <a:cubicBezTo>
                  <a:pt x="15" y="62"/>
                  <a:pt x="14" y="63"/>
                  <a:pt x="12" y="63"/>
                </a:cubicBezTo>
                <a:cubicBezTo>
                  <a:pt x="11" y="64"/>
                  <a:pt x="10" y="63"/>
                  <a:pt x="10" y="62"/>
                </a:cubicBezTo>
                <a:cubicBezTo>
                  <a:pt x="9" y="62"/>
                  <a:pt x="10" y="60"/>
                  <a:pt x="11" y="60"/>
                </a:cubicBezTo>
                <a:cubicBezTo>
                  <a:pt x="11" y="60"/>
                  <a:pt x="11" y="60"/>
                  <a:pt x="11" y="60"/>
                </a:cubicBezTo>
                <a:cubicBezTo>
                  <a:pt x="16" y="57"/>
                  <a:pt x="24" y="56"/>
                  <a:pt x="33" y="56"/>
                </a:cubicBezTo>
                <a:cubicBezTo>
                  <a:pt x="33" y="41"/>
                  <a:pt x="33" y="41"/>
                  <a:pt x="33" y="41"/>
                </a:cubicBezTo>
                <a:cubicBezTo>
                  <a:pt x="27" y="41"/>
                  <a:pt x="21" y="42"/>
                  <a:pt x="17" y="43"/>
                </a:cubicBezTo>
                <a:cubicBezTo>
                  <a:pt x="15" y="43"/>
                  <a:pt x="14" y="44"/>
                  <a:pt x="12" y="45"/>
                </a:cubicBezTo>
                <a:cubicBezTo>
                  <a:pt x="11" y="45"/>
                  <a:pt x="10" y="45"/>
                  <a:pt x="10" y="44"/>
                </a:cubicBezTo>
                <a:cubicBezTo>
                  <a:pt x="9" y="43"/>
                  <a:pt x="10" y="42"/>
                  <a:pt x="11" y="41"/>
                </a:cubicBezTo>
                <a:cubicBezTo>
                  <a:pt x="11" y="41"/>
                  <a:pt x="11" y="41"/>
                  <a:pt x="11" y="41"/>
                </a:cubicBezTo>
                <a:cubicBezTo>
                  <a:pt x="16" y="38"/>
                  <a:pt x="24" y="37"/>
                  <a:pt x="33" y="37"/>
                </a:cubicBezTo>
                <a:cubicBezTo>
                  <a:pt x="33" y="22"/>
                  <a:pt x="33" y="22"/>
                  <a:pt x="33" y="22"/>
                </a:cubicBezTo>
                <a:cubicBezTo>
                  <a:pt x="27" y="22"/>
                  <a:pt x="21" y="23"/>
                  <a:pt x="17" y="24"/>
                </a:cubicBezTo>
                <a:cubicBezTo>
                  <a:pt x="15" y="25"/>
                  <a:pt x="14" y="25"/>
                  <a:pt x="12" y="26"/>
                </a:cubicBezTo>
                <a:cubicBezTo>
                  <a:pt x="11" y="26"/>
                  <a:pt x="10" y="26"/>
                  <a:pt x="10" y="25"/>
                </a:cubicBezTo>
                <a:cubicBezTo>
                  <a:pt x="9" y="24"/>
                  <a:pt x="10" y="23"/>
                  <a:pt x="11" y="23"/>
                </a:cubicBezTo>
                <a:cubicBezTo>
                  <a:pt x="11" y="23"/>
                  <a:pt x="11" y="23"/>
                  <a:pt x="11" y="23"/>
                </a:cubicBezTo>
                <a:cubicBezTo>
                  <a:pt x="16" y="20"/>
                  <a:pt x="24" y="18"/>
                  <a:pt x="33" y="18"/>
                </a:cubicBezTo>
                <a:cubicBezTo>
                  <a:pt x="33" y="0"/>
                  <a:pt x="33" y="0"/>
                  <a:pt x="33" y="0"/>
                </a:cubicBezTo>
                <a:cubicBezTo>
                  <a:pt x="18" y="0"/>
                  <a:pt x="6" y="3"/>
                  <a:pt x="2" y="14"/>
                </a:cubicBezTo>
                <a:cubicBezTo>
                  <a:pt x="0" y="18"/>
                  <a:pt x="0" y="25"/>
                  <a:pt x="0" y="30"/>
                </a:cubicBezTo>
                <a:cubicBezTo>
                  <a:pt x="0" y="51"/>
                  <a:pt x="0" y="113"/>
                  <a:pt x="0" y="134"/>
                </a:cubicBezTo>
                <a:cubicBezTo>
                  <a:pt x="0" y="139"/>
                  <a:pt x="0" y="139"/>
                  <a:pt x="1" y="13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73" name="Google Shape;1673;p55"/>
          <p:cNvSpPr/>
          <p:nvPr/>
        </p:nvSpPr>
        <p:spPr>
          <a:xfrm>
            <a:off x="5040532" y="3485806"/>
            <a:ext cx="173871" cy="369477"/>
          </a:xfrm>
          <a:custGeom>
            <a:rect b="b" l="l" r="r" t="t"/>
            <a:pathLst>
              <a:path extrusionOk="0" h="139" w="66">
                <a:moveTo>
                  <a:pt x="65" y="135"/>
                </a:move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7" y="25"/>
                  <a:pt x="57" y="25"/>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7" y="44"/>
                  <a:pt x="57" y="44"/>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7" y="62"/>
                  <a:pt x="57" y="62"/>
                  <a:pt x="57" y="62"/>
                </a:cubicBezTo>
                <a:cubicBezTo>
                  <a:pt x="56" y="63"/>
                  <a:pt x="56" y="64"/>
                  <a:pt x="55" y="64"/>
                </a:cubicBezTo>
                <a:cubicBezTo>
                  <a:pt x="55" y="64"/>
                  <a:pt x="54" y="64"/>
                  <a:pt x="54" y="63"/>
                </a:cubicBezTo>
                <a:cubicBezTo>
                  <a:pt x="53" y="63"/>
                  <a:pt x="51" y="62"/>
                  <a:pt x="50" y="62"/>
                </a:cubicBezTo>
                <a:cubicBezTo>
                  <a:pt x="45" y="60"/>
                  <a:pt x="40" y="60"/>
                  <a:pt x="33" y="60"/>
                </a:cubicBezTo>
                <a:cubicBezTo>
                  <a:pt x="33" y="119"/>
                  <a:pt x="33" y="119"/>
                  <a:pt x="33" y="119"/>
                </a:cubicBezTo>
                <a:cubicBezTo>
                  <a:pt x="33" y="119"/>
                  <a:pt x="33" y="119"/>
                  <a:pt x="33" y="119"/>
                </a:cubicBezTo>
                <a:cubicBezTo>
                  <a:pt x="48" y="119"/>
                  <a:pt x="61" y="123"/>
                  <a:pt x="65" y="135"/>
                </a:cubicBezTo>
                <a:close/>
                <a:moveTo>
                  <a:pt x="33" y="0"/>
                </a:moveTo>
                <a:cubicBezTo>
                  <a:pt x="33" y="0"/>
                  <a:pt x="33" y="0"/>
                  <a:pt x="33" y="0"/>
                </a:cubicBezTo>
                <a:cubicBezTo>
                  <a:pt x="18" y="0"/>
                  <a:pt x="5" y="3"/>
                  <a:pt x="2" y="14"/>
                </a:cubicBezTo>
                <a:cubicBezTo>
                  <a:pt x="0" y="18"/>
                  <a:pt x="0" y="25"/>
                  <a:pt x="0" y="30"/>
                </a:cubicBezTo>
                <a:cubicBezTo>
                  <a:pt x="0" y="51"/>
                  <a:pt x="0" y="113"/>
                  <a:pt x="0" y="134"/>
                </a:cubicBezTo>
                <a:cubicBezTo>
                  <a:pt x="0" y="139"/>
                  <a:pt x="0" y="139"/>
                  <a:pt x="1" y="135"/>
                </a:cubicBezTo>
                <a:cubicBezTo>
                  <a:pt x="5" y="123"/>
                  <a:pt x="18" y="119"/>
                  <a:pt x="33" y="119"/>
                </a:cubicBezTo>
                <a:cubicBezTo>
                  <a:pt x="33" y="60"/>
                  <a:pt x="33" y="60"/>
                  <a:pt x="33" y="60"/>
                </a:cubicBezTo>
                <a:cubicBezTo>
                  <a:pt x="33" y="60"/>
                  <a:pt x="33" y="60"/>
                  <a:pt x="33" y="60"/>
                </a:cubicBezTo>
                <a:cubicBezTo>
                  <a:pt x="26" y="60"/>
                  <a:pt x="21" y="60"/>
                  <a:pt x="17" y="62"/>
                </a:cubicBezTo>
                <a:cubicBezTo>
                  <a:pt x="15" y="62"/>
                  <a:pt x="14" y="63"/>
                  <a:pt x="12" y="63"/>
                </a:cubicBezTo>
                <a:cubicBezTo>
                  <a:pt x="11" y="64"/>
                  <a:pt x="10" y="63"/>
                  <a:pt x="10" y="62"/>
                </a:cubicBezTo>
                <a:cubicBezTo>
                  <a:pt x="9" y="62"/>
                  <a:pt x="10" y="60"/>
                  <a:pt x="10" y="60"/>
                </a:cubicBezTo>
                <a:cubicBezTo>
                  <a:pt x="16" y="57"/>
                  <a:pt x="23" y="56"/>
                  <a:pt x="33" y="56"/>
                </a:cubicBezTo>
                <a:cubicBezTo>
                  <a:pt x="33" y="56"/>
                  <a:pt x="33" y="56"/>
                  <a:pt x="33" y="56"/>
                </a:cubicBezTo>
                <a:cubicBezTo>
                  <a:pt x="33" y="41"/>
                  <a:pt x="33" y="41"/>
                  <a:pt x="33" y="41"/>
                </a:cubicBezTo>
                <a:cubicBezTo>
                  <a:pt x="33" y="41"/>
                  <a:pt x="33" y="41"/>
                  <a:pt x="33" y="41"/>
                </a:cubicBezTo>
                <a:cubicBezTo>
                  <a:pt x="26" y="41"/>
                  <a:pt x="21" y="42"/>
                  <a:pt x="17" y="43"/>
                </a:cubicBezTo>
                <a:cubicBezTo>
                  <a:pt x="15" y="43"/>
                  <a:pt x="14" y="44"/>
                  <a:pt x="12" y="45"/>
                </a:cubicBezTo>
                <a:cubicBezTo>
                  <a:pt x="11" y="45"/>
                  <a:pt x="10" y="45"/>
                  <a:pt x="10" y="44"/>
                </a:cubicBezTo>
                <a:cubicBezTo>
                  <a:pt x="9" y="43"/>
                  <a:pt x="10" y="42"/>
                  <a:pt x="10" y="41"/>
                </a:cubicBezTo>
                <a:cubicBezTo>
                  <a:pt x="16" y="38"/>
                  <a:pt x="23" y="37"/>
                  <a:pt x="33" y="37"/>
                </a:cubicBezTo>
                <a:cubicBezTo>
                  <a:pt x="33" y="37"/>
                  <a:pt x="33" y="37"/>
                  <a:pt x="33" y="37"/>
                </a:cubicBezTo>
                <a:cubicBezTo>
                  <a:pt x="33" y="22"/>
                  <a:pt x="33" y="22"/>
                  <a:pt x="33" y="22"/>
                </a:cubicBezTo>
                <a:cubicBezTo>
                  <a:pt x="33" y="22"/>
                  <a:pt x="33" y="22"/>
                  <a:pt x="33" y="22"/>
                </a:cubicBezTo>
                <a:cubicBezTo>
                  <a:pt x="26" y="22"/>
                  <a:pt x="21" y="23"/>
                  <a:pt x="17" y="24"/>
                </a:cubicBezTo>
                <a:cubicBezTo>
                  <a:pt x="15" y="25"/>
                  <a:pt x="14" y="25"/>
                  <a:pt x="12" y="26"/>
                </a:cubicBezTo>
                <a:cubicBezTo>
                  <a:pt x="11" y="26"/>
                  <a:pt x="10" y="26"/>
                  <a:pt x="10" y="25"/>
                </a:cubicBezTo>
                <a:cubicBezTo>
                  <a:pt x="9" y="24"/>
                  <a:pt x="10" y="23"/>
                  <a:pt x="10" y="23"/>
                </a:cubicBezTo>
                <a:cubicBezTo>
                  <a:pt x="16" y="20"/>
                  <a:pt x="23" y="18"/>
                  <a:pt x="33" y="18"/>
                </a:cubicBezTo>
                <a:cubicBezTo>
                  <a:pt x="33" y="18"/>
                  <a:pt x="33" y="18"/>
                  <a:pt x="33" y="18"/>
                </a:cubicBezTo>
                <a:lnTo>
                  <a:pt x="33"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74" name="Google Shape;1674;p55"/>
          <p:cNvSpPr/>
          <p:nvPr/>
        </p:nvSpPr>
        <p:spPr>
          <a:xfrm>
            <a:off x="4305533" y="4493464"/>
            <a:ext cx="272660" cy="272660"/>
          </a:xfrm>
          <a:custGeom>
            <a:rect b="b" l="l" r="r" t="t"/>
            <a:pathLst>
              <a:path extrusionOk="0" h="103" w="103">
                <a:moveTo>
                  <a:pt x="55" y="103"/>
                </a:moveTo>
                <a:cubicBezTo>
                  <a:pt x="58" y="103"/>
                  <a:pt x="61" y="103"/>
                  <a:pt x="63" y="102"/>
                </a:cubicBezTo>
                <a:cubicBezTo>
                  <a:pt x="65" y="102"/>
                  <a:pt x="67" y="101"/>
                  <a:pt x="68" y="101"/>
                </a:cubicBezTo>
                <a:cubicBezTo>
                  <a:pt x="69" y="100"/>
                  <a:pt x="70" y="100"/>
                  <a:pt x="71" y="100"/>
                </a:cubicBezTo>
                <a:cubicBezTo>
                  <a:pt x="72" y="99"/>
                  <a:pt x="74" y="98"/>
                  <a:pt x="75" y="98"/>
                </a:cubicBezTo>
                <a:cubicBezTo>
                  <a:pt x="76" y="97"/>
                  <a:pt x="77" y="97"/>
                  <a:pt x="78" y="96"/>
                </a:cubicBezTo>
                <a:cubicBezTo>
                  <a:pt x="81" y="95"/>
                  <a:pt x="84" y="92"/>
                  <a:pt x="87" y="90"/>
                </a:cubicBezTo>
                <a:cubicBezTo>
                  <a:pt x="87" y="89"/>
                  <a:pt x="88" y="89"/>
                  <a:pt x="88" y="88"/>
                </a:cubicBezTo>
                <a:cubicBezTo>
                  <a:pt x="89" y="88"/>
                  <a:pt x="89" y="87"/>
                  <a:pt x="90" y="86"/>
                </a:cubicBezTo>
                <a:cubicBezTo>
                  <a:pt x="91" y="86"/>
                  <a:pt x="92" y="85"/>
                  <a:pt x="92" y="84"/>
                </a:cubicBezTo>
                <a:cubicBezTo>
                  <a:pt x="94" y="82"/>
                  <a:pt x="95" y="80"/>
                  <a:pt x="96" y="79"/>
                </a:cubicBezTo>
                <a:cubicBezTo>
                  <a:pt x="96" y="78"/>
                  <a:pt x="96" y="78"/>
                  <a:pt x="97" y="77"/>
                </a:cubicBezTo>
                <a:cubicBezTo>
                  <a:pt x="97" y="77"/>
                  <a:pt x="97" y="76"/>
                  <a:pt x="98" y="75"/>
                </a:cubicBezTo>
                <a:cubicBezTo>
                  <a:pt x="98" y="75"/>
                  <a:pt x="98" y="75"/>
                  <a:pt x="98" y="74"/>
                </a:cubicBezTo>
                <a:cubicBezTo>
                  <a:pt x="99" y="73"/>
                  <a:pt x="99" y="73"/>
                  <a:pt x="99" y="72"/>
                </a:cubicBezTo>
                <a:cubicBezTo>
                  <a:pt x="100" y="71"/>
                  <a:pt x="100" y="70"/>
                  <a:pt x="100" y="70"/>
                </a:cubicBezTo>
                <a:cubicBezTo>
                  <a:pt x="101" y="68"/>
                  <a:pt x="101" y="66"/>
                  <a:pt x="102" y="65"/>
                </a:cubicBezTo>
                <a:cubicBezTo>
                  <a:pt x="102" y="64"/>
                  <a:pt x="102" y="63"/>
                  <a:pt x="102" y="62"/>
                </a:cubicBezTo>
                <a:cubicBezTo>
                  <a:pt x="103" y="61"/>
                  <a:pt x="103" y="61"/>
                  <a:pt x="103" y="60"/>
                </a:cubicBezTo>
                <a:cubicBezTo>
                  <a:pt x="103" y="59"/>
                  <a:pt x="103" y="58"/>
                  <a:pt x="103" y="57"/>
                </a:cubicBezTo>
                <a:cubicBezTo>
                  <a:pt x="103" y="55"/>
                  <a:pt x="103" y="54"/>
                  <a:pt x="103" y="52"/>
                </a:cubicBezTo>
                <a:cubicBezTo>
                  <a:pt x="103" y="50"/>
                  <a:pt x="103" y="48"/>
                  <a:pt x="103" y="47"/>
                </a:cubicBezTo>
                <a:cubicBezTo>
                  <a:pt x="103" y="46"/>
                  <a:pt x="103" y="45"/>
                  <a:pt x="103" y="44"/>
                </a:cubicBezTo>
                <a:cubicBezTo>
                  <a:pt x="103" y="43"/>
                  <a:pt x="103" y="42"/>
                  <a:pt x="102" y="41"/>
                </a:cubicBezTo>
                <a:cubicBezTo>
                  <a:pt x="102" y="41"/>
                  <a:pt x="102" y="40"/>
                  <a:pt x="102" y="39"/>
                </a:cubicBezTo>
                <a:cubicBezTo>
                  <a:pt x="101" y="37"/>
                  <a:pt x="101" y="36"/>
                  <a:pt x="100" y="34"/>
                </a:cubicBezTo>
                <a:cubicBezTo>
                  <a:pt x="100" y="34"/>
                  <a:pt x="100" y="33"/>
                  <a:pt x="100" y="33"/>
                </a:cubicBezTo>
                <a:cubicBezTo>
                  <a:pt x="99" y="32"/>
                  <a:pt x="99" y="31"/>
                  <a:pt x="98" y="29"/>
                </a:cubicBezTo>
                <a:cubicBezTo>
                  <a:pt x="98" y="29"/>
                  <a:pt x="98" y="29"/>
                  <a:pt x="98" y="28"/>
                </a:cubicBezTo>
                <a:cubicBezTo>
                  <a:pt x="97" y="28"/>
                  <a:pt x="97" y="27"/>
                  <a:pt x="97" y="26"/>
                </a:cubicBezTo>
                <a:cubicBezTo>
                  <a:pt x="95" y="24"/>
                  <a:pt x="94" y="22"/>
                  <a:pt x="92" y="20"/>
                </a:cubicBezTo>
                <a:cubicBezTo>
                  <a:pt x="92" y="19"/>
                  <a:pt x="91" y="18"/>
                  <a:pt x="90" y="17"/>
                </a:cubicBezTo>
                <a:cubicBezTo>
                  <a:pt x="89" y="17"/>
                  <a:pt x="89" y="16"/>
                  <a:pt x="88" y="15"/>
                </a:cubicBezTo>
                <a:cubicBezTo>
                  <a:pt x="88" y="15"/>
                  <a:pt x="87" y="14"/>
                  <a:pt x="87" y="14"/>
                </a:cubicBezTo>
                <a:cubicBezTo>
                  <a:pt x="85" y="13"/>
                  <a:pt x="84" y="12"/>
                  <a:pt x="83" y="11"/>
                </a:cubicBezTo>
                <a:cubicBezTo>
                  <a:pt x="81" y="9"/>
                  <a:pt x="79" y="8"/>
                  <a:pt x="78" y="7"/>
                </a:cubicBezTo>
                <a:cubicBezTo>
                  <a:pt x="77" y="7"/>
                  <a:pt x="76" y="6"/>
                  <a:pt x="75" y="6"/>
                </a:cubicBezTo>
                <a:cubicBezTo>
                  <a:pt x="75" y="6"/>
                  <a:pt x="75" y="6"/>
                  <a:pt x="74" y="5"/>
                </a:cubicBezTo>
                <a:cubicBezTo>
                  <a:pt x="74" y="5"/>
                  <a:pt x="74" y="5"/>
                  <a:pt x="73" y="5"/>
                </a:cubicBezTo>
                <a:cubicBezTo>
                  <a:pt x="73" y="5"/>
                  <a:pt x="73" y="5"/>
                  <a:pt x="73" y="5"/>
                </a:cubicBezTo>
                <a:cubicBezTo>
                  <a:pt x="72" y="4"/>
                  <a:pt x="71" y="4"/>
                  <a:pt x="71" y="4"/>
                </a:cubicBezTo>
                <a:cubicBezTo>
                  <a:pt x="71" y="4"/>
                  <a:pt x="71" y="4"/>
                  <a:pt x="71" y="4"/>
                </a:cubicBezTo>
                <a:cubicBezTo>
                  <a:pt x="70" y="4"/>
                  <a:pt x="69" y="3"/>
                  <a:pt x="69" y="3"/>
                </a:cubicBezTo>
                <a:cubicBezTo>
                  <a:pt x="69" y="3"/>
                  <a:pt x="69" y="3"/>
                  <a:pt x="68" y="3"/>
                </a:cubicBezTo>
                <a:cubicBezTo>
                  <a:pt x="67" y="2"/>
                  <a:pt x="65" y="2"/>
                  <a:pt x="64" y="2"/>
                </a:cubicBezTo>
                <a:cubicBezTo>
                  <a:pt x="63" y="2"/>
                  <a:pt x="63" y="1"/>
                  <a:pt x="62" y="1"/>
                </a:cubicBezTo>
                <a:cubicBezTo>
                  <a:pt x="62" y="1"/>
                  <a:pt x="62" y="1"/>
                  <a:pt x="61" y="1"/>
                </a:cubicBezTo>
                <a:cubicBezTo>
                  <a:pt x="59" y="1"/>
                  <a:pt x="57" y="1"/>
                  <a:pt x="55" y="0"/>
                </a:cubicBezTo>
                <a:cubicBezTo>
                  <a:pt x="55" y="3"/>
                  <a:pt x="55" y="3"/>
                  <a:pt x="55" y="3"/>
                </a:cubicBezTo>
                <a:cubicBezTo>
                  <a:pt x="58" y="3"/>
                  <a:pt x="60" y="4"/>
                  <a:pt x="62" y="4"/>
                </a:cubicBezTo>
                <a:cubicBezTo>
                  <a:pt x="62" y="4"/>
                  <a:pt x="61" y="4"/>
                  <a:pt x="61" y="4"/>
                </a:cubicBezTo>
                <a:cubicBezTo>
                  <a:pt x="60" y="5"/>
                  <a:pt x="60" y="5"/>
                  <a:pt x="60" y="5"/>
                </a:cubicBezTo>
                <a:cubicBezTo>
                  <a:pt x="59" y="5"/>
                  <a:pt x="58" y="5"/>
                  <a:pt x="57" y="5"/>
                </a:cubicBezTo>
                <a:cubicBezTo>
                  <a:pt x="57" y="5"/>
                  <a:pt x="58" y="5"/>
                  <a:pt x="58" y="5"/>
                </a:cubicBezTo>
                <a:cubicBezTo>
                  <a:pt x="59" y="6"/>
                  <a:pt x="59" y="6"/>
                  <a:pt x="60" y="6"/>
                </a:cubicBezTo>
                <a:cubicBezTo>
                  <a:pt x="61" y="6"/>
                  <a:pt x="62" y="6"/>
                  <a:pt x="62" y="6"/>
                </a:cubicBezTo>
                <a:cubicBezTo>
                  <a:pt x="62" y="5"/>
                  <a:pt x="62" y="5"/>
                  <a:pt x="63" y="5"/>
                </a:cubicBezTo>
                <a:cubicBezTo>
                  <a:pt x="63" y="5"/>
                  <a:pt x="63" y="4"/>
                  <a:pt x="63" y="4"/>
                </a:cubicBezTo>
                <a:cubicBezTo>
                  <a:pt x="64" y="4"/>
                  <a:pt x="64" y="5"/>
                  <a:pt x="65" y="5"/>
                </a:cubicBezTo>
                <a:cubicBezTo>
                  <a:pt x="65" y="5"/>
                  <a:pt x="64" y="5"/>
                  <a:pt x="64" y="6"/>
                </a:cubicBezTo>
                <a:cubicBezTo>
                  <a:pt x="64" y="6"/>
                  <a:pt x="65" y="5"/>
                  <a:pt x="66" y="5"/>
                </a:cubicBezTo>
                <a:cubicBezTo>
                  <a:pt x="66" y="5"/>
                  <a:pt x="66" y="5"/>
                  <a:pt x="66" y="5"/>
                </a:cubicBezTo>
                <a:cubicBezTo>
                  <a:pt x="67" y="5"/>
                  <a:pt x="68" y="6"/>
                  <a:pt x="68" y="6"/>
                </a:cubicBezTo>
                <a:cubicBezTo>
                  <a:pt x="69" y="6"/>
                  <a:pt x="71" y="7"/>
                  <a:pt x="72" y="7"/>
                </a:cubicBezTo>
                <a:cubicBezTo>
                  <a:pt x="71" y="7"/>
                  <a:pt x="71" y="7"/>
                  <a:pt x="71" y="7"/>
                </a:cubicBezTo>
                <a:cubicBezTo>
                  <a:pt x="71" y="7"/>
                  <a:pt x="70" y="7"/>
                  <a:pt x="70" y="7"/>
                </a:cubicBezTo>
                <a:cubicBezTo>
                  <a:pt x="70" y="8"/>
                  <a:pt x="70" y="8"/>
                  <a:pt x="71" y="8"/>
                </a:cubicBezTo>
                <a:cubicBezTo>
                  <a:pt x="71" y="8"/>
                  <a:pt x="72" y="9"/>
                  <a:pt x="72" y="9"/>
                </a:cubicBezTo>
                <a:cubicBezTo>
                  <a:pt x="72" y="10"/>
                  <a:pt x="71" y="9"/>
                  <a:pt x="70" y="9"/>
                </a:cubicBezTo>
                <a:cubicBezTo>
                  <a:pt x="69" y="9"/>
                  <a:pt x="68" y="11"/>
                  <a:pt x="68" y="10"/>
                </a:cubicBezTo>
                <a:cubicBezTo>
                  <a:pt x="68" y="9"/>
                  <a:pt x="68" y="9"/>
                  <a:pt x="69" y="8"/>
                </a:cubicBezTo>
                <a:cubicBezTo>
                  <a:pt x="68" y="8"/>
                  <a:pt x="68" y="8"/>
                  <a:pt x="68" y="8"/>
                </a:cubicBezTo>
                <a:cubicBezTo>
                  <a:pt x="68" y="8"/>
                  <a:pt x="68" y="9"/>
                  <a:pt x="67" y="9"/>
                </a:cubicBezTo>
                <a:cubicBezTo>
                  <a:pt x="67" y="9"/>
                  <a:pt x="67" y="9"/>
                  <a:pt x="66" y="9"/>
                </a:cubicBezTo>
                <a:cubicBezTo>
                  <a:pt x="66" y="9"/>
                  <a:pt x="65" y="9"/>
                  <a:pt x="65" y="9"/>
                </a:cubicBezTo>
                <a:cubicBezTo>
                  <a:pt x="64" y="10"/>
                  <a:pt x="64" y="10"/>
                  <a:pt x="63" y="10"/>
                </a:cubicBezTo>
                <a:cubicBezTo>
                  <a:pt x="63" y="10"/>
                  <a:pt x="63" y="10"/>
                  <a:pt x="62" y="10"/>
                </a:cubicBezTo>
                <a:cubicBezTo>
                  <a:pt x="62" y="11"/>
                  <a:pt x="61" y="11"/>
                  <a:pt x="60" y="11"/>
                </a:cubicBezTo>
                <a:cubicBezTo>
                  <a:pt x="60" y="12"/>
                  <a:pt x="59" y="12"/>
                  <a:pt x="58" y="13"/>
                </a:cubicBezTo>
                <a:cubicBezTo>
                  <a:pt x="58" y="13"/>
                  <a:pt x="57" y="13"/>
                  <a:pt x="57" y="14"/>
                </a:cubicBezTo>
                <a:cubicBezTo>
                  <a:pt x="57" y="14"/>
                  <a:pt x="58" y="14"/>
                  <a:pt x="58" y="14"/>
                </a:cubicBezTo>
                <a:cubicBezTo>
                  <a:pt x="58" y="15"/>
                  <a:pt x="58" y="15"/>
                  <a:pt x="58" y="15"/>
                </a:cubicBezTo>
                <a:cubicBezTo>
                  <a:pt x="58" y="16"/>
                  <a:pt x="59" y="15"/>
                  <a:pt x="59" y="16"/>
                </a:cubicBezTo>
                <a:cubicBezTo>
                  <a:pt x="60" y="16"/>
                  <a:pt x="61" y="16"/>
                  <a:pt x="61" y="17"/>
                </a:cubicBezTo>
                <a:cubicBezTo>
                  <a:pt x="62" y="17"/>
                  <a:pt x="62" y="17"/>
                  <a:pt x="63" y="17"/>
                </a:cubicBezTo>
                <a:cubicBezTo>
                  <a:pt x="64" y="17"/>
                  <a:pt x="65" y="17"/>
                  <a:pt x="65" y="18"/>
                </a:cubicBezTo>
                <a:cubicBezTo>
                  <a:pt x="65" y="18"/>
                  <a:pt x="64" y="19"/>
                  <a:pt x="64" y="19"/>
                </a:cubicBezTo>
                <a:cubicBezTo>
                  <a:pt x="64" y="19"/>
                  <a:pt x="64" y="20"/>
                  <a:pt x="64" y="20"/>
                </a:cubicBezTo>
                <a:cubicBezTo>
                  <a:pt x="64" y="21"/>
                  <a:pt x="64" y="21"/>
                  <a:pt x="65" y="21"/>
                </a:cubicBezTo>
                <a:cubicBezTo>
                  <a:pt x="65" y="21"/>
                  <a:pt x="66" y="21"/>
                  <a:pt x="66" y="20"/>
                </a:cubicBezTo>
                <a:cubicBezTo>
                  <a:pt x="66" y="19"/>
                  <a:pt x="66" y="19"/>
                  <a:pt x="67" y="18"/>
                </a:cubicBezTo>
                <a:cubicBezTo>
                  <a:pt x="69" y="18"/>
                  <a:pt x="72" y="17"/>
                  <a:pt x="71" y="14"/>
                </a:cubicBezTo>
                <a:cubicBezTo>
                  <a:pt x="71" y="14"/>
                  <a:pt x="71" y="14"/>
                  <a:pt x="71" y="13"/>
                </a:cubicBezTo>
                <a:cubicBezTo>
                  <a:pt x="71" y="13"/>
                  <a:pt x="72" y="13"/>
                  <a:pt x="72" y="12"/>
                </a:cubicBezTo>
                <a:cubicBezTo>
                  <a:pt x="72" y="12"/>
                  <a:pt x="72" y="12"/>
                  <a:pt x="73" y="11"/>
                </a:cubicBezTo>
                <a:cubicBezTo>
                  <a:pt x="73" y="11"/>
                  <a:pt x="73" y="11"/>
                  <a:pt x="73" y="11"/>
                </a:cubicBezTo>
                <a:cubicBezTo>
                  <a:pt x="73" y="10"/>
                  <a:pt x="73" y="10"/>
                  <a:pt x="73" y="10"/>
                </a:cubicBezTo>
                <a:cubicBezTo>
                  <a:pt x="74" y="10"/>
                  <a:pt x="74" y="10"/>
                  <a:pt x="74" y="11"/>
                </a:cubicBezTo>
                <a:cubicBezTo>
                  <a:pt x="75" y="11"/>
                  <a:pt x="75" y="11"/>
                  <a:pt x="76" y="11"/>
                </a:cubicBezTo>
                <a:cubicBezTo>
                  <a:pt x="76" y="11"/>
                  <a:pt x="76" y="11"/>
                  <a:pt x="76" y="11"/>
                </a:cubicBezTo>
                <a:cubicBezTo>
                  <a:pt x="77" y="11"/>
                  <a:pt x="77" y="11"/>
                  <a:pt x="78" y="12"/>
                </a:cubicBezTo>
                <a:cubicBezTo>
                  <a:pt x="78" y="12"/>
                  <a:pt x="78" y="12"/>
                  <a:pt x="79" y="12"/>
                </a:cubicBezTo>
                <a:cubicBezTo>
                  <a:pt x="78" y="13"/>
                  <a:pt x="78" y="13"/>
                  <a:pt x="78" y="13"/>
                </a:cubicBezTo>
                <a:cubicBezTo>
                  <a:pt x="78" y="13"/>
                  <a:pt x="78" y="13"/>
                  <a:pt x="78" y="13"/>
                </a:cubicBezTo>
                <a:cubicBezTo>
                  <a:pt x="78" y="14"/>
                  <a:pt x="79" y="14"/>
                  <a:pt x="79" y="14"/>
                </a:cubicBezTo>
                <a:cubicBezTo>
                  <a:pt x="79" y="14"/>
                  <a:pt x="80" y="14"/>
                  <a:pt x="80" y="14"/>
                </a:cubicBezTo>
                <a:cubicBezTo>
                  <a:pt x="81" y="14"/>
                  <a:pt x="81" y="13"/>
                  <a:pt x="82" y="13"/>
                </a:cubicBezTo>
                <a:cubicBezTo>
                  <a:pt x="82" y="14"/>
                  <a:pt x="83" y="14"/>
                  <a:pt x="83" y="14"/>
                </a:cubicBezTo>
                <a:cubicBezTo>
                  <a:pt x="83" y="15"/>
                  <a:pt x="83" y="15"/>
                  <a:pt x="83" y="15"/>
                </a:cubicBezTo>
                <a:cubicBezTo>
                  <a:pt x="83" y="16"/>
                  <a:pt x="83" y="16"/>
                  <a:pt x="83" y="17"/>
                </a:cubicBezTo>
                <a:cubicBezTo>
                  <a:pt x="83" y="18"/>
                  <a:pt x="84" y="17"/>
                  <a:pt x="85" y="18"/>
                </a:cubicBezTo>
                <a:cubicBezTo>
                  <a:pt x="85" y="18"/>
                  <a:pt x="85" y="18"/>
                  <a:pt x="85" y="19"/>
                </a:cubicBezTo>
                <a:cubicBezTo>
                  <a:pt x="86" y="19"/>
                  <a:pt x="86" y="19"/>
                  <a:pt x="86" y="19"/>
                </a:cubicBezTo>
                <a:cubicBezTo>
                  <a:pt x="86" y="20"/>
                  <a:pt x="85" y="20"/>
                  <a:pt x="85" y="22"/>
                </a:cubicBezTo>
                <a:cubicBezTo>
                  <a:pt x="85" y="22"/>
                  <a:pt x="85" y="22"/>
                  <a:pt x="85" y="22"/>
                </a:cubicBezTo>
                <a:cubicBezTo>
                  <a:pt x="85" y="23"/>
                  <a:pt x="86" y="23"/>
                  <a:pt x="86" y="23"/>
                </a:cubicBezTo>
                <a:cubicBezTo>
                  <a:pt x="86" y="24"/>
                  <a:pt x="86" y="24"/>
                  <a:pt x="86" y="24"/>
                </a:cubicBezTo>
                <a:cubicBezTo>
                  <a:pt x="87" y="25"/>
                  <a:pt x="87" y="26"/>
                  <a:pt x="86" y="26"/>
                </a:cubicBezTo>
                <a:cubicBezTo>
                  <a:pt x="85" y="26"/>
                  <a:pt x="85" y="25"/>
                  <a:pt x="85" y="25"/>
                </a:cubicBezTo>
                <a:cubicBezTo>
                  <a:pt x="84" y="25"/>
                  <a:pt x="84" y="25"/>
                  <a:pt x="84" y="25"/>
                </a:cubicBezTo>
                <a:cubicBezTo>
                  <a:pt x="84" y="25"/>
                  <a:pt x="83" y="25"/>
                  <a:pt x="83" y="25"/>
                </a:cubicBezTo>
                <a:cubicBezTo>
                  <a:pt x="82" y="25"/>
                  <a:pt x="81" y="25"/>
                  <a:pt x="81" y="25"/>
                </a:cubicBezTo>
                <a:cubicBezTo>
                  <a:pt x="82" y="24"/>
                  <a:pt x="83" y="23"/>
                  <a:pt x="83" y="22"/>
                </a:cubicBezTo>
                <a:cubicBezTo>
                  <a:pt x="84" y="22"/>
                  <a:pt x="84" y="22"/>
                  <a:pt x="84" y="21"/>
                </a:cubicBezTo>
                <a:cubicBezTo>
                  <a:pt x="84" y="21"/>
                  <a:pt x="83" y="21"/>
                  <a:pt x="83" y="22"/>
                </a:cubicBezTo>
                <a:cubicBezTo>
                  <a:pt x="82" y="22"/>
                  <a:pt x="82" y="22"/>
                  <a:pt x="81" y="22"/>
                </a:cubicBezTo>
                <a:cubicBezTo>
                  <a:pt x="80" y="22"/>
                  <a:pt x="79" y="22"/>
                  <a:pt x="78" y="23"/>
                </a:cubicBezTo>
                <a:cubicBezTo>
                  <a:pt x="78" y="23"/>
                  <a:pt x="79" y="23"/>
                  <a:pt x="79" y="23"/>
                </a:cubicBezTo>
                <a:cubicBezTo>
                  <a:pt x="79" y="24"/>
                  <a:pt x="78" y="24"/>
                  <a:pt x="78" y="23"/>
                </a:cubicBezTo>
                <a:cubicBezTo>
                  <a:pt x="78" y="23"/>
                  <a:pt x="78" y="23"/>
                  <a:pt x="78" y="23"/>
                </a:cubicBezTo>
                <a:cubicBezTo>
                  <a:pt x="77" y="22"/>
                  <a:pt x="76" y="22"/>
                  <a:pt x="76" y="22"/>
                </a:cubicBezTo>
                <a:cubicBezTo>
                  <a:pt x="75" y="22"/>
                  <a:pt x="75" y="23"/>
                  <a:pt x="75" y="23"/>
                </a:cubicBezTo>
                <a:cubicBezTo>
                  <a:pt x="75" y="24"/>
                  <a:pt x="77" y="23"/>
                  <a:pt x="77" y="24"/>
                </a:cubicBezTo>
                <a:cubicBezTo>
                  <a:pt x="76" y="24"/>
                  <a:pt x="75" y="25"/>
                  <a:pt x="76" y="26"/>
                </a:cubicBezTo>
                <a:cubicBezTo>
                  <a:pt x="76" y="26"/>
                  <a:pt x="76" y="27"/>
                  <a:pt x="76" y="27"/>
                </a:cubicBezTo>
                <a:cubicBezTo>
                  <a:pt x="77" y="27"/>
                  <a:pt x="77" y="26"/>
                  <a:pt x="77" y="26"/>
                </a:cubicBezTo>
                <a:cubicBezTo>
                  <a:pt x="77" y="26"/>
                  <a:pt x="77" y="27"/>
                  <a:pt x="78" y="27"/>
                </a:cubicBezTo>
                <a:cubicBezTo>
                  <a:pt x="78" y="27"/>
                  <a:pt x="79" y="26"/>
                  <a:pt x="79" y="26"/>
                </a:cubicBezTo>
                <a:cubicBezTo>
                  <a:pt x="80" y="27"/>
                  <a:pt x="79" y="27"/>
                  <a:pt x="78" y="27"/>
                </a:cubicBezTo>
                <a:cubicBezTo>
                  <a:pt x="77" y="28"/>
                  <a:pt x="76" y="28"/>
                  <a:pt x="75" y="28"/>
                </a:cubicBezTo>
                <a:cubicBezTo>
                  <a:pt x="75" y="28"/>
                  <a:pt x="73" y="30"/>
                  <a:pt x="73" y="29"/>
                </a:cubicBezTo>
                <a:cubicBezTo>
                  <a:pt x="73" y="28"/>
                  <a:pt x="74" y="28"/>
                  <a:pt x="74" y="28"/>
                </a:cubicBezTo>
                <a:cubicBezTo>
                  <a:pt x="73" y="27"/>
                  <a:pt x="72" y="28"/>
                  <a:pt x="72" y="28"/>
                </a:cubicBezTo>
                <a:cubicBezTo>
                  <a:pt x="70" y="29"/>
                  <a:pt x="69" y="29"/>
                  <a:pt x="68" y="30"/>
                </a:cubicBezTo>
                <a:cubicBezTo>
                  <a:pt x="68" y="30"/>
                  <a:pt x="68" y="31"/>
                  <a:pt x="68" y="31"/>
                </a:cubicBezTo>
                <a:cubicBezTo>
                  <a:pt x="68" y="31"/>
                  <a:pt x="67" y="31"/>
                  <a:pt x="67" y="31"/>
                </a:cubicBezTo>
                <a:cubicBezTo>
                  <a:pt x="66" y="31"/>
                  <a:pt x="66" y="32"/>
                  <a:pt x="66" y="32"/>
                </a:cubicBezTo>
                <a:cubicBezTo>
                  <a:pt x="65" y="32"/>
                  <a:pt x="65" y="32"/>
                  <a:pt x="65" y="32"/>
                </a:cubicBezTo>
                <a:cubicBezTo>
                  <a:pt x="64" y="32"/>
                  <a:pt x="64" y="33"/>
                  <a:pt x="64" y="33"/>
                </a:cubicBezTo>
                <a:cubicBezTo>
                  <a:pt x="64" y="33"/>
                  <a:pt x="63" y="34"/>
                  <a:pt x="63" y="34"/>
                </a:cubicBezTo>
                <a:cubicBezTo>
                  <a:pt x="63" y="34"/>
                  <a:pt x="63" y="35"/>
                  <a:pt x="62" y="35"/>
                </a:cubicBezTo>
                <a:cubicBezTo>
                  <a:pt x="62" y="35"/>
                  <a:pt x="62" y="35"/>
                  <a:pt x="61" y="35"/>
                </a:cubicBezTo>
                <a:cubicBezTo>
                  <a:pt x="61" y="35"/>
                  <a:pt x="61" y="36"/>
                  <a:pt x="61" y="37"/>
                </a:cubicBezTo>
                <a:cubicBezTo>
                  <a:pt x="61" y="38"/>
                  <a:pt x="60" y="38"/>
                  <a:pt x="59" y="38"/>
                </a:cubicBezTo>
                <a:cubicBezTo>
                  <a:pt x="58" y="39"/>
                  <a:pt x="58" y="39"/>
                  <a:pt x="58" y="39"/>
                </a:cubicBezTo>
                <a:cubicBezTo>
                  <a:pt x="57" y="39"/>
                  <a:pt x="57" y="40"/>
                  <a:pt x="56" y="40"/>
                </a:cubicBezTo>
                <a:cubicBezTo>
                  <a:pt x="56" y="40"/>
                  <a:pt x="56" y="40"/>
                  <a:pt x="55" y="41"/>
                </a:cubicBezTo>
                <a:cubicBezTo>
                  <a:pt x="55" y="65"/>
                  <a:pt x="55" y="65"/>
                  <a:pt x="55" y="65"/>
                </a:cubicBezTo>
                <a:cubicBezTo>
                  <a:pt x="56" y="64"/>
                  <a:pt x="56" y="64"/>
                  <a:pt x="56" y="64"/>
                </a:cubicBezTo>
                <a:cubicBezTo>
                  <a:pt x="56" y="63"/>
                  <a:pt x="57" y="63"/>
                  <a:pt x="57" y="62"/>
                </a:cubicBezTo>
                <a:cubicBezTo>
                  <a:pt x="58" y="62"/>
                  <a:pt x="58" y="62"/>
                  <a:pt x="59" y="62"/>
                </a:cubicBezTo>
                <a:cubicBezTo>
                  <a:pt x="59" y="62"/>
                  <a:pt x="60" y="62"/>
                  <a:pt x="60" y="61"/>
                </a:cubicBezTo>
                <a:cubicBezTo>
                  <a:pt x="60" y="61"/>
                  <a:pt x="60" y="61"/>
                  <a:pt x="61" y="61"/>
                </a:cubicBezTo>
                <a:cubicBezTo>
                  <a:pt x="61" y="62"/>
                  <a:pt x="60" y="62"/>
                  <a:pt x="61" y="62"/>
                </a:cubicBezTo>
                <a:cubicBezTo>
                  <a:pt x="61" y="63"/>
                  <a:pt x="62" y="61"/>
                  <a:pt x="62" y="61"/>
                </a:cubicBezTo>
                <a:cubicBezTo>
                  <a:pt x="62" y="61"/>
                  <a:pt x="63" y="62"/>
                  <a:pt x="63" y="62"/>
                </a:cubicBezTo>
                <a:cubicBezTo>
                  <a:pt x="64" y="62"/>
                  <a:pt x="64" y="63"/>
                  <a:pt x="64" y="63"/>
                </a:cubicBezTo>
                <a:cubicBezTo>
                  <a:pt x="65" y="63"/>
                  <a:pt x="65" y="63"/>
                  <a:pt x="66" y="63"/>
                </a:cubicBezTo>
                <a:cubicBezTo>
                  <a:pt x="66" y="63"/>
                  <a:pt x="67" y="63"/>
                  <a:pt x="67" y="63"/>
                </a:cubicBezTo>
                <a:cubicBezTo>
                  <a:pt x="67" y="63"/>
                  <a:pt x="68" y="63"/>
                  <a:pt x="68" y="63"/>
                </a:cubicBezTo>
                <a:cubicBezTo>
                  <a:pt x="69" y="62"/>
                  <a:pt x="70" y="63"/>
                  <a:pt x="70" y="63"/>
                </a:cubicBezTo>
                <a:cubicBezTo>
                  <a:pt x="70" y="63"/>
                  <a:pt x="70" y="63"/>
                  <a:pt x="71" y="63"/>
                </a:cubicBezTo>
                <a:cubicBezTo>
                  <a:pt x="71" y="63"/>
                  <a:pt x="71" y="64"/>
                  <a:pt x="71" y="64"/>
                </a:cubicBezTo>
                <a:cubicBezTo>
                  <a:pt x="71" y="64"/>
                  <a:pt x="71" y="65"/>
                  <a:pt x="71" y="65"/>
                </a:cubicBezTo>
                <a:cubicBezTo>
                  <a:pt x="72" y="65"/>
                  <a:pt x="72" y="65"/>
                  <a:pt x="73" y="65"/>
                </a:cubicBezTo>
                <a:cubicBezTo>
                  <a:pt x="73" y="65"/>
                  <a:pt x="73" y="66"/>
                  <a:pt x="74" y="66"/>
                </a:cubicBezTo>
                <a:cubicBezTo>
                  <a:pt x="74" y="67"/>
                  <a:pt x="75" y="68"/>
                  <a:pt x="76" y="68"/>
                </a:cubicBezTo>
                <a:cubicBezTo>
                  <a:pt x="76" y="68"/>
                  <a:pt x="77" y="67"/>
                  <a:pt x="77" y="67"/>
                </a:cubicBezTo>
                <a:cubicBezTo>
                  <a:pt x="78" y="68"/>
                  <a:pt x="79" y="68"/>
                  <a:pt x="80" y="69"/>
                </a:cubicBezTo>
                <a:cubicBezTo>
                  <a:pt x="80" y="69"/>
                  <a:pt x="81" y="69"/>
                  <a:pt x="81" y="70"/>
                </a:cubicBezTo>
                <a:cubicBezTo>
                  <a:pt x="81" y="70"/>
                  <a:pt x="81" y="70"/>
                  <a:pt x="81" y="71"/>
                </a:cubicBezTo>
                <a:cubicBezTo>
                  <a:pt x="81" y="71"/>
                  <a:pt x="82" y="72"/>
                  <a:pt x="82" y="73"/>
                </a:cubicBezTo>
                <a:cubicBezTo>
                  <a:pt x="82" y="73"/>
                  <a:pt x="82" y="73"/>
                  <a:pt x="83" y="74"/>
                </a:cubicBezTo>
                <a:cubicBezTo>
                  <a:pt x="83" y="74"/>
                  <a:pt x="83" y="74"/>
                  <a:pt x="84" y="74"/>
                </a:cubicBezTo>
                <a:cubicBezTo>
                  <a:pt x="84" y="74"/>
                  <a:pt x="84" y="74"/>
                  <a:pt x="84" y="74"/>
                </a:cubicBezTo>
                <a:cubicBezTo>
                  <a:pt x="85" y="74"/>
                  <a:pt x="86" y="75"/>
                  <a:pt x="86" y="75"/>
                </a:cubicBezTo>
                <a:cubicBezTo>
                  <a:pt x="86" y="75"/>
                  <a:pt x="87" y="75"/>
                  <a:pt x="87" y="75"/>
                </a:cubicBezTo>
                <a:cubicBezTo>
                  <a:pt x="87" y="75"/>
                  <a:pt x="87" y="76"/>
                  <a:pt x="88" y="76"/>
                </a:cubicBezTo>
                <a:cubicBezTo>
                  <a:pt x="88" y="76"/>
                  <a:pt x="88" y="76"/>
                  <a:pt x="89" y="76"/>
                </a:cubicBezTo>
                <a:cubicBezTo>
                  <a:pt x="89" y="76"/>
                  <a:pt x="90" y="77"/>
                  <a:pt x="91" y="77"/>
                </a:cubicBezTo>
                <a:cubicBezTo>
                  <a:pt x="91" y="77"/>
                  <a:pt x="91" y="76"/>
                  <a:pt x="92" y="76"/>
                </a:cubicBezTo>
                <a:cubicBezTo>
                  <a:pt x="92" y="77"/>
                  <a:pt x="93" y="77"/>
                  <a:pt x="93" y="77"/>
                </a:cubicBezTo>
                <a:cubicBezTo>
                  <a:pt x="87" y="88"/>
                  <a:pt x="76" y="96"/>
                  <a:pt x="63" y="99"/>
                </a:cubicBezTo>
                <a:cubicBezTo>
                  <a:pt x="63" y="99"/>
                  <a:pt x="63" y="98"/>
                  <a:pt x="63" y="98"/>
                </a:cubicBezTo>
                <a:cubicBezTo>
                  <a:pt x="63" y="97"/>
                  <a:pt x="63" y="96"/>
                  <a:pt x="63" y="95"/>
                </a:cubicBezTo>
                <a:cubicBezTo>
                  <a:pt x="63" y="94"/>
                  <a:pt x="63" y="93"/>
                  <a:pt x="63" y="93"/>
                </a:cubicBezTo>
                <a:cubicBezTo>
                  <a:pt x="62" y="92"/>
                  <a:pt x="61" y="91"/>
                  <a:pt x="60" y="91"/>
                </a:cubicBezTo>
                <a:cubicBezTo>
                  <a:pt x="60" y="91"/>
                  <a:pt x="60" y="91"/>
                  <a:pt x="59" y="90"/>
                </a:cubicBezTo>
                <a:cubicBezTo>
                  <a:pt x="58" y="90"/>
                  <a:pt x="57" y="89"/>
                  <a:pt x="56" y="88"/>
                </a:cubicBezTo>
                <a:cubicBezTo>
                  <a:pt x="56" y="88"/>
                  <a:pt x="56" y="88"/>
                  <a:pt x="56" y="87"/>
                </a:cubicBezTo>
                <a:cubicBezTo>
                  <a:pt x="56" y="87"/>
                  <a:pt x="56" y="87"/>
                  <a:pt x="55" y="87"/>
                </a:cubicBezTo>
                <a:lnTo>
                  <a:pt x="55" y="103"/>
                </a:lnTo>
                <a:close/>
                <a:moveTo>
                  <a:pt x="1" y="41"/>
                </a:moveTo>
                <a:cubicBezTo>
                  <a:pt x="1" y="42"/>
                  <a:pt x="1" y="43"/>
                  <a:pt x="1" y="44"/>
                </a:cubicBezTo>
                <a:cubicBezTo>
                  <a:pt x="1" y="45"/>
                  <a:pt x="1" y="46"/>
                  <a:pt x="1" y="47"/>
                </a:cubicBezTo>
                <a:cubicBezTo>
                  <a:pt x="0" y="48"/>
                  <a:pt x="0" y="50"/>
                  <a:pt x="0" y="52"/>
                </a:cubicBezTo>
                <a:cubicBezTo>
                  <a:pt x="0" y="54"/>
                  <a:pt x="0" y="55"/>
                  <a:pt x="1" y="57"/>
                </a:cubicBezTo>
                <a:cubicBezTo>
                  <a:pt x="1" y="58"/>
                  <a:pt x="1" y="59"/>
                  <a:pt x="1" y="60"/>
                </a:cubicBezTo>
                <a:cubicBezTo>
                  <a:pt x="1" y="61"/>
                  <a:pt x="1" y="61"/>
                  <a:pt x="1" y="62"/>
                </a:cubicBezTo>
                <a:cubicBezTo>
                  <a:pt x="2" y="63"/>
                  <a:pt x="2" y="64"/>
                  <a:pt x="2" y="65"/>
                </a:cubicBezTo>
                <a:cubicBezTo>
                  <a:pt x="2" y="66"/>
                  <a:pt x="3" y="68"/>
                  <a:pt x="4" y="70"/>
                </a:cubicBezTo>
                <a:cubicBezTo>
                  <a:pt x="4" y="70"/>
                  <a:pt x="4" y="71"/>
                  <a:pt x="4" y="72"/>
                </a:cubicBezTo>
                <a:cubicBezTo>
                  <a:pt x="5" y="73"/>
                  <a:pt x="5" y="73"/>
                  <a:pt x="5" y="74"/>
                </a:cubicBezTo>
                <a:cubicBezTo>
                  <a:pt x="6" y="75"/>
                  <a:pt x="6" y="75"/>
                  <a:pt x="6" y="75"/>
                </a:cubicBezTo>
                <a:cubicBezTo>
                  <a:pt x="6" y="76"/>
                  <a:pt x="7" y="77"/>
                  <a:pt x="7" y="77"/>
                </a:cubicBezTo>
                <a:cubicBezTo>
                  <a:pt x="8" y="80"/>
                  <a:pt x="10" y="82"/>
                  <a:pt x="11" y="84"/>
                </a:cubicBezTo>
                <a:cubicBezTo>
                  <a:pt x="12" y="85"/>
                  <a:pt x="13" y="86"/>
                  <a:pt x="14" y="86"/>
                </a:cubicBezTo>
                <a:cubicBezTo>
                  <a:pt x="14" y="87"/>
                  <a:pt x="15" y="88"/>
                  <a:pt x="15" y="88"/>
                </a:cubicBezTo>
                <a:cubicBezTo>
                  <a:pt x="16" y="89"/>
                  <a:pt x="17" y="89"/>
                  <a:pt x="17" y="90"/>
                </a:cubicBezTo>
                <a:cubicBezTo>
                  <a:pt x="20" y="92"/>
                  <a:pt x="23" y="95"/>
                  <a:pt x="26" y="96"/>
                </a:cubicBezTo>
                <a:cubicBezTo>
                  <a:pt x="27" y="97"/>
                  <a:pt x="28" y="97"/>
                  <a:pt x="28" y="98"/>
                </a:cubicBezTo>
                <a:cubicBezTo>
                  <a:pt x="30" y="98"/>
                  <a:pt x="31" y="99"/>
                  <a:pt x="33" y="100"/>
                </a:cubicBezTo>
                <a:cubicBezTo>
                  <a:pt x="34" y="100"/>
                  <a:pt x="35" y="100"/>
                  <a:pt x="35" y="101"/>
                </a:cubicBezTo>
                <a:cubicBezTo>
                  <a:pt x="41" y="102"/>
                  <a:pt x="46" y="103"/>
                  <a:pt x="52" y="103"/>
                </a:cubicBezTo>
                <a:cubicBezTo>
                  <a:pt x="53" y="103"/>
                  <a:pt x="54" y="103"/>
                  <a:pt x="55" y="103"/>
                </a:cubicBezTo>
                <a:cubicBezTo>
                  <a:pt x="55" y="87"/>
                  <a:pt x="55" y="87"/>
                  <a:pt x="55" y="87"/>
                </a:cubicBezTo>
                <a:cubicBezTo>
                  <a:pt x="55" y="86"/>
                  <a:pt x="55" y="86"/>
                  <a:pt x="55" y="86"/>
                </a:cubicBezTo>
                <a:cubicBezTo>
                  <a:pt x="54" y="85"/>
                  <a:pt x="54" y="83"/>
                  <a:pt x="53" y="82"/>
                </a:cubicBezTo>
                <a:cubicBezTo>
                  <a:pt x="53" y="82"/>
                  <a:pt x="52" y="81"/>
                  <a:pt x="52" y="81"/>
                </a:cubicBezTo>
                <a:cubicBezTo>
                  <a:pt x="52" y="80"/>
                  <a:pt x="51" y="80"/>
                  <a:pt x="51" y="80"/>
                </a:cubicBezTo>
                <a:cubicBezTo>
                  <a:pt x="51" y="79"/>
                  <a:pt x="50" y="79"/>
                  <a:pt x="50" y="78"/>
                </a:cubicBezTo>
                <a:cubicBezTo>
                  <a:pt x="50" y="78"/>
                  <a:pt x="51" y="77"/>
                  <a:pt x="51" y="77"/>
                </a:cubicBezTo>
                <a:cubicBezTo>
                  <a:pt x="51" y="76"/>
                  <a:pt x="51" y="76"/>
                  <a:pt x="51" y="76"/>
                </a:cubicBezTo>
                <a:cubicBezTo>
                  <a:pt x="51" y="75"/>
                  <a:pt x="51" y="74"/>
                  <a:pt x="51" y="74"/>
                </a:cubicBezTo>
                <a:cubicBezTo>
                  <a:pt x="51" y="73"/>
                  <a:pt x="52" y="73"/>
                  <a:pt x="52" y="73"/>
                </a:cubicBezTo>
                <a:cubicBezTo>
                  <a:pt x="52" y="73"/>
                  <a:pt x="52" y="73"/>
                  <a:pt x="53" y="72"/>
                </a:cubicBezTo>
                <a:cubicBezTo>
                  <a:pt x="53" y="72"/>
                  <a:pt x="53" y="72"/>
                  <a:pt x="53" y="71"/>
                </a:cubicBezTo>
                <a:cubicBezTo>
                  <a:pt x="53" y="71"/>
                  <a:pt x="54" y="71"/>
                  <a:pt x="54" y="70"/>
                </a:cubicBezTo>
                <a:cubicBezTo>
                  <a:pt x="54" y="70"/>
                  <a:pt x="54" y="68"/>
                  <a:pt x="54" y="67"/>
                </a:cubicBezTo>
                <a:cubicBezTo>
                  <a:pt x="54" y="67"/>
                  <a:pt x="54" y="66"/>
                  <a:pt x="54" y="66"/>
                </a:cubicBezTo>
                <a:cubicBezTo>
                  <a:pt x="53" y="65"/>
                  <a:pt x="53" y="64"/>
                  <a:pt x="53" y="64"/>
                </a:cubicBezTo>
                <a:cubicBezTo>
                  <a:pt x="52" y="64"/>
                  <a:pt x="52" y="65"/>
                  <a:pt x="52" y="65"/>
                </a:cubicBezTo>
                <a:cubicBezTo>
                  <a:pt x="52" y="66"/>
                  <a:pt x="52" y="66"/>
                  <a:pt x="51" y="66"/>
                </a:cubicBezTo>
                <a:cubicBezTo>
                  <a:pt x="51" y="66"/>
                  <a:pt x="50" y="66"/>
                  <a:pt x="50" y="65"/>
                </a:cubicBezTo>
                <a:cubicBezTo>
                  <a:pt x="49" y="65"/>
                  <a:pt x="49" y="65"/>
                  <a:pt x="49" y="65"/>
                </a:cubicBezTo>
                <a:cubicBezTo>
                  <a:pt x="48" y="65"/>
                  <a:pt x="48" y="64"/>
                  <a:pt x="47" y="64"/>
                </a:cubicBezTo>
                <a:cubicBezTo>
                  <a:pt x="47" y="64"/>
                  <a:pt x="47" y="64"/>
                  <a:pt x="46" y="63"/>
                </a:cubicBezTo>
                <a:cubicBezTo>
                  <a:pt x="46" y="63"/>
                  <a:pt x="46" y="63"/>
                  <a:pt x="46" y="62"/>
                </a:cubicBezTo>
                <a:cubicBezTo>
                  <a:pt x="46" y="62"/>
                  <a:pt x="45" y="60"/>
                  <a:pt x="44" y="60"/>
                </a:cubicBezTo>
                <a:cubicBezTo>
                  <a:pt x="44" y="60"/>
                  <a:pt x="43" y="60"/>
                  <a:pt x="43" y="60"/>
                </a:cubicBezTo>
                <a:cubicBezTo>
                  <a:pt x="42" y="60"/>
                  <a:pt x="42" y="60"/>
                  <a:pt x="42" y="60"/>
                </a:cubicBezTo>
                <a:cubicBezTo>
                  <a:pt x="41" y="59"/>
                  <a:pt x="41" y="59"/>
                  <a:pt x="41" y="59"/>
                </a:cubicBezTo>
                <a:cubicBezTo>
                  <a:pt x="40" y="59"/>
                  <a:pt x="39" y="57"/>
                  <a:pt x="38" y="57"/>
                </a:cubicBezTo>
                <a:cubicBezTo>
                  <a:pt x="37" y="57"/>
                  <a:pt x="37" y="58"/>
                  <a:pt x="36" y="58"/>
                </a:cubicBezTo>
                <a:cubicBezTo>
                  <a:pt x="36" y="58"/>
                  <a:pt x="35" y="57"/>
                  <a:pt x="34" y="57"/>
                </a:cubicBezTo>
                <a:cubicBezTo>
                  <a:pt x="33" y="57"/>
                  <a:pt x="33" y="56"/>
                  <a:pt x="32" y="56"/>
                </a:cubicBezTo>
                <a:cubicBezTo>
                  <a:pt x="32" y="56"/>
                  <a:pt x="31" y="55"/>
                  <a:pt x="31" y="55"/>
                </a:cubicBezTo>
                <a:cubicBezTo>
                  <a:pt x="31" y="55"/>
                  <a:pt x="30" y="55"/>
                  <a:pt x="30" y="55"/>
                </a:cubicBezTo>
                <a:cubicBezTo>
                  <a:pt x="30" y="55"/>
                  <a:pt x="29" y="54"/>
                  <a:pt x="29" y="54"/>
                </a:cubicBezTo>
                <a:cubicBezTo>
                  <a:pt x="28" y="54"/>
                  <a:pt x="28" y="53"/>
                  <a:pt x="28" y="53"/>
                </a:cubicBezTo>
                <a:cubicBezTo>
                  <a:pt x="28" y="53"/>
                  <a:pt x="28" y="52"/>
                  <a:pt x="28" y="52"/>
                </a:cubicBezTo>
                <a:cubicBezTo>
                  <a:pt x="28" y="51"/>
                  <a:pt x="28" y="50"/>
                  <a:pt x="27" y="49"/>
                </a:cubicBezTo>
                <a:cubicBezTo>
                  <a:pt x="26" y="48"/>
                  <a:pt x="26" y="48"/>
                  <a:pt x="25" y="47"/>
                </a:cubicBezTo>
                <a:cubicBezTo>
                  <a:pt x="25" y="47"/>
                  <a:pt x="25" y="47"/>
                  <a:pt x="25" y="46"/>
                </a:cubicBezTo>
                <a:cubicBezTo>
                  <a:pt x="25" y="46"/>
                  <a:pt x="25" y="46"/>
                  <a:pt x="24" y="45"/>
                </a:cubicBezTo>
                <a:cubicBezTo>
                  <a:pt x="24" y="45"/>
                  <a:pt x="23" y="44"/>
                  <a:pt x="23" y="44"/>
                </a:cubicBezTo>
                <a:cubicBezTo>
                  <a:pt x="23" y="43"/>
                  <a:pt x="24" y="42"/>
                  <a:pt x="23" y="42"/>
                </a:cubicBezTo>
                <a:cubicBezTo>
                  <a:pt x="23" y="41"/>
                  <a:pt x="22" y="41"/>
                  <a:pt x="22" y="43"/>
                </a:cubicBezTo>
                <a:cubicBezTo>
                  <a:pt x="22" y="43"/>
                  <a:pt x="22" y="44"/>
                  <a:pt x="23" y="44"/>
                </a:cubicBezTo>
                <a:cubicBezTo>
                  <a:pt x="23" y="44"/>
                  <a:pt x="23" y="45"/>
                  <a:pt x="23" y="45"/>
                </a:cubicBezTo>
                <a:cubicBezTo>
                  <a:pt x="23" y="46"/>
                  <a:pt x="23" y="46"/>
                  <a:pt x="24" y="46"/>
                </a:cubicBezTo>
                <a:cubicBezTo>
                  <a:pt x="24" y="47"/>
                  <a:pt x="24" y="48"/>
                  <a:pt x="24" y="48"/>
                </a:cubicBezTo>
                <a:cubicBezTo>
                  <a:pt x="24" y="49"/>
                  <a:pt x="25" y="49"/>
                  <a:pt x="24" y="50"/>
                </a:cubicBezTo>
                <a:cubicBezTo>
                  <a:pt x="24" y="50"/>
                  <a:pt x="24" y="49"/>
                  <a:pt x="23" y="49"/>
                </a:cubicBezTo>
                <a:cubicBezTo>
                  <a:pt x="23" y="49"/>
                  <a:pt x="23" y="49"/>
                  <a:pt x="22" y="48"/>
                </a:cubicBezTo>
                <a:cubicBezTo>
                  <a:pt x="22" y="48"/>
                  <a:pt x="23" y="47"/>
                  <a:pt x="23" y="47"/>
                </a:cubicBezTo>
                <a:cubicBezTo>
                  <a:pt x="22" y="46"/>
                  <a:pt x="21" y="46"/>
                  <a:pt x="21" y="45"/>
                </a:cubicBezTo>
                <a:cubicBezTo>
                  <a:pt x="21" y="45"/>
                  <a:pt x="21" y="45"/>
                  <a:pt x="21" y="44"/>
                </a:cubicBezTo>
                <a:cubicBezTo>
                  <a:pt x="21" y="44"/>
                  <a:pt x="21" y="43"/>
                  <a:pt x="21" y="43"/>
                </a:cubicBezTo>
                <a:cubicBezTo>
                  <a:pt x="20" y="43"/>
                  <a:pt x="20" y="42"/>
                  <a:pt x="20" y="41"/>
                </a:cubicBezTo>
                <a:cubicBezTo>
                  <a:pt x="20" y="41"/>
                  <a:pt x="20" y="40"/>
                  <a:pt x="20" y="40"/>
                </a:cubicBezTo>
                <a:cubicBezTo>
                  <a:pt x="20" y="39"/>
                  <a:pt x="20" y="39"/>
                  <a:pt x="19" y="39"/>
                </a:cubicBezTo>
                <a:cubicBezTo>
                  <a:pt x="19" y="38"/>
                  <a:pt x="18" y="38"/>
                  <a:pt x="18" y="38"/>
                </a:cubicBezTo>
                <a:cubicBezTo>
                  <a:pt x="18" y="38"/>
                  <a:pt x="18" y="37"/>
                  <a:pt x="18" y="37"/>
                </a:cubicBezTo>
                <a:cubicBezTo>
                  <a:pt x="18" y="36"/>
                  <a:pt x="18" y="35"/>
                  <a:pt x="18" y="34"/>
                </a:cubicBezTo>
                <a:cubicBezTo>
                  <a:pt x="18" y="34"/>
                  <a:pt x="18" y="33"/>
                  <a:pt x="18" y="32"/>
                </a:cubicBezTo>
                <a:cubicBezTo>
                  <a:pt x="18" y="32"/>
                  <a:pt x="18" y="32"/>
                  <a:pt x="19" y="31"/>
                </a:cubicBezTo>
                <a:cubicBezTo>
                  <a:pt x="19" y="31"/>
                  <a:pt x="19" y="30"/>
                  <a:pt x="19" y="30"/>
                </a:cubicBezTo>
                <a:cubicBezTo>
                  <a:pt x="20" y="29"/>
                  <a:pt x="20" y="28"/>
                  <a:pt x="21" y="28"/>
                </a:cubicBezTo>
                <a:cubicBezTo>
                  <a:pt x="22" y="27"/>
                  <a:pt x="22" y="26"/>
                  <a:pt x="23" y="25"/>
                </a:cubicBezTo>
                <a:cubicBezTo>
                  <a:pt x="23" y="25"/>
                  <a:pt x="23" y="24"/>
                  <a:pt x="23" y="24"/>
                </a:cubicBezTo>
                <a:cubicBezTo>
                  <a:pt x="23" y="23"/>
                  <a:pt x="22" y="23"/>
                  <a:pt x="22" y="22"/>
                </a:cubicBezTo>
                <a:cubicBezTo>
                  <a:pt x="22" y="22"/>
                  <a:pt x="23" y="22"/>
                  <a:pt x="23" y="22"/>
                </a:cubicBezTo>
                <a:cubicBezTo>
                  <a:pt x="23" y="21"/>
                  <a:pt x="23" y="21"/>
                  <a:pt x="23" y="21"/>
                </a:cubicBezTo>
                <a:cubicBezTo>
                  <a:pt x="23" y="20"/>
                  <a:pt x="23" y="19"/>
                  <a:pt x="23" y="19"/>
                </a:cubicBezTo>
                <a:cubicBezTo>
                  <a:pt x="23" y="18"/>
                  <a:pt x="24" y="18"/>
                  <a:pt x="23" y="18"/>
                </a:cubicBezTo>
                <a:cubicBezTo>
                  <a:pt x="23" y="17"/>
                  <a:pt x="22" y="18"/>
                  <a:pt x="22" y="18"/>
                </a:cubicBezTo>
                <a:cubicBezTo>
                  <a:pt x="21" y="17"/>
                  <a:pt x="22" y="17"/>
                  <a:pt x="22" y="16"/>
                </a:cubicBezTo>
                <a:cubicBezTo>
                  <a:pt x="22" y="16"/>
                  <a:pt x="22" y="16"/>
                  <a:pt x="22" y="16"/>
                </a:cubicBezTo>
                <a:cubicBezTo>
                  <a:pt x="22" y="15"/>
                  <a:pt x="22" y="15"/>
                  <a:pt x="22" y="15"/>
                </a:cubicBezTo>
                <a:cubicBezTo>
                  <a:pt x="22" y="15"/>
                  <a:pt x="22" y="14"/>
                  <a:pt x="22" y="14"/>
                </a:cubicBezTo>
                <a:cubicBezTo>
                  <a:pt x="28" y="9"/>
                  <a:pt x="35" y="5"/>
                  <a:pt x="43" y="4"/>
                </a:cubicBezTo>
                <a:cubicBezTo>
                  <a:pt x="43" y="4"/>
                  <a:pt x="43" y="4"/>
                  <a:pt x="43" y="4"/>
                </a:cubicBezTo>
                <a:cubicBezTo>
                  <a:pt x="43" y="4"/>
                  <a:pt x="43" y="4"/>
                  <a:pt x="44" y="4"/>
                </a:cubicBezTo>
                <a:cubicBezTo>
                  <a:pt x="44" y="4"/>
                  <a:pt x="45" y="4"/>
                  <a:pt x="45" y="4"/>
                </a:cubicBezTo>
                <a:cubicBezTo>
                  <a:pt x="46" y="4"/>
                  <a:pt x="46" y="4"/>
                  <a:pt x="47" y="4"/>
                </a:cubicBezTo>
                <a:cubicBezTo>
                  <a:pt x="48" y="4"/>
                  <a:pt x="49" y="5"/>
                  <a:pt x="50" y="5"/>
                </a:cubicBezTo>
                <a:cubicBezTo>
                  <a:pt x="50" y="5"/>
                  <a:pt x="50" y="4"/>
                  <a:pt x="50" y="4"/>
                </a:cubicBezTo>
                <a:cubicBezTo>
                  <a:pt x="50" y="4"/>
                  <a:pt x="51" y="3"/>
                  <a:pt x="51" y="3"/>
                </a:cubicBezTo>
                <a:cubicBezTo>
                  <a:pt x="51" y="3"/>
                  <a:pt x="52" y="3"/>
                  <a:pt x="52" y="3"/>
                </a:cubicBezTo>
                <a:cubicBezTo>
                  <a:pt x="53" y="3"/>
                  <a:pt x="54" y="3"/>
                  <a:pt x="55" y="3"/>
                </a:cubicBezTo>
                <a:cubicBezTo>
                  <a:pt x="55" y="0"/>
                  <a:pt x="55" y="0"/>
                  <a:pt x="55" y="0"/>
                </a:cubicBezTo>
                <a:cubicBezTo>
                  <a:pt x="55" y="0"/>
                  <a:pt x="54" y="0"/>
                  <a:pt x="53" y="0"/>
                </a:cubicBezTo>
                <a:cubicBezTo>
                  <a:pt x="53" y="0"/>
                  <a:pt x="52" y="0"/>
                  <a:pt x="52" y="0"/>
                </a:cubicBezTo>
                <a:cubicBezTo>
                  <a:pt x="51" y="0"/>
                  <a:pt x="51" y="0"/>
                  <a:pt x="50" y="0"/>
                </a:cubicBezTo>
                <a:cubicBezTo>
                  <a:pt x="45" y="0"/>
                  <a:pt x="40" y="1"/>
                  <a:pt x="35" y="3"/>
                </a:cubicBezTo>
                <a:cubicBezTo>
                  <a:pt x="35" y="3"/>
                  <a:pt x="34" y="4"/>
                  <a:pt x="33" y="4"/>
                </a:cubicBezTo>
                <a:cubicBezTo>
                  <a:pt x="33" y="4"/>
                  <a:pt x="33" y="4"/>
                  <a:pt x="32" y="4"/>
                </a:cubicBezTo>
                <a:cubicBezTo>
                  <a:pt x="32" y="4"/>
                  <a:pt x="31" y="5"/>
                  <a:pt x="31" y="5"/>
                </a:cubicBezTo>
                <a:cubicBezTo>
                  <a:pt x="30" y="5"/>
                  <a:pt x="29" y="6"/>
                  <a:pt x="28" y="6"/>
                </a:cubicBezTo>
                <a:cubicBezTo>
                  <a:pt x="28" y="6"/>
                  <a:pt x="27" y="7"/>
                  <a:pt x="26" y="7"/>
                </a:cubicBezTo>
                <a:cubicBezTo>
                  <a:pt x="23" y="9"/>
                  <a:pt x="21" y="11"/>
                  <a:pt x="18" y="13"/>
                </a:cubicBezTo>
                <a:cubicBezTo>
                  <a:pt x="18" y="13"/>
                  <a:pt x="18" y="13"/>
                  <a:pt x="17" y="14"/>
                </a:cubicBezTo>
                <a:cubicBezTo>
                  <a:pt x="17" y="14"/>
                  <a:pt x="16" y="15"/>
                  <a:pt x="15" y="15"/>
                </a:cubicBezTo>
                <a:cubicBezTo>
                  <a:pt x="15" y="16"/>
                  <a:pt x="14" y="17"/>
                  <a:pt x="14" y="17"/>
                </a:cubicBezTo>
                <a:cubicBezTo>
                  <a:pt x="13" y="18"/>
                  <a:pt x="12" y="19"/>
                  <a:pt x="11" y="20"/>
                </a:cubicBezTo>
                <a:cubicBezTo>
                  <a:pt x="10" y="22"/>
                  <a:pt x="8" y="24"/>
                  <a:pt x="7" y="26"/>
                </a:cubicBezTo>
                <a:cubicBezTo>
                  <a:pt x="7" y="27"/>
                  <a:pt x="6" y="28"/>
                  <a:pt x="6" y="28"/>
                </a:cubicBezTo>
                <a:cubicBezTo>
                  <a:pt x="6" y="29"/>
                  <a:pt x="6" y="29"/>
                  <a:pt x="5" y="29"/>
                </a:cubicBezTo>
                <a:cubicBezTo>
                  <a:pt x="5" y="31"/>
                  <a:pt x="4" y="32"/>
                  <a:pt x="4" y="33"/>
                </a:cubicBezTo>
                <a:cubicBezTo>
                  <a:pt x="4" y="33"/>
                  <a:pt x="4" y="34"/>
                  <a:pt x="4" y="34"/>
                </a:cubicBezTo>
                <a:cubicBezTo>
                  <a:pt x="3" y="36"/>
                  <a:pt x="2" y="37"/>
                  <a:pt x="2" y="39"/>
                </a:cubicBezTo>
                <a:cubicBezTo>
                  <a:pt x="2" y="40"/>
                  <a:pt x="2" y="41"/>
                  <a:pt x="1" y="41"/>
                </a:cubicBezTo>
                <a:close/>
                <a:moveTo>
                  <a:pt x="55" y="41"/>
                </a:moveTo>
                <a:cubicBezTo>
                  <a:pt x="55" y="65"/>
                  <a:pt x="55" y="65"/>
                  <a:pt x="55" y="65"/>
                </a:cubicBezTo>
                <a:cubicBezTo>
                  <a:pt x="55" y="65"/>
                  <a:pt x="55" y="65"/>
                  <a:pt x="55" y="65"/>
                </a:cubicBezTo>
                <a:cubicBezTo>
                  <a:pt x="54" y="65"/>
                  <a:pt x="54" y="64"/>
                  <a:pt x="54" y="64"/>
                </a:cubicBezTo>
                <a:cubicBezTo>
                  <a:pt x="52" y="63"/>
                  <a:pt x="52" y="65"/>
                  <a:pt x="51" y="65"/>
                </a:cubicBezTo>
                <a:cubicBezTo>
                  <a:pt x="50" y="65"/>
                  <a:pt x="48" y="63"/>
                  <a:pt x="48" y="62"/>
                </a:cubicBezTo>
                <a:cubicBezTo>
                  <a:pt x="48" y="61"/>
                  <a:pt x="49" y="61"/>
                  <a:pt x="49" y="60"/>
                </a:cubicBezTo>
                <a:cubicBezTo>
                  <a:pt x="49" y="59"/>
                  <a:pt x="49" y="59"/>
                  <a:pt x="49" y="59"/>
                </a:cubicBezTo>
                <a:cubicBezTo>
                  <a:pt x="49" y="58"/>
                  <a:pt x="48" y="57"/>
                  <a:pt x="48" y="57"/>
                </a:cubicBezTo>
                <a:cubicBezTo>
                  <a:pt x="47" y="57"/>
                  <a:pt x="45" y="58"/>
                  <a:pt x="44" y="57"/>
                </a:cubicBezTo>
                <a:cubicBezTo>
                  <a:pt x="44" y="57"/>
                  <a:pt x="44" y="57"/>
                  <a:pt x="45" y="56"/>
                </a:cubicBezTo>
                <a:cubicBezTo>
                  <a:pt x="45" y="56"/>
                  <a:pt x="45" y="56"/>
                  <a:pt x="45" y="56"/>
                </a:cubicBezTo>
                <a:cubicBezTo>
                  <a:pt x="45" y="55"/>
                  <a:pt x="45" y="55"/>
                  <a:pt x="45" y="55"/>
                </a:cubicBezTo>
                <a:cubicBezTo>
                  <a:pt x="46" y="54"/>
                  <a:pt x="46" y="54"/>
                  <a:pt x="46" y="53"/>
                </a:cubicBezTo>
                <a:cubicBezTo>
                  <a:pt x="46" y="53"/>
                  <a:pt x="46" y="53"/>
                  <a:pt x="46" y="53"/>
                </a:cubicBezTo>
                <a:cubicBezTo>
                  <a:pt x="46" y="52"/>
                  <a:pt x="46" y="52"/>
                  <a:pt x="46" y="52"/>
                </a:cubicBezTo>
                <a:cubicBezTo>
                  <a:pt x="45" y="52"/>
                  <a:pt x="44" y="52"/>
                  <a:pt x="44" y="52"/>
                </a:cubicBezTo>
                <a:cubicBezTo>
                  <a:pt x="42" y="52"/>
                  <a:pt x="43" y="54"/>
                  <a:pt x="42" y="54"/>
                </a:cubicBezTo>
                <a:cubicBezTo>
                  <a:pt x="41" y="55"/>
                  <a:pt x="41" y="55"/>
                  <a:pt x="40" y="55"/>
                </a:cubicBezTo>
                <a:cubicBezTo>
                  <a:pt x="40" y="55"/>
                  <a:pt x="39" y="55"/>
                  <a:pt x="39" y="55"/>
                </a:cubicBezTo>
                <a:cubicBezTo>
                  <a:pt x="38" y="55"/>
                  <a:pt x="37" y="54"/>
                  <a:pt x="37" y="54"/>
                </a:cubicBezTo>
                <a:cubicBezTo>
                  <a:pt x="37" y="54"/>
                  <a:pt x="36" y="52"/>
                  <a:pt x="36" y="52"/>
                </a:cubicBezTo>
                <a:cubicBezTo>
                  <a:pt x="36" y="51"/>
                  <a:pt x="36" y="49"/>
                  <a:pt x="37" y="48"/>
                </a:cubicBezTo>
                <a:cubicBezTo>
                  <a:pt x="37" y="48"/>
                  <a:pt x="37" y="48"/>
                  <a:pt x="37" y="47"/>
                </a:cubicBezTo>
                <a:cubicBezTo>
                  <a:pt x="38" y="47"/>
                  <a:pt x="37" y="46"/>
                  <a:pt x="38" y="46"/>
                </a:cubicBezTo>
                <a:cubicBezTo>
                  <a:pt x="38" y="45"/>
                  <a:pt x="39" y="45"/>
                  <a:pt x="39" y="44"/>
                </a:cubicBezTo>
                <a:cubicBezTo>
                  <a:pt x="40" y="44"/>
                  <a:pt x="41" y="43"/>
                  <a:pt x="42" y="43"/>
                </a:cubicBezTo>
                <a:cubicBezTo>
                  <a:pt x="42" y="43"/>
                  <a:pt x="43" y="43"/>
                  <a:pt x="44" y="43"/>
                </a:cubicBezTo>
                <a:cubicBezTo>
                  <a:pt x="44" y="43"/>
                  <a:pt x="44" y="44"/>
                  <a:pt x="45" y="44"/>
                </a:cubicBezTo>
                <a:cubicBezTo>
                  <a:pt x="46" y="44"/>
                  <a:pt x="46" y="43"/>
                  <a:pt x="47" y="43"/>
                </a:cubicBezTo>
                <a:cubicBezTo>
                  <a:pt x="48" y="43"/>
                  <a:pt x="48" y="42"/>
                  <a:pt x="49" y="43"/>
                </a:cubicBezTo>
                <a:cubicBezTo>
                  <a:pt x="49" y="43"/>
                  <a:pt x="50" y="43"/>
                  <a:pt x="50" y="43"/>
                </a:cubicBezTo>
                <a:cubicBezTo>
                  <a:pt x="51" y="43"/>
                  <a:pt x="51" y="43"/>
                  <a:pt x="51" y="43"/>
                </a:cubicBezTo>
                <a:cubicBezTo>
                  <a:pt x="52" y="43"/>
                  <a:pt x="52" y="44"/>
                  <a:pt x="52" y="44"/>
                </a:cubicBezTo>
                <a:cubicBezTo>
                  <a:pt x="52" y="45"/>
                  <a:pt x="52" y="45"/>
                  <a:pt x="52" y="46"/>
                </a:cubicBezTo>
                <a:cubicBezTo>
                  <a:pt x="52" y="46"/>
                  <a:pt x="53" y="46"/>
                  <a:pt x="54" y="46"/>
                </a:cubicBezTo>
                <a:cubicBezTo>
                  <a:pt x="55" y="46"/>
                  <a:pt x="54" y="45"/>
                  <a:pt x="54" y="45"/>
                </a:cubicBezTo>
                <a:cubicBezTo>
                  <a:pt x="54" y="45"/>
                  <a:pt x="54" y="44"/>
                  <a:pt x="54" y="44"/>
                </a:cubicBezTo>
                <a:cubicBezTo>
                  <a:pt x="54" y="44"/>
                  <a:pt x="54" y="43"/>
                  <a:pt x="54" y="43"/>
                </a:cubicBezTo>
                <a:cubicBezTo>
                  <a:pt x="54" y="42"/>
                  <a:pt x="55" y="41"/>
                  <a:pt x="55" y="41"/>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675" name="Google Shape;1675;p55"/>
          <p:cNvGrpSpPr/>
          <p:nvPr/>
        </p:nvGrpSpPr>
        <p:grpSpPr>
          <a:xfrm>
            <a:off x="6692049" y="350204"/>
            <a:ext cx="377378" cy="375403"/>
            <a:chOff x="8174160" y="1806372"/>
            <a:chExt cx="377378" cy="375403"/>
          </a:xfrm>
        </p:grpSpPr>
        <p:sp>
          <p:nvSpPr>
            <p:cNvPr id="1676" name="Google Shape;1676;p55"/>
            <p:cNvSpPr/>
            <p:nvPr/>
          </p:nvSpPr>
          <p:spPr>
            <a:xfrm>
              <a:off x="8174160" y="1806372"/>
              <a:ext cx="377378" cy="375403"/>
            </a:xfrm>
            <a:prstGeom prst="ellipse">
              <a:avLst/>
            </a:pr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77" name="Google Shape;1677;p55"/>
            <p:cNvSpPr/>
            <p:nvPr/>
          </p:nvSpPr>
          <p:spPr>
            <a:xfrm>
              <a:off x="8267021" y="1918993"/>
              <a:ext cx="191654" cy="152137"/>
            </a:xfrm>
            <a:custGeom>
              <a:rect b="b" l="l" r="r" t="t"/>
              <a:pathLst>
                <a:path extrusionOk="0" h="57" w="72">
                  <a:moveTo>
                    <a:pt x="72" y="20"/>
                  </a:moveTo>
                  <a:cubicBezTo>
                    <a:pt x="64" y="13"/>
                    <a:pt x="64" y="13"/>
                    <a:pt x="64" y="13"/>
                  </a:cubicBezTo>
                  <a:cubicBezTo>
                    <a:pt x="58" y="0"/>
                    <a:pt x="58" y="0"/>
                    <a:pt x="58" y="0"/>
                  </a:cubicBezTo>
                  <a:cubicBezTo>
                    <a:pt x="58" y="13"/>
                    <a:pt x="58" y="13"/>
                    <a:pt x="58" y="13"/>
                  </a:cubicBezTo>
                  <a:cubicBezTo>
                    <a:pt x="60" y="16"/>
                    <a:pt x="60" y="16"/>
                    <a:pt x="60" y="16"/>
                  </a:cubicBezTo>
                  <a:cubicBezTo>
                    <a:pt x="58" y="16"/>
                    <a:pt x="58" y="16"/>
                    <a:pt x="58" y="16"/>
                  </a:cubicBezTo>
                  <a:cubicBezTo>
                    <a:pt x="58" y="32"/>
                    <a:pt x="58" y="32"/>
                    <a:pt x="58" y="32"/>
                  </a:cubicBezTo>
                  <a:cubicBezTo>
                    <a:pt x="65" y="32"/>
                    <a:pt x="65" y="32"/>
                    <a:pt x="65" y="32"/>
                  </a:cubicBezTo>
                  <a:cubicBezTo>
                    <a:pt x="65" y="39"/>
                    <a:pt x="65" y="39"/>
                    <a:pt x="65" y="39"/>
                  </a:cubicBezTo>
                  <a:cubicBezTo>
                    <a:pt x="65" y="39"/>
                    <a:pt x="65" y="39"/>
                    <a:pt x="65" y="39"/>
                  </a:cubicBezTo>
                  <a:cubicBezTo>
                    <a:pt x="58" y="39"/>
                    <a:pt x="58" y="39"/>
                    <a:pt x="58" y="39"/>
                  </a:cubicBezTo>
                  <a:cubicBezTo>
                    <a:pt x="58" y="57"/>
                    <a:pt x="58" y="57"/>
                    <a:pt x="58" y="57"/>
                  </a:cubicBezTo>
                  <a:cubicBezTo>
                    <a:pt x="68" y="57"/>
                    <a:pt x="68" y="57"/>
                    <a:pt x="68" y="57"/>
                  </a:cubicBezTo>
                  <a:cubicBezTo>
                    <a:pt x="70" y="57"/>
                    <a:pt x="72" y="55"/>
                    <a:pt x="72" y="53"/>
                  </a:cubicBezTo>
                  <a:cubicBezTo>
                    <a:pt x="72" y="45"/>
                    <a:pt x="72" y="45"/>
                    <a:pt x="72" y="45"/>
                  </a:cubicBezTo>
                  <a:lnTo>
                    <a:pt x="72" y="20"/>
                  </a:lnTo>
                  <a:close/>
                  <a:moveTo>
                    <a:pt x="58" y="0"/>
                  </a:moveTo>
                  <a:cubicBezTo>
                    <a:pt x="58" y="0"/>
                    <a:pt x="58" y="0"/>
                    <a:pt x="58" y="0"/>
                  </a:cubicBezTo>
                  <a:cubicBezTo>
                    <a:pt x="36" y="0"/>
                    <a:pt x="36" y="0"/>
                    <a:pt x="36" y="0"/>
                  </a:cubicBezTo>
                  <a:cubicBezTo>
                    <a:pt x="36" y="4"/>
                    <a:pt x="36" y="4"/>
                    <a:pt x="36" y="4"/>
                  </a:cubicBezTo>
                  <a:cubicBezTo>
                    <a:pt x="54" y="4"/>
                    <a:pt x="54" y="4"/>
                    <a:pt x="54" y="4"/>
                  </a:cubicBezTo>
                  <a:cubicBezTo>
                    <a:pt x="58" y="13"/>
                    <a:pt x="58" y="13"/>
                    <a:pt x="58" y="13"/>
                  </a:cubicBezTo>
                  <a:cubicBezTo>
                    <a:pt x="58" y="0"/>
                    <a:pt x="58" y="0"/>
                    <a:pt x="58" y="0"/>
                  </a:cubicBezTo>
                  <a:close/>
                  <a:moveTo>
                    <a:pt x="36" y="45"/>
                  </a:moveTo>
                  <a:cubicBezTo>
                    <a:pt x="55" y="45"/>
                    <a:pt x="55" y="45"/>
                    <a:pt x="55" y="45"/>
                  </a:cubicBezTo>
                  <a:cubicBezTo>
                    <a:pt x="55" y="53"/>
                    <a:pt x="55" y="53"/>
                    <a:pt x="55" y="53"/>
                  </a:cubicBezTo>
                  <a:cubicBezTo>
                    <a:pt x="55" y="55"/>
                    <a:pt x="56" y="57"/>
                    <a:pt x="58" y="57"/>
                  </a:cubicBezTo>
                  <a:cubicBezTo>
                    <a:pt x="58" y="57"/>
                    <a:pt x="58" y="57"/>
                    <a:pt x="58" y="57"/>
                  </a:cubicBezTo>
                  <a:cubicBezTo>
                    <a:pt x="58" y="39"/>
                    <a:pt x="58" y="39"/>
                    <a:pt x="58" y="39"/>
                  </a:cubicBezTo>
                  <a:cubicBezTo>
                    <a:pt x="51" y="39"/>
                    <a:pt x="51" y="39"/>
                    <a:pt x="51" y="39"/>
                  </a:cubicBezTo>
                  <a:cubicBezTo>
                    <a:pt x="51" y="32"/>
                    <a:pt x="51" y="32"/>
                    <a:pt x="51" y="32"/>
                  </a:cubicBezTo>
                  <a:cubicBezTo>
                    <a:pt x="58" y="32"/>
                    <a:pt x="58" y="32"/>
                    <a:pt x="58" y="32"/>
                  </a:cubicBezTo>
                  <a:cubicBezTo>
                    <a:pt x="58" y="16"/>
                    <a:pt x="58" y="16"/>
                    <a:pt x="58" y="16"/>
                  </a:cubicBezTo>
                  <a:cubicBezTo>
                    <a:pt x="36" y="16"/>
                    <a:pt x="36" y="16"/>
                    <a:pt x="36" y="16"/>
                  </a:cubicBezTo>
                  <a:lnTo>
                    <a:pt x="36" y="45"/>
                  </a:lnTo>
                  <a:close/>
                  <a:moveTo>
                    <a:pt x="36" y="0"/>
                  </a:moveTo>
                  <a:cubicBezTo>
                    <a:pt x="14" y="0"/>
                    <a:pt x="14" y="0"/>
                    <a:pt x="14" y="0"/>
                  </a:cubicBezTo>
                  <a:cubicBezTo>
                    <a:pt x="13" y="0"/>
                    <a:pt x="13" y="0"/>
                    <a:pt x="13" y="0"/>
                  </a:cubicBezTo>
                  <a:cubicBezTo>
                    <a:pt x="13" y="13"/>
                    <a:pt x="13" y="13"/>
                    <a:pt x="13" y="13"/>
                  </a:cubicBezTo>
                  <a:cubicBezTo>
                    <a:pt x="18" y="4"/>
                    <a:pt x="18" y="4"/>
                    <a:pt x="18" y="4"/>
                  </a:cubicBezTo>
                  <a:cubicBezTo>
                    <a:pt x="18" y="4"/>
                    <a:pt x="18" y="4"/>
                    <a:pt x="18" y="4"/>
                  </a:cubicBezTo>
                  <a:cubicBezTo>
                    <a:pt x="36" y="4"/>
                    <a:pt x="36" y="4"/>
                    <a:pt x="36" y="4"/>
                  </a:cubicBezTo>
                  <a:cubicBezTo>
                    <a:pt x="36" y="0"/>
                    <a:pt x="36" y="0"/>
                    <a:pt x="36" y="0"/>
                  </a:cubicBezTo>
                  <a:close/>
                  <a:moveTo>
                    <a:pt x="13" y="57"/>
                  </a:moveTo>
                  <a:cubicBezTo>
                    <a:pt x="14" y="57"/>
                    <a:pt x="14" y="57"/>
                    <a:pt x="14" y="57"/>
                  </a:cubicBezTo>
                  <a:cubicBezTo>
                    <a:pt x="15" y="57"/>
                    <a:pt x="17" y="55"/>
                    <a:pt x="17" y="53"/>
                  </a:cubicBezTo>
                  <a:cubicBezTo>
                    <a:pt x="17" y="45"/>
                    <a:pt x="17" y="45"/>
                    <a:pt x="17" y="45"/>
                  </a:cubicBezTo>
                  <a:cubicBezTo>
                    <a:pt x="36" y="45"/>
                    <a:pt x="36" y="45"/>
                    <a:pt x="36" y="45"/>
                  </a:cubicBezTo>
                  <a:cubicBezTo>
                    <a:pt x="36" y="16"/>
                    <a:pt x="36" y="16"/>
                    <a:pt x="36" y="16"/>
                  </a:cubicBezTo>
                  <a:cubicBezTo>
                    <a:pt x="13" y="16"/>
                    <a:pt x="13" y="16"/>
                    <a:pt x="13" y="16"/>
                  </a:cubicBezTo>
                  <a:cubicBezTo>
                    <a:pt x="13" y="32"/>
                    <a:pt x="13" y="32"/>
                    <a:pt x="13" y="32"/>
                  </a:cubicBezTo>
                  <a:cubicBezTo>
                    <a:pt x="21" y="32"/>
                    <a:pt x="21" y="32"/>
                    <a:pt x="21" y="32"/>
                  </a:cubicBezTo>
                  <a:cubicBezTo>
                    <a:pt x="21" y="39"/>
                    <a:pt x="21" y="39"/>
                    <a:pt x="21" y="39"/>
                  </a:cubicBezTo>
                  <a:cubicBezTo>
                    <a:pt x="21" y="39"/>
                    <a:pt x="21" y="39"/>
                    <a:pt x="21" y="39"/>
                  </a:cubicBezTo>
                  <a:cubicBezTo>
                    <a:pt x="13" y="39"/>
                    <a:pt x="13" y="39"/>
                    <a:pt x="13" y="39"/>
                  </a:cubicBezTo>
                  <a:lnTo>
                    <a:pt x="13" y="57"/>
                  </a:lnTo>
                  <a:close/>
                  <a:moveTo>
                    <a:pt x="13" y="0"/>
                  </a:moveTo>
                  <a:cubicBezTo>
                    <a:pt x="7" y="13"/>
                    <a:pt x="7" y="13"/>
                    <a:pt x="7" y="13"/>
                  </a:cubicBezTo>
                  <a:cubicBezTo>
                    <a:pt x="0" y="20"/>
                    <a:pt x="0" y="20"/>
                    <a:pt x="0" y="20"/>
                  </a:cubicBezTo>
                  <a:cubicBezTo>
                    <a:pt x="0" y="43"/>
                    <a:pt x="0" y="43"/>
                    <a:pt x="0" y="43"/>
                  </a:cubicBezTo>
                  <a:cubicBezTo>
                    <a:pt x="0" y="45"/>
                    <a:pt x="0" y="45"/>
                    <a:pt x="0" y="45"/>
                  </a:cubicBezTo>
                  <a:cubicBezTo>
                    <a:pt x="0" y="53"/>
                    <a:pt x="0" y="53"/>
                    <a:pt x="0" y="53"/>
                  </a:cubicBezTo>
                  <a:cubicBezTo>
                    <a:pt x="0" y="55"/>
                    <a:pt x="1" y="57"/>
                    <a:pt x="3" y="57"/>
                  </a:cubicBezTo>
                  <a:cubicBezTo>
                    <a:pt x="13" y="57"/>
                    <a:pt x="13" y="57"/>
                    <a:pt x="13" y="57"/>
                  </a:cubicBezTo>
                  <a:cubicBezTo>
                    <a:pt x="13" y="39"/>
                    <a:pt x="13" y="39"/>
                    <a:pt x="13" y="39"/>
                  </a:cubicBezTo>
                  <a:cubicBezTo>
                    <a:pt x="6" y="39"/>
                    <a:pt x="6" y="39"/>
                    <a:pt x="6" y="39"/>
                  </a:cubicBezTo>
                  <a:cubicBezTo>
                    <a:pt x="6" y="32"/>
                    <a:pt x="6" y="32"/>
                    <a:pt x="6" y="32"/>
                  </a:cubicBezTo>
                  <a:cubicBezTo>
                    <a:pt x="13" y="32"/>
                    <a:pt x="13" y="32"/>
                    <a:pt x="13" y="32"/>
                  </a:cubicBezTo>
                  <a:cubicBezTo>
                    <a:pt x="13" y="16"/>
                    <a:pt x="13" y="16"/>
                    <a:pt x="13" y="16"/>
                  </a:cubicBezTo>
                  <a:cubicBezTo>
                    <a:pt x="12" y="16"/>
                    <a:pt x="12" y="16"/>
                    <a:pt x="12" y="16"/>
                  </a:cubicBezTo>
                  <a:cubicBezTo>
                    <a:pt x="13" y="13"/>
                    <a:pt x="13" y="13"/>
                    <a:pt x="13" y="13"/>
                  </a:cubicBezTo>
                  <a:lnTo>
                    <a:pt x="13"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678" name="Google Shape;1678;p55"/>
          <p:cNvGrpSpPr/>
          <p:nvPr/>
        </p:nvGrpSpPr>
        <p:grpSpPr>
          <a:xfrm>
            <a:off x="4807386" y="4855038"/>
            <a:ext cx="2845161" cy="4607676"/>
            <a:chOff x="5111659" y="4855036"/>
            <a:chExt cx="2414432" cy="3910120"/>
          </a:xfrm>
        </p:grpSpPr>
        <p:sp>
          <p:nvSpPr>
            <p:cNvPr id="1679" name="Google Shape;1679;p55"/>
            <p:cNvSpPr/>
            <p:nvPr/>
          </p:nvSpPr>
          <p:spPr>
            <a:xfrm>
              <a:off x="5165008" y="4941973"/>
              <a:ext cx="1444314" cy="1956048"/>
            </a:xfrm>
            <a:custGeom>
              <a:rect b="b" l="l" r="r" t="t"/>
              <a:pathLst>
                <a:path extrusionOk="0" h="738" w="545">
                  <a:moveTo>
                    <a:pt x="41" y="22"/>
                  </a:moveTo>
                  <a:cubicBezTo>
                    <a:pt x="41" y="22"/>
                    <a:pt x="41" y="22"/>
                    <a:pt x="41" y="22"/>
                  </a:cubicBezTo>
                  <a:cubicBezTo>
                    <a:pt x="8" y="44"/>
                    <a:pt x="0" y="89"/>
                    <a:pt x="22" y="121"/>
                  </a:cubicBezTo>
                  <a:cubicBezTo>
                    <a:pt x="405" y="697"/>
                    <a:pt x="405" y="697"/>
                    <a:pt x="405" y="697"/>
                  </a:cubicBezTo>
                  <a:cubicBezTo>
                    <a:pt x="427" y="730"/>
                    <a:pt x="472" y="738"/>
                    <a:pt x="504" y="716"/>
                  </a:cubicBezTo>
                  <a:cubicBezTo>
                    <a:pt x="504" y="716"/>
                    <a:pt x="504" y="716"/>
                    <a:pt x="504" y="716"/>
                  </a:cubicBezTo>
                  <a:cubicBezTo>
                    <a:pt x="537" y="694"/>
                    <a:pt x="545" y="650"/>
                    <a:pt x="523" y="617"/>
                  </a:cubicBezTo>
                  <a:cubicBezTo>
                    <a:pt x="140" y="41"/>
                    <a:pt x="140" y="41"/>
                    <a:pt x="140" y="41"/>
                  </a:cubicBezTo>
                  <a:cubicBezTo>
                    <a:pt x="118" y="8"/>
                    <a:pt x="73" y="0"/>
                    <a:pt x="41"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80" name="Google Shape;1680;p55"/>
            <p:cNvSpPr/>
            <p:nvPr/>
          </p:nvSpPr>
          <p:spPr>
            <a:xfrm>
              <a:off x="5573993" y="4855036"/>
              <a:ext cx="1596450" cy="3147456"/>
            </a:xfrm>
            <a:custGeom>
              <a:rect b="b" l="l" r="r" t="t"/>
              <a:pathLst>
                <a:path extrusionOk="0" h="1187" w="602">
                  <a:moveTo>
                    <a:pt x="478" y="0"/>
                  </a:moveTo>
                  <a:cubicBezTo>
                    <a:pt x="124" y="0"/>
                    <a:pt x="124" y="0"/>
                    <a:pt x="124" y="0"/>
                  </a:cubicBezTo>
                  <a:cubicBezTo>
                    <a:pt x="56" y="0"/>
                    <a:pt x="0" y="56"/>
                    <a:pt x="0" y="124"/>
                  </a:cubicBezTo>
                  <a:cubicBezTo>
                    <a:pt x="0" y="1062"/>
                    <a:pt x="0" y="1062"/>
                    <a:pt x="0" y="1062"/>
                  </a:cubicBezTo>
                  <a:cubicBezTo>
                    <a:pt x="0" y="1131"/>
                    <a:pt x="56" y="1187"/>
                    <a:pt x="124" y="1187"/>
                  </a:cubicBezTo>
                  <a:cubicBezTo>
                    <a:pt x="478" y="1187"/>
                    <a:pt x="478" y="1187"/>
                    <a:pt x="478" y="1187"/>
                  </a:cubicBezTo>
                  <a:cubicBezTo>
                    <a:pt x="546" y="1187"/>
                    <a:pt x="602" y="1131"/>
                    <a:pt x="602" y="1062"/>
                  </a:cubicBezTo>
                  <a:cubicBezTo>
                    <a:pt x="602" y="124"/>
                    <a:pt x="602" y="124"/>
                    <a:pt x="602" y="124"/>
                  </a:cubicBezTo>
                  <a:cubicBezTo>
                    <a:pt x="602" y="56"/>
                    <a:pt x="546" y="0"/>
                    <a:pt x="478" y="0"/>
                  </a:cubicBezTo>
                  <a:close/>
                </a:path>
              </a:pathLst>
            </a:custGeom>
            <a:solidFill>
              <a:srgbClr val="06677F"/>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81" name="Google Shape;1681;p55"/>
            <p:cNvSpPr/>
            <p:nvPr/>
          </p:nvSpPr>
          <p:spPr>
            <a:xfrm>
              <a:off x="5287505" y="6344794"/>
              <a:ext cx="1481853" cy="2017297"/>
            </a:xfrm>
            <a:custGeom>
              <a:rect b="b" l="l" r="r" t="t"/>
              <a:pathLst>
                <a:path extrusionOk="0" h="761" w="559">
                  <a:moveTo>
                    <a:pt x="41" y="22"/>
                  </a:moveTo>
                  <a:cubicBezTo>
                    <a:pt x="41" y="22"/>
                    <a:pt x="41" y="22"/>
                    <a:pt x="41" y="22"/>
                  </a:cubicBezTo>
                  <a:cubicBezTo>
                    <a:pt x="8" y="45"/>
                    <a:pt x="0" y="89"/>
                    <a:pt x="22" y="122"/>
                  </a:cubicBezTo>
                  <a:cubicBezTo>
                    <a:pt x="419" y="720"/>
                    <a:pt x="419" y="720"/>
                    <a:pt x="419" y="720"/>
                  </a:cubicBezTo>
                  <a:cubicBezTo>
                    <a:pt x="441" y="753"/>
                    <a:pt x="486" y="761"/>
                    <a:pt x="518" y="739"/>
                  </a:cubicBezTo>
                  <a:cubicBezTo>
                    <a:pt x="518" y="739"/>
                    <a:pt x="518" y="739"/>
                    <a:pt x="518" y="739"/>
                  </a:cubicBezTo>
                  <a:cubicBezTo>
                    <a:pt x="551" y="717"/>
                    <a:pt x="559" y="672"/>
                    <a:pt x="537" y="640"/>
                  </a:cubicBezTo>
                  <a:cubicBezTo>
                    <a:pt x="140" y="41"/>
                    <a:pt x="140" y="41"/>
                    <a:pt x="140" y="41"/>
                  </a:cubicBezTo>
                  <a:cubicBezTo>
                    <a:pt x="118" y="8"/>
                    <a:pt x="73" y="0"/>
                    <a:pt x="41"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82" name="Google Shape;1682;p55"/>
            <p:cNvSpPr/>
            <p:nvPr/>
          </p:nvSpPr>
          <p:spPr>
            <a:xfrm>
              <a:off x="5714278" y="7222052"/>
              <a:ext cx="1556934" cy="1543104"/>
            </a:xfrm>
            <a:custGeom>
              <a:rect b="b" l="l" r="r" t="t"/>
              <a:pathLst>
                <a:path extrusionOk="0" h="781" w="788">
                  <a:moveTo>
                    <a:pt x="258" y="781"/>
                  </a:moveTo>
                  <a:lnTo>
                    <a:pt x="258" y="589"/>
                  </a:lnTo>
                  <a:lnTo>
                    <a:pt x="0" y="0"/>
                  </a:lnTo>
                  <a:lnTo>
                    <a:pt x="788" y="0"/>
                  </a:lnTo>
                  <a:lnTo>
                    <a:pt x="788" y="781"/>
                  </a:lnTo>
                  <a:lnTo>
                    <a:pt x="258" y="781"/>
                  </a:ln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83" name="Google Shape;1683;p55"/>
            <p:cNvSpPr/>
            <p:nvPr/>
          </p:nvSpPr>
          <p:spPr>
            <a:xfrm>
              <a:off x="5212425" y="6901972"/>
              <a:ext cx="1464071" cy="1863184"/>
            </a:xfrm>
            <a:custGeom>
              <a:rect b="b" l="l" r="r" t="t"/>
              <a:pathLst>
                <a:path extrusionOk="0" h="703" w="552">
                  <a:moveTo>
                    <a:pt x="40" y="22"/>
                  </a:moveTo>
                  <a:cubicBezTo>
                    <a:pt x="40" y="22"/>
                    <a:pt x="40" y="22"/>
                    <a:pt x="40" y="22"/>
                  </a:cubicBezTo>
                  <a:cubicBezTo>
                    <a:pt x="8" y="44"/>
                    <a:pt x="0" y="88"/>
                    <a:pt x="21" y="121"/>
                  </a:cubicBezTo>
                  <a:cubicBezTo>
                    <a:pt x="407" y="703"/>
                    <a:pt x="407" y="703"/>
                    <a:pt x="407" y="703"/>
                  </a:cubicBezTo>
                  <a:cubicBezTo>
                    <a:pt x="544" y="703"/>
                    <a:pt x="544" y="703"/>
                    <a:pt x="544" y="703"/>
                  </a:cubicBezTo>
                  <a:cubicBezTo>
                    <a:pt x="552" y="682"/>
                    <a:pt x="549" y="659"/>
                    <a:pt x="536" y="639"/>
                  </a:cubicBezTo>
                  <a:cubicBezTo>
                    <a:pt x="139" y="41"/>
                    <a:pt x="139" y="41"/>
                    <a:pt x="139" y="41"/>
                  </a:cubicBezTo>
                  <a:cubicBezTo>
                    <a:pt x="118" y="8"/>
                    <a:pt x="72" y="0"/>
                    <a:pt x="40"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84" name="Google Shape;1684;p55"/>
            <p:cNvSpPr/>
            <p:nvPr/>
          </p:nvSpPr>
          <p:spPr>
            <a:xfrm>
              <a:off x="5714278" y="5117819"/>
              <a:ext cx="1315885" cy="2592256"/>
            </a:xfrm>
            <a:custGeom>
              <a:rect b="b" l="l" r="r" t="t"/>
              <a:pathLst>
                <a:path extrusionOk="0" h="978" w="496">
                  <a:moveTo>
                    <a:pt x="494" y="0"/>
                  </a:moveTo>
                  <a:cubicBezTo>
                    <a:pt x="2" y="0"/>
                    <a:pt x="2" y="0"/>
                    <a:pt x="2" y="0"/>
                  </a:cubicBezTo>
                  <a:cubicBezTo>
                    <a:pt x="1" y="0"/>
                    <a:pt x="0" y="1"/>
                    <a:pt x="0" y="2"/>
                  </a:cubicBezTo>
                  <a:cubicBezTo>
                    <a:pt x="0" y="976"/>
                    <a:pt x="0" y="976"/>
                    <a:pt x="0" y="976"/>
                  </a:cubicBezTo>
                  <a:cubicBezTo>
                    <a:pt x="0" y="977"/>
                    <a:pt x="1" y="978"/>
                    <a:pt x="2" y="978"/>
                  </a:cubicBezTo>
                  <a:cubicBezTo>
                    <a:pt x="494" y="978"/>
                    <a:pt x="494" y="978"/>
                    <a:pt x="494" y="978"/>
                  </a:cubicBezTo>
                  <a:cubicBezTo>
                    <a:pt x="495" y="978"/>
                    <a:pt x="496" y="977"/>
                    <a:pt x="496" y="976"/>
                  </a:cubicBezTo>
                  <a:cubicBezTo>
                    <a:pt x="496" y="2"/>
                    <a:pt x="496" y="2"/>
                    <a:pt x="496" y="2"/>
                  </a:cubicBezTo>
                  <a:cubicBezTo>
                    <a:pt x="496" y="1"/>
                    <a:pt x="495" y="0"/>
                    <a:pt x="494" y="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sz="2000">
                <a:solidFill>
                  <a:schemeClr val="dk1"/>
                </a:solidFill>
                <a:latin typeface="Calibri"/>
                <a:ea typeface="Calibri"/>
                <a:cs typeface="Calibri"/>
                <a:sym typeface="Calibri"/>
              </a:endParaRPr>
            </a:p>
          </p:txBody>
        </p:sp>
        <p:sp>
          <p:nvSpPr>
            <p:cNvPr id="1685" name="Google Shape;1685;p55"/>
            <p:cNvSpPr/>
            <p:nvPr/>
          </p:nvSpPr>
          <p:spPr>
            <a:xfrm>
              <a:off x="6289238" y="7771327"/>
              <a:ext cx="162015" cy="162015"/>
            </a:xfrm>
            <a:prstGeom prst="ellipse">
              <a:avLst/>
            </a:prstGeom>
            <a:solidFill>
              <a:srgbClr val="B2B2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86" name="Google Shape;1686;p55"/>
            <p:cNvSpPr/>
            <p:nvPr/>
          </p:nvSpPr>
          <p:spPr>
            <a:xfrm>
              <a:off x="6105488" y="4965683"/>
              <a:ext cx="531492" cy="47420"/>
            </a:xfrm>
            <a:custGeom>
              <a:rect b="b" l="l" r="r" t="t"/>
              <a:pathLst>
                <a:path extrusionOk="0" h="18" w="200">
                  <a:moveTo>
                    <a:pt x="191" y="0"/>
                  </a:moveTo>
                  <a:cubicBezTo>
                    <a:pt x="9" y="0"/>
                    <a:pt x="9" y="0"/>
                    <a:pt x="9" y="0"/>
                  </a:cubicBezTo>
                  <a:cubicBezTo>
                    <a:pt x="4" y="0"/>
                    <a:pt x="0" y="4"/>
                    <a:pt x="0" y="9"/>
                  </a:cubicBezTo>
                  <a:cubicBezTo>
                    <a:pt x="0" y="9"/>
                    <a:pt x="0" y="9"/>
                    <a:pt x="0" y="9"/>
                  </a:cubicBezTo>
                  <a:cubicBezTo>
                    <a:pt x="0" y="14"/>
                    <a:pt x="4" y="18"/>
                    <a:pt x="9" y="18"/>
                  </a:cubicBezTo>
                  <a:cubicBezTo>
                    <a:pt x="191" y="18"/>
                    <a:pt x="191" y="18"/>
                    <a:pt x="191" y="18"/>
                  </a:cubicBezTo>
                  <a:cubicBezTo>
                    <a:pt x="196" y="18"/>
                    <a:pt x="200" y="14"/>
                    <a:pt x="200" y="9"/>
                  </a:cubicBezTo>
                  <a:cubicBezTo>
                    <a:pt x="200" y="9"/>
                    <a:pt x="200" y="9"/>
                    <a:pt x="200" y="9"/>
                  </a:cubicBezTo>
                  <a:cubicBezTo>
                    <a:pt x="200" y="4"/>
                    <a:pt x="196" y="0"/>
                    <a:pt x="191" y="0"/>
                  </a:cubicBezTo>
                  <a:close/>
                </a:path>
              </a:pathLst>
            </a:custGeom>
            <a:solidFill>
              <a:srgbClr val="B2B2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87" name="Google Shape;1687;p55"/>
            <p:cNvSpPr/>
            <p:nvPr/>
          </p:nvSpPr>
          <p:spPr>
            <a:xfrm>
              <a:off x="5178836" y="6249956"/>
              <a:ext cx="598669" cy="679678"/>
            </a:xfrm>
            <a:custGeom>
              <a:rect b="b" l="l" r="r" t="t"/>
              <a:pathLst>
                <a:path extrusionOk="0" h="257" w="226">
                  <a:moveTo>
                    <a:pt x="41" y="23"/>
                  </a:moveTo>
                  <a:cubicBezTo>
                    <a:pt x="41" y="23"/>
                    <a:pt x="41" y="23"/>
                    <a:pt x="41" y="23"/>
                  </a:cubicBezTo>
                  <a:cubicBezTo>
                    <a:pt x="8" y="45"/>
                    <a:pt x="0" y="89"/>
                    <a:pt x="22" y="122"/>
                  </a:cubicBezTo>
                  <a:cubicBezTo>
                    <a:pt x="86" y="216"/>
                    <a:pt x="86" y="216"/>
                    <a:pt x="86" y="216"/>
                  </a:cubicBezTo>
                  <a:cubicBezTo>
                    <a:pt x="108" y="248"/>
                    <a:pt x="153" y="257"/>
                    <a:pt x="185" y="235"/>
                  </a:cubicBezTo>
                  <a:cubicBezTo>
                    <a:pt x="185" y="235"/>
                    <a:pt x="185" y="235"/>
                    <a:pt x="185" y="235"/>
                  </a:cubicBezTo>
                  <a:cubicBezTo>
                    <a:pt x="218" y="213"/>
                    <a:pt x="226" y="168"/>
                    <a:pt x="204" y="135"/>
                  </a:cubicBezTo>
                  <a:cubicBezTo>
                    <a:pt x="140" y="41"/>
                    <a:pt x="140" y="41"/>
                    <a:pt x="140" y="41"/>
                  </a:cubicBezTo>
                  <a:cubicBezTo>
                    <a:pt x="118" y="9"/>
                    <a:pt x="73" y="0"/>
                    <a:pt x="41" y="23"/>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88" name="Google Shape;1688;p55"/>
            <p:cNvSpPr/>
            <p:nvPr/>
          </p:nvSpPr>
          <p:spPr>
            <a:xfrm>
              <a:off x="5111659" y="6753786"/>
              <a:ext cx="628305" cy="723145"/>
            </a:xfrm>
            <a:custGeom>
              <a:rect b="b" l="l" r="r" t="t"/>
              <a:pathLst>
                <a:path extrusionOk="0" h="273" w="237">
                  <a:moveTo>
                    <a:pt x="41" y="23"/>
                  </a:moveTo>
                  <a:cubicBezTo>
                    <a:pt x="41" y="23"/>
                    <a:pt x="41" y="23"/>
                    <a:pt x="41" y="23"/>
                  </a:cubicBezTo>
                  <a:cubicBezTo>
                    <a:pt x="8" y="45"/>
                    <a:pt x="0" y="89"/>
                    <a:pt x="22" y="122"/>
                  </a:cubicBezTo>
                  <a:cubicBezTo>
                    <a:pt x="97" y="232"/>
                    <a:pt x="97" y="232"/>
                    <a:pt x="97" y="232"/>
                  </a:cubicBezTo>
                  <a:cubicBezTo>
                    <a:pt x="119" y="265"/>
                    <a:pt x="163" y="273"/>
                    <a:pt x="196" y="251"/>
                  </a:cubicBezTo>
                  <a:cubicBezTo>
                    <a:pt x="196" y="251"/>
                    <a:pt x="196" y="251"/>
                    <a:pt x="196" y="251"/>
                  </a:cubicBezTo>
                  <a:cubicBezTo>
                    <a:pt x="228" y="229"/>
                    <a:pt x="237" y="184"/>
                    <a:pt x="215" y="152"/>
                  </a:cubicBezTo>
                  <a:cubicBezTo>
                    <a:pt x="140" y="41"/>
                    <a:pt x="140" y="41"/>
                    <a:pt x="140" y="41"/>
                  </a:cubicBezTo>
                  <a:cubicBezTo>
                    <a:pt x="118" y="9"/>
                    <a:pt x="73" y="0"/>
                    <a:pt x="41" y="23"/>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89" name="Google Shape;1689;p55"/>
            <p:cNvSpPr/>
            <p:nvPr/>
          </p:nvSpPr>
          <p:spPr>
            <a:xfrm>
              <a:off x="5234159" y="5722417"/>
              <a:ext cx="598669" cy="677701"/>
            </a:xfrm>
            <a:custGeom>
              <a:rect b="b" l="l" r="r" t="t"/>
              <a:pathLst>
                <a:path extrusionOk="0" h="256" w="226">
                  <a:moveTo>
                    <a:pt x="41" y="22"/>
                  </a:moveTo>
                  <a:cubicBezTo>
                    <a:pt x="41" y="22"/>
                    <a:pt x="41" y="22"/>
                    <a:pt x="41" y="22"/>
                  </a:cubicBezTo>
                  <a:cubicBezTo>
                    <a:pt x="8" y="44"/>
                    <a:pt x="0" y="88"/>
                    <a:pt x="22" y="121"/>
                  </a:cubicBezTo>
                  <a:cubicBezTo>
                    <a:pt x="86" y="215"/>
                    <a:pt x="86" y="215"/>
                    <a:pt x="86" y="215"/>
                  </a:cubicBezTo>
                  <a:cubicBezTo>
                    <a:pt x="108" y="247"/>
                    <a:pt x="153" y="256"/>
                    <a:pt x="185" y="234"/>
                  </a:cubicBezTo>
                  <a:cubicBezTo>
                    <a:pt x="185" y="234"/>
                    <a:pt x="185" y="234"/>
                    <a:pt x="185" y="234"/>
                  </a:cubicBezTo>
                  <a:cubicBezTo>
                    <a:pt x="217" y="212"/>
                    <a:pt x="226" y="167"/>
                    <a:pt x="204" y="134"/>
                  </a:cubicBezTo>
                  <a:cubicBezTo>
                    <a:pt x="140" y="40"/>
                    <a:pt x="140" y="40"/>
                    <a:pt x="140" y="40"/>
                  </a:cubicBezTo>
                  <a:cubicBezTo>
                    <a:pt x="118" y="8"/>
                    <a:pt x="73" y="0"/>
                    <a:pt x="41"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90" name="Google Shape;1690;p55"/>
            <p:cNvSpPr/>
            <p:nvPr/>
          </p:nvSpPr>
          <p:spPr>
            <a:xfrm>
              <a:off x="7008431" y="6575965"/>
              <a:ext cx="517660" cy="1807862"/>
            </a:xfrm>
            <a:custGeom>
              <a:rect b="b" l="l" r="r" t="t"/>
              <a:pathLst>
                <a:path extrusionOk="0" h="682" w="195">
                  <a:moveTo>
                    <a:pt x="51" y="682"/>
                  </a:moveTo>
                  <a:cubicBezTo>
                    <a:pt x="0" y="682"/>
                    <a:pt x="0" y="682"/>
                    <a:pt x="0" y="682"/>
                  </a:cubicBezTo>
                  <a:cubicBezTo>
                    <a:pt x="6" y="620"/>
                    <a:pt x="6" y="620"/>
                    <a:pt x="6" y="620"/>
                  </a:cubicBezTo>
                  <a:cubicBezTo>
                    <a:pt x="49" y="119"/>
                    <a:pt x="49" y="119"/>
                    <a:pt x="49" y="119"/>
                  </a:cubicBezTo>
                  <a:cubicBezTo>
                    <a:pt x="58" y="14"/>
                    <a:pt x="129" y="0"/>
                    <a:pt x="195" y="0"/>
                  </a:cubicBezTo>
                  <a:cubicBezTo>
                    <a:pt x="144" y="592"/>
                    <a:pt x="144" y="592"/>
                    <a:pt x="144" y="592"/>
                  </a:cubicBezTo>
                  <a:cubicBezTo>
                    <a:pt x="139" y="642"/>
                    <a:pt x="98" y="682"/>
                    <a:pt x="51" y="68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91" name="Google Shape;1691;p55"/>
            <p:cNvSpPr txBox="1"/>
            <p:nvPr/>
          </p:nvSpPr>
          <p:spPr>
            <a:xfrm>
              <a:off x="5535304" y="5227737"/>
              <a:ext cx="1687200" cy="1050300"/>
            </a:xfrm>
            <a:prstGeom prst="rect">
              <a:avLst/>
            </a:prstGeom>
            <a:noFill/>
            <a:ln>
              <a:noFill/>
            </a:ln>
          </p:spPr>
          <p:txBody>
            <a:bodyPr anchorCtr="0" anchor="t" bIns="45700" lIns="91425" spcFirstLastPara="1" rIns="91425" wrap="square" tIns="45700">
              <a:spAutoFit/>
            </a:bodyPr>
            <a:lstStyle/>
            <a:p>
              <a:pPr indent="0" lvl="0" marL="0" marR="0" rtl="0" algn="ctr">
                <a:lnSpc>
                  <a:spcPct val="88571"/>
                </a:lnSpc>
                <a:spcBef>
                  <a:spcPts val="0"/>
                </a:spcBef>
                <a:spcAft>
                  <a:spcPts val="0"/>
                </a:spcAft>
                <a:buNone/>
              </a:pPr>
              <a:r>
                <a:rPr b="1" lang="en-US" sz="2800">
                  <a:solidFill>
                    <a:srgbClr val="0289AE"/>
                  </a:solidFill>
                  <a:latin typeface="Calibri"/>
                  <a:ea typeface="Calibri"/>
                  <a:cs typeface="Calibri"/>
                  <a:sym typeface="Calibri"/>
                </a:rPr>
                <a:t>Conclu-</a:t>
              </a:r>
              <a:endParaRPr b="1" sz="2800">
                <a:solidFill>
                  <a:srgbClr val="0289AE"/>
                </a:solidFill>
                <a:latin typeface="Calibri"/>
                <a:ea typeface="Calibri"/>
                <a:cs typeface="Calibri"/>
                <a:sym typeface="Calibri"/>
              </a:endParaRPr>
            </a:p>
            <a:p>
              <a:pPr indent="0" lvl="0" marL="0" marR="0" rtl="0" algn="ctr">
                <a:lnSpc>
                  <a:spcPct val="88571"/>
                </a:lnSpc>
                <a:spcBef>
                  <a:spcPts val="0"/>
                </a:spcBef>
                <a:spcAft>
                  <a:spcPts val="0"/>
                </a:spcAft>
                <a:buNone/>
              </a:pPr>
              <a:r>
                <a:rPr b="1" lang="en-US" sz="2800">
                  <a:solidFill>
                    <a:srgbClr val="0289AE"/>
                  </a:solidFill>
                  <a:latin typeface="Calibri"/>
                  <a:ea typeface="Calibri"/>
                  <a:cs typeface="Calibri"/>
                  <a:sym typeface="Calibri"/>
                </a:rPr>
                <a:t>siones</a:t>
              </a:r>
              <a:endParaRPr b="1" sz="2800">
                <a:solidFill>
                  <a:srgbClr val="0289AE"/>
                </a:solidFill>
                <a:latin typeface="Calibri"/>
                <a:ea typeface="Calibri"/>
                <a:cs typeface="Calibri"/>
                <a:sym typeface="Calibri"/>
              </a:endParaRPr>
            </a:p>
            <a:p>
              <a:pPr indent="0" lvl="0" marL="0" marR="0" rtl="0" algn="ctr">
                <a:lnSpc>
                  <a:spcPct val="88571"/>
                </a:lnSpc>
                <a:spcBef>
                  <a:spcPts val="0"/>
                </a:spcBef>
                <a:spcAft>
                  <a:spcPts val="0"/>
                </a:spcAft>
                <a:buNone/>
              </a:pPr>
              <a:r>
                <a:rPr b="1" lang="en-US" sz="2800">
                  <a:solidFill>
                    <a:srgbClr val="0289AE"/>
                  </a:solidFill>
                  <a:latin typeface="Calibri"/>
                  <a:ea typeface="Calibri"/>
                  <a:cs typeface="Calibri"/>
                  <a:sym typeface="Calibri"/>
                </a:rPr>
                <a:t> clave</a:t>
              </a:r>
              <a:endParaRPr/>
            </a:p>
          </p:txBody>
        </p:sp>
      </p:grpSp>
      <p:grpSp>
        <p:nvGrpSpPr>
          <p:cNvPr id="1692" name="Google Shape;1692;p55"/>
          <p:cNvGrpSpPr/>
          <p:nvPr/>
        </p:nvGrpSpPr>
        <p:grpSpPr>
          <a:xfrm>
            <a:off x="0" y="360008"/>
            <a:ext cx="1448894" cy="883507"/>
            <a:chOff x="0" y="582317"/>
            <a:chExt cx="1448894" cy="883507"/>
          </a:xfrm>
        </p:grpSpPr>
        <p:cxnSp>
          <p:nvCxnSpPr>
            <p:cNvPr id="1693" name="Google Shape;1693;p55"/>
            <p:cNvCxnSpPr/>
            <p:nvPr/>
          </p:nvCxnSpPr>
          <p:spPr>
            <a:xfrm>
              <a:off x="0" y="951782"/>
              <a:ext cx="1320800" cy="0"/>
            </a:xfrm>
            <a:prstGeom prst="straightConnector1">
              <a:avLst/>
            </a:prstGeom>
            <a:noFill/>
            <a:ln cap="flat" cmpd="sng" w="25400">
              <a:solidFill>
                <a:srgbClr val="62A844"/>
              </a:solidFill>
              <a:prstDash val="dot"/>
              <a:miter lim="8000"/>
              <a:headEnd len="sm" w="sm" type="none"/>
              <a:tailEnd len="sm" w="sm" type="none"/>
            </a:ln>
          </p:spPr>
        </p:cxnSp>
        <p:grpSp>
          <p:nvGrpSpPr>
            <p:cNvPr id="1694" name="Google Shape;1694;p55"/>
            <p:cNvGrpSpPr/>
            <p:nvPr/>
          </p:nvGrpSpPr>
          <p:grpSpPr>
            <a:xfrm>
              <a:off x="708799" y="582317"/>
              <a:ext cx="740095" cy="883507"/>
              <a:chOff x="4051865" y="5165558"/>
              <a:chExt cx="946855" cy="1130331"/>
            </a:xfrm>
          </p:grpSpPr>
          <p:sp>
            <p:nvSpPr>
              <p:cNvPr id="1695" name="Google Shape;1695;p55"/>
              <p:cNvSpPr/>
              <p:nvPr/>
            </p:nvSpPr>
            <p:spPr>
              <a:xfrm>
                <a:off x="4051865" y="5165558"/>
                <a:ext cx="946855" cy="868299"/>
              </a:xfrm>
              <a:prstGeom prst="ellipse">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696" name="Google Shape;1696;p55"/>
              <p:cNvSpPr txBox="1"/>
              <p:nvPr/>
            </p:nvSpPr>
            <p:spPr>
              <a:xfrm>
                <a:off x="4066676" y="5206813"/>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01</a:t>
                </a:r>
                <a:endParaRPr/>
              </a:p>
            </p:txBody>
          </p:sp>
        </p:grpSp>
      </p:grpSp>
      <p:grpSp>
        <p:nvGrpSpPr>
          <p:cNvPr id="1697" name="Google Shape;1697;p55"/>
          <p:cNvGrpSpPr/>
          <p:nvPr/>
        </p:nvGrpSpPr>
        <p:grpSpPr>
          <a:xfrm>
            <a:off x="0" y="2345332"/>
            <a:ext cx="1448894" cy="870102"/>
            <a:chOff x="0" y="582324"/>
            <a:chExt cx="1448894" cy="870102"/>
          </a:xfrm>
        </p:grpSpPr>
        <p:cxnSp>
          <p:nvCxnSpPr>
            <p:cNvPr id="1698" name="Google Shape;1698;p55"/>
            <p:cNvCxnSpPr/>
            <p:nvPr/>
          </p:nvCxnSpPr>
          <p:spPr>
            <a:xfrm>
              <a:off x="0" y="951782"/>
              <a:ext cx="1320800" cy="0"/>
            </a:xfrm>
            <a:prstGeom prst="straightConnector1">
              <a:avLst/>
            </a:prstGeom>
            <a:noFill/>
            <a:ln cap="flat" cmpd="sng" w="25400">
              <a:solidFill>
                <a:srgbClr val="06677F"/>
              </a:solidFill>
              <a:prstDash val="dot"/>
              <a:miter lim="8000"/>
              <a:headEnd len="sm" w="sm" type="none"/>
              <a:tailEnd len="sm" w="sm" type="none"/>
            </a:ln>
          </p:spPr>
        </p:cxnSp>
        <p:grpSp>
          <p:nvGrpSpPr>
            <p:cNvPr id="1699" name="Google Shape;1699;p55"/>
            <p:cNvGrpSpPr/>
            <p:nvPr/>
          </p:nvGrpSpPr>
          <p:grpSpPr>
            <a:xfrm>
              <a:off x="708799" y="582324"/>
              <a:ext cx="740095" cy="870102"/>
              <a:chOff x="4051865" y="5165558"/>
              <a:chExt cx="946855" cy="1113179"/>
            </a:xfrm>
          </p:grpSpPr>
          <p:sp>
            <p:nvSpPr>
              <p:cNvPr id="1700" name="Google Shape;1700;p55"/>
              <p:cNvSpPr/>
              <p:nvPr/>
            </p:nvSpPr>
            <p:spPr>
              <a:xfrm>
                <a:off x="4051865" y="5165558"/>
                <a:ext cx="946855" cy="868299"/>
              </a:xfrm>
              <a:prstGeom prst="ellipse">
                <a:avLst/>
              </a:prstGeom>
              <a:solidFill>
                <a:srgbClr val="06677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701" name="Google Shape;1701;p55"/>
              <p:cNvSpPr txBox="1"/>
              <p:nvPr/>
            </p:nvSpPr>
            <p:spPr>
              <a:xfrm>
                <a:off x="4055862" y="5189661"/>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02</a:t>
                </a:r>
                <a:endParaRPr/>
              </a:p>
            </p:txBody>
          </p:sp>
        </p:grpSp>
      </p:grpSp>
      <p:grpSp>
        <p:nvGrpSpPr>
          <p:cNvPr id="1702" name="Google Shape;1702;p55"/>
          <p:cNvGrpSpPr/>
          <p:nvPr/>
        </p:nvGrpSpPr>
        <p:grpSpPr>
          <a:xfrm>
            <a:off x="0" y="4615379"/>
            <a:ext cx="1450818" cy="896308"/>
            <a:chOff x="0" y="582322"/>
            <a:chExt cx="1450818" cy="896308"/>
          </a:xfrm>
        </p:grpSpPr>
        <p:cxnSp>
          <p:nvCxnSpPr>
            <p:cNvPr id="1703" name="Google Shape;1703;p55"/>
            <p:cNvCxnSpPr/>
            <p:nvPr/>
          </p:nvCxnSpPr>
          <p:spPr>
            <a:xfrm>
              <a:off x="0" y="951782"/>
              <a:ext cx="1320800" cy="0"/>
            </a:xfrm>
            <a:prstGeom prst="straightConnector1">
              <a:avLst/>
            </a:prstGeom>
            <a:noFill/>
            <a:ln cap="flat" cmpd="sng" w="25400">
              <a:solidFill>
                <a:srgbClr val="3D8241"/>
              </a:solidFill>
              <a:prstDash val="dot"/>
              <a:miter lim="8000"/>
              <a:headEnd len="sm" w="sm" type="none"/>
              <a:tailEnd len="sm" w="sm" type="none"/>
            </a:ln>
          </p:spPr>
        </p:cxnSp>
        <p:grpSp>
          <p:nvGrpSpPr>
            <p:cNvPr id="1704" name="Google Shape;1704;p55"/>
            <p:cNvGrpSpPr/>
            <p:nvPr/>
          </p:nvGrpSpPr>
          <p:grpSpPr>
            <a:xfrm>
              <a:off x="708800" y="582322"/>
              <a:ext cx="742018" cy="896308"/>
              <a:chOff x="4051865" y="5165558"/>
              <a:chExt cx="949315" cy="1146707"/>
            </a:xfrm>
          </p:grpSpPr>
          <p:sp>
            <p:nvSpPr>
              <p:cNvPr id="1705" name="Google Shape;1705;p55"/>
              <p:cNvSpPr/>
              <p:nvPr/>
            </p:nvSpPr>
            <p:spPr>
              <a:xfrm>
                <a:off x="4051865" y="5165558"/>
                <a:ext cx="946855" cy="868299"/>
              </a:xfrm>
              <a:prstGeom prst="ellipse">
                <a:avLst/>
              </a:prstGeom>
              <a:solidFill>
                <a:srgbClr val="3D824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706" name="Google Shape;1706;p55"/>
              <p:cNvSpPr txBox="1"/>
              <p:nvPr/>
            </p:nvSpPr>
            <p:spPr>
              <a:xfrm>
                <a:off x="4091914" y="5223190"/>
                <a:ext cx="909266" cy="1089075"/>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03</a:t>
                </a:r>
                <a:endParaRPr/>
              </a:p>
            </p:txBody>
          </p:sp>
        </p:grpSp>
      </p:grpSp>
      <p:sp>
        <p:nvSpPr>
          <p:cNvPr id="1707" name="Google Shape;1707;p55"/>
          <p:cNvSpPr/>
          <p:nvPr/>
        </p:nvSpPr>
        <p:spPr>
          <a:xfrm flipH="1">
            <a:off x="8438915" y="1040761"/>
            <a:ext cx="3064312" cy="1631216"/>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000">
                <a:solidFill>
                  <a:srgbClr val="000000"/>
                </a:solidFill>
                <a:latin typeface="Calibri"/>
                <a:ea typeface="Calibri"/>
                <a:cs typeface="Calibri"/>
                <a:sym typeface="Calibri"/>
              </a:rPr>
              <a:t>El </a:t>
            </a:r>
            <a:endParaRPr/>
          </a:p>
          <a:p>
            <a:pPr indent="0" lvl="0" marL="0" marR="0" rtl="0" algn="r">
              <a:spcBef>
                <a:spcPts val="0"/>
              </a:spcBef>
              <a:spcAft>
                <a:spcPts val="0"/>
              </a:spcAft>
              <a:buNone/>
            </a:pPr>
            <a:r>
              <a:rPr b="1" lang="en-US" sz="2000">
                <a:solidFill>
                  <a:srgbClr val="000000"/>
                </a:solidFill>
                <a:latin typeface="Calibri"/>
                <a:ea typeface="Calibri"/>
                <a:cs typeface="Calibri"/>
                <a:sym typeface="Calibri"/>
              </a:rPr>
              <a:t>marcos normativos:</a:t>
            </a:r>
            <a:br>
              <a:rPr lang="en-US" sz="2000">
                <a:solidFill>
                  <a:srgbClr val="000000"/>
                </a:solidFill>
                <a:latin typeface="Calibri"/>
                <a:ea typeface="Calibri"/>
                <a:cs typeface="Calibri"/>
                <a:sym typeface="Calibri"/>
              </a:rPr>
            </a:br>
            <a:r>
              <a:rPr lang="en-US" sz="2000">
                <a:latin typeface="Calibri"/>
                <a:ea typeface="Calibri"/>
                <a:cs typeface="Calibri"/>
                <a:sym typeface="Calibri"/>
              </a:rPr>
              <a:t>e</a:t>
            </a:r>
            <a:r>
              <a:rPr lang="en-US" sz="2000">
                <a:solidFill>
                  <a:srgbClr val="000000"/>
                </a:solidFill>
                <a:latin typeface="Calibri"/>
                <a:ea typeface="Calibri"/>
                <a:cs typeface="Calibri"/>
                <a:sym typeface="Calibri"/>
              </a:rPr>
              <a:t>l RGPD y la Ley de IA de la UE establecen normas claras para una adopción responsable</a:t>
            </a:r>
            <a:endParaRPr/>
          </a:p>
        </p:txBody>
      </p:sp>
      <p:grpSp>
        <p:nvGrpSpPr>
          <p:cNvPr id="1708" name="Google Shape;1708;p55"/>
          <p:cNvGrpSpPr/>
          <p:nvPr/>
        </p:nvGrpSpPr>
        <p:grpSpPr>
          <a:xfrm>
            <a:off x="10752228" y="303185"/>
            <a:ext cx="1501995" cy="883506"/>
            <a:chOff x="708799" y="582319"/>
            <a:chExt cx="1501995" cy="883506"/>
          </a:xfrm>
        </p:grpSpPr>
        <p:cxnSp>
          <p:nvCxnSpPr>
            <p:cNvPr id="1709" name="Google Shape;1709;p55"/>
            <p:cNvCxnSpPr/>
            <p:nvPr/>
          </p:nvCxnSpPr>
          <p:spPr>
            <a:xfrm rot="10800000">
              <a:off x="1320800" y="951782"/>
              <a:ext cx="889994" cy="0"/>
            </a:xfrm>
            <a:prstGeom prst="straightConnector1">
              <a:avLst/>
            </a:prstGeom>
            <a:noFill/>
            <a:ln cap="flat" cmpd="sng" w="25400">
              <a:solidFill>
                <a:srgbClr val="0289AE"/>
              </a:solidFill>
              <a:prstDash val="dot"/>
              <a:miter lim="8000"/>
              <a:headEnd len="sm" w="sm" type="none"/>
              <a:tailEnd len="sm" w="sm" type="none"/>
            </a:ln>
          </p:spPr>
        </p:cxnSp>
        <p:grpSp>
          <p:nvGrpSpPr>
            <p:cNvPr id="1710" name="Google Shape;1710;p55"/>
            <p:cNvGrpSpPr/>
            <p:nvPr/>
          </p:nvGrpSpPr>
          <p:grpSpPr>
            <a:xfrm>
              <a:off x="708799" y="582319"/>
              <a:ext cx="740095" cy="883506"/>
              <a:chOff x="4051865" y="5165558"/>
              <a:chExt cx="946855" cy="1130329"/>
            </a:xfrm>
          </p:grpSpPr>
          <p:sp>
            <p:nvSpPr>
              <p:cNvPr id="1711" name="Google Shape;1711;p55"/>
              <p:cNvSpPr/>
              <p:nvPr/>
            </p:nvSpPr>
            <p:spPr>
              <a:xfrm>
                <a:off x="4051865" y="5165558"/>
                <a:ext cx="946855" cy="868299"/>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712" name="Google Shape;1712;p55"/>
              <p:cNvSpPr txBox="1"/>
              <p:nvPr/>
            </p:nvSpPr>
            <p:spPr>
              <a:xfrm>
                <a:off x="4066676" y="5206811"/>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04</a:t>
                </a:r>
                <a:endParaRPr/>
              </a:p>
            </p:txBody>
          </p:sp>
        </p:grpSp>
      </p:grpSp>
      <p:grpSp>
        <p:nvGrpSpPr>
          <p:cNvPr id="1713" name="Google Shape;1713;p55"/>
          <p:cNvGrpSpPr/>
          <p:nvPr/>
        </p:nvGrpSpPr>
        <p:grpSpPr>
          <a:xfrm>
            <a:off x="10665286" y="3192173"/>
            <a:ext cx="1501995" cy="883506"/>
            <a:chOff x="708799" y="582319"/>
            <a:chExt cx="1501995" cy="883506"/>
          </a:xfrm>
        </p:grpSpPr>
        <p:cxnSp>
          <p:nvCxnSpPr>
            <p:cNvPr id="1714" name="Google Shape;1714;p55"/>
            <p:cNvCxnSpPr/>
            <p:nvPr/>
          </p:nvCxnSpPr>
          <p:spPr>
            <a:xfrm rot="10800000">
              <a:off x="1320800" y="951782"/>
              <a:ext cx="889994" cy="0"/>
            </a:xfrm>
            <a:prstGeom prst="straightConnector1">
              <a:avLst/>
            </a:prstGeom>
            <a:noFill/>
            <a:ln cap="flat" cmpd="sng" w="25400">
              <a:solidFill>
                <a:srgbClr val="62A844"/>
              </a:solidFill>
              <a:prstDash val="dot"/>
              <a:miter lim="8000"/>
              <a:headEnd len="sm" w="sm" type="none"/>
              <a:tailEnd len="sm" w="sm" type="none"/>
            </a:ln>
          </p:spPr>
        </p:cxnSp>
        <p:grpSp>
          <p:nvGrpSpPr>
            <p:cNvPr id="1715" name="Google Shape;1715;p55"/>
            <p:cNvGrpSpPr/>
            <p:nvPr/>
          </p:nvGrpSpPr>
          <p:grpSpPr>
            <a:xfrm>
              <a:off x="708799" y="582319"/>
              <a:ext cx="740095" cy="883506"/>
              <a:chOff x="4051865" y="5165558"/>
              <a:chExt cx="946855" cy="1130329"/>
            </a:xfrm>
          </p:grpSpPr>
          <p:sp>
            <p:nvSpPr>
              <p:cNvPr id="1716" name="Google Shape;1716;p55"/>
              <p:cNvSpPr/>
              <p:nvPr/>
            </p:nvSpPr>
            <p:spPr>
              <a:xfrm>
                <a:off x="4051865" y="5165558"/>
                <a:ext cx="946855" cy="868299"/>
              </a:xfrm>
              <a:prstGeom prst="ellipse">
                <a:avLst/>
              </a:prstGeom>
              <a:solidFill>
                <a:srgbClr val="62A844"/>
              </a:solidFill>
              <a:ln cap="flat" cmpd="sng" w="12700">
                <a:solidFill>
                  <a:srgbClr val="62A84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717" name="Google Shape;1717;p55"/>
              <p:cNvSpPr txBox="1"/>
              <p:nvPr/>
            </p:nvSpPr>
            <p:spPr>
              <a:xfrm>
                <a:off x="4066676" y="5206811"/>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05</a:t>
                </a:r>
                <a:endParaRPr/>
              </a:p>
            </p:txBody>
          </p:sp>
        </p:grpSp>
      </p:gr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2" name="Shape 1722"/>
        <p:cNvGrpSpPr/>
        <p:nvPr/>
      </p:nvGrpSpPr>
      <p:grpSpPr>
        <a:xfrm>
          <a:off x="0" y="0"/>
          <a:ext cx="0" cy="0"/>
          <a:chOff x="0" y="0"/>
          <a:chExt cx="0" cy="0"/>
        </a:xfrm>
      </p:grpSpPr>
      <p:sp>
        <p:nvSpPr>
          <p:cNvPr id="1723" name="Google Shape;1723;p56"/>
          <p:cNvSpPr txBox="1"/>
          <p:nvPr>
            <p:ph idx="2" type="body"/>
          </p:nvPr>
        </p:nvSpPr>
        <p:spPr>
          <a:xfrm>
            <a:off x="660160" y="1382577"/>
            <a:ext cx="2067000" cy="5823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0289AE"/>
              </a:buClr>
              <a:buSzPts val="12000"/>
              <a:buNone/>
            </a:pPr>
            <a:r>
              <a:rPr b="1" lang="en-US" sz="12000"/>
              <a:t>05</a:t>
            </a:r>
            <a:endParaRPr/>
          </a:p>
        </p:txBody>
      </p:sp>
      <p:sp>
        <p:nvSpPr>
          <p:cNvPr id="1724" name="Google Shape;1724;p56"/>
          <p:cNvSpPr/>
          <p:nvPr/>
        </p:nvSpPr>
        <p:spPr>
          <a:xfrm>
            <a:off x="6892750" y="6234800"/>
            <a:ext cx="5008800" cy="5049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725" name="Google Shape;1725;p56"/>
          <p:cNvSpPr txBox="1"/>
          <p:nvPr/>
        </p:nvSpPr>
        <p:spPr>
          <a:xfrm>
            <a:off x="7018758" y="6366299"/>
            <a:ext cx="75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0289AE"/>
                </a:solidFill>
                <a:latin typeface="Calibri"/>
                <a:ea typeface="Calibri"/>
                <a:cs typeface="Calibri"/>
                <a:sym typeface="Calibri"/>
              </a:rPr>
              <a:t>Véase también ›</a:t>
            </a:r>
            <a:endParaRPr/>
          </a:p>
        </p:txBody>
      </p:sp>
      <p:sp>
        <p:nvSpPr>
          <p:cNvPr id="1726" name="Google Shape;1726;p56"/>
          <p:cNvSpPr txBox="1"/>
          <p:nvPr/>
        </p:nvSpPr>
        <p:spPr>
          <a:xfrm>
            <a:off x="7774759" y="6366299"/>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lang="en-US" sz="1400">
                <a:solidFill>
                  <a:srgbClr val="262626"/>
                </a:solidFill>
                <a:latin typeface="Calibri"/>
                <a:ea typeface="Calibri"/>
                <a:cs typeface="Calibri"/>
                <a:sym typeface="Calibri"/>
              </a:rPr>
              <a:t>C1 M3</a:t>
            </a:r>
            <a:endParaRPr b="1" i="0" sz="1400">
              <a:solidFill>
                <a:srgbClr val="262626"/>
              </a:solidFill>
              <a:latin typeface="Calibri"/>
              <a:ea typeface="Calibri"/>
              <a:cs typeface="Calibri"/>
              <a:sym typeface="Calibri"/>
            </a:endParaRPr>
          </a:p>
        </p:txBody>
      </p:sp>
      <p:sp>
        <p:nvSpPr>
          <p:cNvPr id="1727" name="Google Shape;1727;p56"/>
          <p:cNvSpPr txBox="1"/>
          <p:nvPr/>
        </p:nvSpPr>
        <p:spPr>
          <a:xfrm>
            <a:off x="8368758" y="6366299"/>
            <a:ext cx="349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400">
                <a:solidFill>
                  <a:srgbClr val="262626"/>
                </a:solidFill>
                <a:latin typeface="Calibri"/>
                <a:ea typeface="Calibri"/>
                <a:cs typeface="Calibri"/>
                <a:sym typeface="Calibri"/>
              </a:rPr>
              <a:t>- ·Diseño sostenible de la experiencia del cliente</a:t>
            </a:r>
            <a:endParaRPr/>
          </a:p>
        </p:txBody>
      </p:sp>
      <p:pic>
        <p:nvPicPr>
          <p:cNvPr id="1728" name="Google Shape;1728;p56"/>
          <p:cNvPicPr preferRelativeResize="0"/>
          <p:nvPr/>
        </p:nvPicPr>
        <p:blipFill>
          <a:blip r:embed="rId3">
            <a:alphaModFix/>
          </a:blip>
          <a:stretch>
            <a:fillRect/>
          </a:stretch>
        </p:blipFill>
        <p:spPr>
          <a:xfrm>
            <a:off x="3769902" y="625249"/>
            <a:ext cx="8422100" cy="5521437"/>
          </a:xfrm>
          <a:prstGeom prst="rect">
            <a:avLst/>
          </a:prstGeom>
          <a:noFill/>
          <a:ln>
            <a:noFill/>
          </a:ln>
        </p:spPr>
      </p:pic>
      <p:sp>
        <p:nvSpPr>
          <p:cNvPr id="1729" name="Google Shape;1729;p56"/>
          <p:cNvSpPr txBox="1"/>
          <p:nvPr>
            <p:ph idx="1" type="body"/>
          </p:nvPr>
        </p:nvSpPr>
        <p:spPr>
          <a:xfrm>
            <a:off x="4094520" y="1131570"/>
            <a:ext cx="7224000" cy="5015100"/>
          </a:xfrm>
          <a:prstGeom prst="rect">
            <a:avLst/>
          </a:prstGeom>
          <a:noFill/>
          <a:ln>
            <a:noFill/>
          </a:ln>
        </p:spPr>
        <p:txBody>
          <a:bodyPr anchorCtr="0" anchor="t" bIns="45700" lIns="91425" spcFirstLastPara="1" rIns="91425" wrap="square" tIns="45700">
            <a:normAutofit/>
          </a:bodyPr>
          <a:lstStyle/>
          <a:p>
            <a:pPr indent="0" lvl="0" marL="0" rtl="0" algn="l">
              <a:lnSpc>
                <a:spcPct val="103333"/>
              </a:lnSpc>
              <a:spcBef>
                <a:spcPts val="0"/>
              </a:spcBef>
              <a:spcAft>
                <a:spcPts val="0"/>
              </a:spcAft>
              <a:buClr>
                <a:schemeClr val="lt1"/>
              </a:buClr>
              <a:buSzPts val="4800"/>
              <a:buNone/>
            </a:pPr>
            <a:r>
              <a:rPr b="1" lang="en-US"/>
              <a:t>Práctica aplicada</a:t>
            </a:r>
            <a:endParaRPr/>
          </a:p>
          <a:p>
            <a:pPr indent="0" lvl="0" marL="0" rtl="0" algn="l">
              <a:lnSpc>
                <a:spcPct val="103333"/>
              </a:lnSpc>
              <a:spcBef>
                <a:spcPts val="0"/>
              </a:spcBef>
              <a:spcAft>
                <a:spcPts val="0"/>
              </a:spcAft>
              <a:buClr>
                <a:schemeClr val="lt1"/>
              </a:buClr>
              <a:buSzPts val="4800"/>
              <a:buNone/>
            </a:pPr>
            <a:r>
              <a:t/>
            </a:r>
            <a:endParaRPr b="1"/>
          </a:p>
          <a:p>
            <a:pPr indent="0" lvl="0" marL="0" rtl="0" algn="l">
              <a:lnSpc>
                <a:spcPct val="90000"/>
              </a:lnSpc>
              <a:spcBef>
                <a:spcPts val="1000"/>
              </a:spcBef>
              <a:spcAft>
                <a:spcPts val="0"/>
              </a:spcAft>
              <a:buClr>
                <a:schemeClr val="lt1"/>
              </a:buClr>
              <a:buSzPts val="1400"/>
              <a:buNone/>
            </a:pPr>
            <a:br>
              <a:rPr b="1" lang="en-US" sz="1400"/>
            </a:br>
            <a:r>
              <a:rPr b="1" lang="en-US" sz="2400"/>
              <a:t>Aprender de ejemplos reales de IA en el sector hotelero</a:t>
            </a:r>
            <a:r>
              <a:rPr lang="en-US" sz="2400"/>
              <a:t>. Consolidar el aprendizaje mediante el análisis de ejemplos reales del uso de la IA en las operaciones hoteleras y los servicios al huésped. Los alumnos examinan cómo los hoteles y restaurantes han adoptado herramientas de IA, identifican los factores de éxito y los retos, y aplican los conocimientos adquiridos para diseñar su propio plan de implementación a pequeña escala.</a:t>
            </a:r>
            <a:endParaRPr sz="2200"/>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4" name="Shape 1734"/>
        <p:cNvGrpSpPr/>
        <p:nvPr/>
      </p:nvGrpSpPr>
      <p:grpSpPr>
        <a:xfrm>
          <a:off x="0" y="0"/>
          <a:ext cx="0" cy="0"/>
          <a:chOff x="0" y="0"/>
          <a:chExt cx="0" cy="0"/>
        </a:xfrm>
      </p:grpSpPr>
      <p:sp>
        <p:nvSpPr>
          <p:cNvPr id="1735" name="Google Shape;1735;p57"/>
          <p:cNvSpPr/>
          <p:nvPr/>
        </p:nvSpPr>
        <p:spPr>
          <a:xfrm>
            <a:off x="9129154" y="0"/>
            <a:ext cx="3071124" cy="6858000"/>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1736" name="Google Shape;1736;p57"/>
          <p:cNvCxnSpPr/>
          <p:nvPr/>
        </p:nvCxnSpPr>
        <p:spPr>
          <a:xfrm>
            <a:off x="0" y="1231923"/>
            <a:ext cx="6921661" cy="0"/>
          </a:xfrm>
          <a:prstGeom prst="straightConnector1">
            <a:avLst/>
          </a:prstGeom>
          <a:noFill/>
          <a:ln cap="flat" cmpd="sng" w="34925">
            <a:solidFill>
              <a:srgbClr val="62A844"/>
            </a:solidFill>
            <a:prstDash val="dot"/>
            <a:miter lim="8000"/>
            <a:headEnd len="sm" w="sm" type="none"/>
            <a:tailEnd len="sm" w="sm" type="none"/>
          </a:ln>
        </p:spPr>
      </p:cxnSp>
      <p:sp>
        <p:nvSpPr>
          <p:cNvPr id="1737" name="Google Shape;1737;p57"/>
          <p:cNvSpPr txBox="1"/>
          <p:nvPr/>
        </p:nvSpPr>
        <p:spPr>
          <a:xfrm>
            <a:off x="429115" y="525832"/>
            <a:ext cx="5323503"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De la teoría a la práctica </a:t>
            </a:r>
            <a:endParaRPr/>
          </a:p>
        </p:txBody>
      </p:sp>
      <p:sp>
        <p:nvSpPr>
          <p:cNvPr id="1738" name="Google Shape;1738;p57"/>
          <p:cNvSpPr txBox="1"/>
          <p:nvPr/>
        </p:nvSpPr>
        <p:spPr>
          <a:xfrm>
            <a:off x="429115" y="1759355"/>
            <a:ext cx="4791000" cy="4949400"/>
          </a:xfrm>
          <a:prstGeom prst="rect">
            <a:avLst/>
          </a:prstGeom>
          <a:noFill/>
          <a:ln>
            <a:noFill/>
          </a:ln>
        </p:spPr>
        <p:txBody>
          <a:bodyPr anchorCtr="0" anchor="t" bIns="45700" lIns="91425" spcFirstLastPara="1" rIns="91425" wrap="square" tIns="45700">
            <a:spAutoFit/>
          </a:bodyPr>
          <a:lstStyle/>
          <a:p>
            <a:pPr indent="0" lvl="0" marL="0" marR="0" rtl="0" algn="l">
              <a:lnSpc>
                <a:spcPct val="98000"/>
              </a:lnSpc>
              <a:spcBef>
                <a:spcPts val="0"/>
              </a:spcBef>
              <a:spcAft>
                <a:spcPts val="0"/>
              </a:spcAft>
              <a:buNone/>
            </a:pPr>
            <a:r>
              <a:rPr b="1" lang="en-US" sz="2000">
                <a:solidFill>
                  <a:srgbClr val="0289AE"/>
                </a:solidFill>
                <a:latin typeface="Calibri"/>
                <a:ea typeface="Calibri"/>
                <a:cs typeface="Calibri"/>
                <a:sym typeface="Calibri"/>
              </a:rPr>
              <a:t>Transición entre unidades:</a:t>
            </a:r>
            <a:br>
              <a:rPr lang="en-US" sz="1800">
                <a:solidFill>
                  <a:srgbClr val="000000"/>
                </a:solidFill>
                <a:latin typeface="Calibri"/>
                <a:ea typeface="Calibri"/>
                <a:cs typeface="Calibri"/>
                <a:sym typeface="Calibri"/>
              </a:rPr>
            </a:br>
            <a:r>
              <a:rPr lang="en-US" sz="1800">
                <a:solidFill>
                  <a:srgbClr val="000000"/>
                </a:solidFill>
                <a:latin typeface="Calibri"/>
                <a:ea typeface="Calibri"/>
                <a:cs typeface="Calibri"/>
                <a:sym typeface="Calibri"/>
              </a:rPr>
              <a:t>En esta última unidad, pasará de </a:t>
            </a:r>
            <a:r>
              <a:rPr b="1" lang="en-US" sz="1800">
                <a:solidFill>
                  <a:srgbClr val="000000"/>
                </a:solidFill>
                <a:latin typeface="Calibri"/>
                <a:ea typeface="Calibri"/>
                <a:cs typeface="Calibri"/>
                <a:sym typeface="Calibri"/>
              </a:rPr>
              <a:t>la teoría a la práctica</a:t>
            </a:r>
            <a:r>
              <a:rPr lang="en-US" sz="1800">
                <a:solidFill>
                  <a:srgbClr val="000000"/>
                </a:solidFill>
                <a:latin typeface="Calibri"/>
                <a:ea typeface="Calibri"/>
                <a:cs typeface="Calibri"/>
                <a:sym typeface="Calibri"/>
              </a:rPr>
              <a:t>.</a:t>
            </a:r>
            <a:br>
              <a:rPr lang="en-US" sz="1800">
                <a:solidFill>
                  <a:srgbClr val="000000"/>
                </a:solidFill>
                <a:latin typeface="Calibri"/>
                <a:ea typeface="Calibri"/>
                <a:cs typeface="Calibri"/>
                <a:sym typeface="Calibri"/>
              </a:rPr>
            </a:br>
            <a:endParaRPr sz="1800">
              <a:solidFill>
                <a:srgbClr val="000000"/>
              </a:solidFill>
              <a:latin typeface="Calibri"/>
              <a:ea typeface="Calibri"/>
              <a:cs typeface="Calibri"/>
              <a:sym typeface="Calibri"/>
            </a:endParaRPr>
          </a:p>
          <a:p>
            <a:pPr indent="0" lvl="0" marL="0" marR="0" rtl="0" algn="l">
              <a:lnSpc>
                <a:spcPct val="98000"/>
              </a:lnSpc>
              <a:spcBef>
                <a:spcPts val="0"/>
              </a:spcBef>
              <a:spcAft>
                <a:spcPts val="0"/>
              </a:spcAft>
              <a:buNone/>
            </a:pPr>
            <a:r>
              <a:rPr b="1" lang="en-US" sz="2000">
                <a:solidFill>
                  <a:srgbClr val="0289AE"/>
                </a:solidFill>
                <a:latin typeface="Calibri"/>
                <a:ea typeface="Calibri"/>
                <a:cs typeface="Calibri"/>
                <a:sym typeface="Calibri"/>
              </a:rPr>
              <a:t>Lo que explorará:</a:t>
            </a:r>
            <a:br>
              <a:rPr lang="en-US" sz="1800">
                <a:solidFill>
                  <a:srgbClr val="000000"/>
                </a:solidFill>
                <a:latin typeface="Calibri"/>
                <a:ea typeface="Calibri"/>
                <a:cs typeface="Calibri"/>
                <a:sym typeface="Calibri"/>
              </a:rPr>
            </a:br>
            <a:r>
              <a:rPr lang="en-US" sz="1800">
                <a:solidFill>
                  <a:srgbClr val="000000"/>
                </a:solidFill>
                <a:latin typeface="Calibri"/>
                <a:ea typeface="Calibri"/>
                <a:cs typeface="Calibri"/>
                <a:sym typeface="Calibri"/>
              </a:rPr>
              <a:t>Cómo las principales empresas del sector hotelero aplican la IA en entornos reales, centrándose en:</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Eficiencia </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La satisfacción de los huéspedes </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Sostenibilidad </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000000"/>
                </a:solidFill>
                <a:latin typeface="Calibri"/>
                <a:ea typeface="Calibri"/>
                <a:cs typeface="Calibri"/>
                <a:sym typeface="Calibri"/>
              </a:rPr>
              <a:t>La reputación de la marca</a:t>
            </a:r>
            <a:br>
              <a:rPr lang="en-US" sz="1800">
                <a:solidFill>
                  <a:srgbClr val="000000"/>
                </a:solidFill>
                <a:latin typeface="Calibri"/>
                <a:ea typeface="Calibri"/>
                <a:cs typeface="Calibri"/>
                <a:sym typeface="Calibri"/>
              </a:rPr>
            </a:br>
            <a:endParaRPr sz="1800">
              <a:solidFill>
                <a:srgbClr val="000000"/>
              </a:solidFill>
              <a:latin typeface="Calibri"/>
              <a:ea typeface="Calibri"/>
              <a:cs typeface="Calibri"/>
              <a:sym typeface="Calibri"/>
            </a:endParaRPr>
          </a:p>
          <a:p>
            <a:pPr indent="0" lvl="0" marL="0" marR="0" rtl="0" algn="l">
              <a:lnSpc>
                <a:spcPct val="98000"/>
              </a:lnSpc>
              <a:spcBef>
                <a:spcPts val="0"/>
              </a:spcBef>
              <a:spcAft>
                <a:spcPts val="0"/>
              </a:spcAft>
              <a:buNone/>
            </a:pPr>
            <a:r>
              <a:rPr b="1" lang="en-US" sz="2000">
                <a:solidFill>
                  <a:srgbClr val="0289AE"/>
                </a:solidFill>
                <a:latin typeface="Calibri"/>
                <a:ea typeface="Calibri"/>
                <a:cs typeface="Calibri"/>
                <a:sym typeface="Calibri"/>
              </a:rPr>
              <a:t>S</a:t>
            </a:r>
            <a:r>
              <a:rPr b="1" lang="en-US" sz="2000">
                <a:solidFill>
                  <a:srgbClr val="0289AE"/>
                </a:solidFill>
                <a:latin typeface="Calibri"/>
                <a:ea typeface="Calibri"/>
                <a:cs typeface="Calibri"/>
                <a:sym typeface="Calibri"/>
              </a:rPr>
              <a:t>u papel:</a:t>
            </a:r>
            <a:br>
              <a:rPr lang="en-US" sz="1800">
                <a:solidFill>
                  <a:srgbClr val="000000"/>
                </a:solidFill>
                <a:latin typeface="Calibri"/>
                <a:ea typeface="Calibri"/>
                <a:cs typeface="Calibri"/>
                <a:sym typeface="Calibri"/>
              </a:rPr>
            </a:br>
            <a:r>
              <a:rPr lang="en-US" sz="1800">
                <a:solidFill>
                  <a:srgbClr val="000000"/>
                </a:solidFill>
                <a:latin typeface="Calibri"/>
                <a:ea typeface="Calibri"/>
                <a:cs typeface="Calibri"/>
                <a:sym typeface="Calibri"/>
              </a:rPr>
              <a:t>Reflexión crítica + Aplicación práctica = </a:t>
            </a:r>
            <a:r>
              <a:rPr b="1" lang="en-US" sz="1800">
                <a:solidFill>
                  <a:srgbClr val="000000"/>
                </a:solidFill>
                <a:latin typeface="Calibri"/>
                <a:ea typeface="Calibri"/>
                <a:cs typeface="Calibri"/>
                <a:sym typeface="Calibri"/>
              </a:rPr>
              <a:t>Preparación profesional</a:t>
            </a:r>
            <a:br>
              <a:rPr b="1" lang="en-US" sz="1800">
                <a:solidFill>
                  <a:srgbClr val="000000"/>
                </a:solidFill>
                <a:latin typeface="Calibri"/>
                <a:ea typeface="Calibri"/>
                <a:cs typeface="Calibri"/>
                <a:sym typeface="Calibri"/>
              </a:rPr>
            </a:br>
            <a:endParaRPr sz="1800">
              <a:solidFill>
                <a:srgbClr val="000000"/>
              </a:solidFill>
              <a:latin typeface="Calibri"/>
              <a:ea typeface="Calibri"/>
              <a:cs typeface="Calibri"/>
              <a:sym typeface="Calibri"/>
            </a:endParaRPr>
          </a:p>
        </p:txBody>
      </p:sp>
      <p:sp>
        <p:nvSpPr>
          <p:cNvPr id="1739" name="Google Shape;1739;p57"/>
          <p:cNvSpPr/>
          <p:nvPr/>
        </p:nvSpPr>
        <p:spPr>
          <a:xfrm flipH="1">
            <a:off x="4888874" y="4006325"/>
            <a:ext cx="3071100" cy="1374600"/>
          </a:xfrm>
          <a:prstGeom prst="rect">
            <a:avLst/>
          </a:prstGeom>
          <a:noFill/>
          <a:ln>
            <a:noFill/>
          </a:ln>
        </p:spPr>
        <p:txBody>
          <a:bodyPr anchorCtr="0" anchor="t" bIns="45700" lIns="91425" spcFirstLastPara="1" rIns="91425" wrap="square" tIns="45700">
            <a:spAutoFit/>
          </a:bodyPr>
          <a:lstStyle/>
          <a:p>
            <a:pPr indent="0" lvl="0" marL="0" marR="0" rtl="0" algn="ctr">
              <a:lnSpc>
                <a:spcPct val="98000"/>
              </a:lnSpc>
              <a:spcBef>
                <a:spcPts val="0"/>
              </a:spcBef>
              <a:spcAft>
                <a:spcPts val="0"/>
              </a:spcAft>
              <a:buNone/>
            </a:pPr>
            <a:r>
              <a:rPr b="1" lang="en-US" sz="2000">
                <a:solidFill>
                  <a:srgbClr val="0289AE"/>
                </a:solidFill>
                <a:latin typeface="Calibri"/>
                <a:ea typeface="Calibri"/>
                <a:cs typeface="Calibri"/>
                <a:sym typeface="Calibri"/>
              </a:rPr>
              <a:t>Preparación:</a:t>
            </a:r>
            <a:br>
              <a:rPr lang="en-US" sz="1800">
                <a:solidFill>
                  <a:srgbClr val="000000"/>
                </a:solidFill>
                <a:latin typeface="Calibri"/>
                <a:ea typeface="Calibri"/>
                <a:cs typeface="Calibri"/>
                <a:sym typeface="Calibri"/>
              </a:rPr>
            </a:br>
            <a:r>
              <a:rPr i="1" lang="en-US" sz="1800">
                <a:solidFill>
                  <a:srgbClr val="000000"/>
                </a:solidFill>
                <a:latin typeface="Calibri"/>
                <a:ea typeface="Calibri"/>
                <a:cs typeface="Calibri"/>
                <a:sym typeface="Calibri"/>
              </a:rPr>
              <a:t>Prepár</a:t>
            </a:r>
            <a:r>
              <a:rPr i="1" lang="en-US" sz="1800">
                <a:latin typeface="Calibri"/>
                <a:ea typeface="Calibri"/>
                <a:cs typeface="Calibri"/>
                <a:sym typeface="Calibri"/>
              </a:rPr>
              <a:t>es</a:t>
            </a:r>
            <a:r>
              <a:rPr i="1" lang="en-US" sz="1800">
                <a:solidFill>
                  <a:srgbClr val="000000"/>
                </a:solidFill>
                <a:latin typeface="Calibri"/>
                <a:ea typeface="Calibri"/>
                <a:cs typeface="Calibri"/>
                <a:sym typeface="Calibri"/>
              </a:rPr>
              <a:t>e para identificar los factores estratégicos, éticos y operativos que determinan el éxito de la adopción de la IA.</a:t>
            </a:r>
            <a:endParaRPr sz="1800">
              <a:solidFill>
                <a:srgbClr val="000000"/>
              </a:solidFill>
              <a:latin typeface="Calibri"/>
              <a:ea typeface="Calibri"/>
              <a:cs typeface="Calibri"/>
              <a:sym typeface="Calibri"/>
            </a:endParaRPr>
          </a:p>
        </p:txBody>
      </p:sp>
      <p:sp>
        <p:nvSpPr>
          <p:cNvPr id="1740" name="Google Shape;1740;p57"/>
          <p:cNvSpPr/>
          <p:nvPr/>
        </p:nvSpPr>
        <p:spPr>
          <a:xfrm>
            <a:off x="4774269" y="3860944"/>
            <a:ext cx="3333600" cy="1858800"/>
          </a:xfrm>
          <a:prstGeom prst="roundRect">
            <a:avLst>
              <a:gd fmla="val 8566" name="adj"/>
            </a:avLst>
          </a:prstGeom>
          <a:no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1741" name="Google Shape;1741;p57"/>
          <p:cNvPicPr preferRelativeResize="0"/>
          <p:nvPr/>
        </p:nvPicPr>
        <p:blipFill>
          <a:blip r:embed="rId3">
            <a:alphaModFix/>
          </a:blip>
          <a:stretch>
            <a:fillRect/>
          </a:stretch>
        </p:blipFill>
        <p:spPr>
          <a:xfrm>
            <a:off x="5220125" y="0"/>
            <a:ext cx="7121376" cy="3367866"/>
          </a:xfrm>
          <a:prstGeom prst="rect">
            <a:avLst/>
          </a:prstGeom>
          <a:noFill/>
          <a:ln>
            <a:noFill/>
          </a:ln>
        </p:spPr>
      </p:pic>
      <p:pic>
        <p:nvPicPr>
          <p:cNvPr descr="iPhone6_mockup_front_white.png" id="1742" name="Google Shape;1742;p57"/>
          <p:cNvPicPr preferRelativeResize="0"/>
          <p:nvPr/>
        </p:nvPicPr>
        <p:blipFill rotWithShape="1">
          <a:blip r:embed="rId4">
            <a:alphaModFix/>
          </a:blip>
          <a:srcRect b="0" l="0" r="0" t="0"/>
          <a:stretch/>
        </p:blipFill>
        <p:spPr>
          <a:xfrm>
            <a:off x="7668631" y="226918"/>
            <a:ext cx="4094254" cy="6404164"/>
          </a:xfrm>
          <a:prstGeom prst="rect">
            <a:avLst/>
          </a:prstGeom>
          <a:noFill/>
          <a:ln>
            <a:noFill/>
          </a:ln>
        </p:spPr>
      </p:pic>
      <p:pic>
        <p:nvPicPr>
          <p:cNvPr id="1743" name="Google Shape;1743;p57"/>
          <p:cNvPicPr preferRelativeResize="0"/>
          <p:nvPr/>
        </p:nvPicPr>
        <p:blipFill rotWithShape="1">
          <a:blip r:embed="rId5">
            <a:alphaModFix/>
          </a:blip>
          <a:srcRect b="237" l="29182" r="33032" t="-237"/>
          <a:stretch/>
        </p:blipFill>
        <p:spPr>
          <a:xfrm>
            <a:off x="8440309" y="1213586"/>
            <a:ext cx="2499565" cy="4409956"/>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8" name="Shape 1748"/>
        <p:cNvGrpSpPr/>
        <p:nvPr/>
      </p:nvGrpSpPr>
      <p:grpSpPr>
        <a:xfrm>
          <a:off x="0" y="0"/>
          <a:ext cx="0" cy="0"/>
          <a:chOff x="0" y="0"/>
          <a:chExt cx="0" cy="0"/>
        </a:xfrm>
      </p:grpSpPr>
      <p:cxnSp>
        <p:nvCxnSpPr>
          <p:cNvPr id="1749" name="Google Shape;1749;p58"/>
          <p:cNvCxnSpPr/>
          <p:nvPr/>
        </p:nvCxnSpPr>
        <p:spPr>
          <a:xfrm>
            <a:off x="4429716" y="1641270"/>
            <a:ext cx="4888862" cy="0"/>
          </a:xfrm>
          <a:prstGeom prst="straightConnector1">
            <a:avLst/>
          </a:prstGeom>
          <a:noFill/>
          <a:ln cap="flat" cmpd="sng" w="34925">
            <a:solidFill>
              <a:srgbClr val="62A844"/>
            </a:solidFill>
            <a:prstDash val="dot"/>
            <a:miter lim="8000"/>
            <a:headEnd len="sm" w="sm" type="none"/>
            <a:tailEnd len="sm" w="sm" type="none"/>
          </a:ln>
        </p:spPr>
      </p:cxnSp>
      <p:sp>
        <p:nvSpPr>
          <p:cNvPr id="1750" name="Google Shape;1750;p58"/>
          <p:cNvSpPr/>
          <p:nvPr/>
        </p:nvSpPr>
        <p:spPr>
          <a:xfrm flipH="1">
            <a:off x="3074299" y="5508669"/>
            <a:ext cx="4316512" cy="861774"/>
          </a:xfrm>
          <a:prstGeom prst="rect">
            <a:avLst/>
          </a:prstGeom>
          <a:noFill/>
          <a:ln>
            <a:noFill/>
          </a:ln>
        </p:spPr>
        <p:txBody>
          <a:bodyPr anchorCtr="0" anchor="t" bIns="45700" lIns="91425" spcFirstLastPara="1" rIns="91425" wrap="square" tIns="45700">
            <a:spAutoFit/>
          </a:bodyPr>
          <a:lstStyle/>
          <a:p>
            <a:pPr indent="0" lvl="0" marL="0" marR="0" rtl="0" algn="ctr">
              <a:lnSpc>
                <a:spcPct val="98000"/>
              </a:lnSpc>
              <a:spcBef>
                <a:spcPts val="0"/>
              </a:spcBef>
              <a:spcAft>
                <a:spcPts val="0"/>
              </a:spcAft>
              <a:buNone/>
            </a:pPr>
            <a:r>
              <a:rPr b="1" lang="en-US" sz="2000">
                <a:solidFill>
                  <a:srgbClr val="0289AE"/>
                </a:solidFill>
                <a:latin typeface="Calibri"/>
                <a:ea typeface="Calibri"/>
                <a:cs typeface="Calibri"/>
                <a:sym typeface="Calibri"/>
              </a:rPr>
              <a:t>Enfoque:</a:t>
            </a:r>
            <a:br>
              <a:rPr lang="en-US" sz="1800">
                <a:solidFill>
                  <a:srgbClr val="000000"/>
                </a:solidFill>
                <a:latin typeface="Calibri"/>
                <a:ea typeface="Calibri"/>
                <a:cs typeface="Calibri"/>
                <a:sym typeface="Calibri"/>
              </a:rPr>
            </a:br>
            <a:r>
              <a:rPr i="1" lang="en-US" sz="1800">
                <a:solidFill>
                  <a:srgbClr val="000000"/>
                </a:solidFill>
                <a:latin typeface="Calibri"/>
                <a:ea typeface="Calibri"/>
                <a:cs typeface="Calibri"/>
                <a:sym typeface="Calibri"/>
              </a:rPr>
              <a:t>Cada ejemplo destaca </a:t>
            </a:r>
            <a:r>
              <a:rPr b="1" i="1" lang="en-US" sz="1800">
                <a:solidFill>
                  <a:srgbClr val="000000"/>
                </a:solidFill>
                <a:latin typeface="Calibri"/>
                <a:ea typeface="Calibri"/>
                <a:cs typeface="Calibri"/>
                <a:sym typeface="Calibri"/>
              </a:rPr>
              <a:t>una implementación </a:t>
            </a:r>
            <a:r>
              <a:rPr i="1" lang="en-US" sz="1800">
                <a:solidFill>
                  <a:srgbClr val="000000"/>
                </a:solidFill>
                <a:latin typeface="Calibri"/>
                <a:ea typeface="Calibri"/>
                <a:cs typeface="Calibri"/>
                <a:sym typeface="Calibri"/>
              </a:rPr>
              <a:t>con </a:t>
            </a:r>
            <a:r>
              <a:rPr b="1" i="1" lang="en-US" sz="1800">
                <a:solidFill>
                  <a:srgbClr val="000000"/>
                </a:solidFill>
                <a:latin typeface="Calibri"/>
                <a:ea typeface="Calibri"/>
                <a:cs typeface="Calibri"/>
                <a:sym typeface="Calibri"/>
              </a:rPr>
              <a:t>un propósito claro </a:t>
            </a:r>
            <a:r>
              <a:rPr i="1" lang="en-US" sz="1800">
                <a:solidFill>
                  <a:srgbClr val="000000"/>
                </a:solidFill>
                <a:latin typeface="Calibri"/>
                <a:ea typeface="Calibri"/>
                <a:cs typeface="Calibri"/>
                <a:sym typeface="Calibri"/>
              </a:rPr>
              <a:t>y beneficios evidentes para las personas.</a:t>
            </a:r>
            <a:endParaRPr sz="1800">
              <a:solidFill>
                <a:srgbClr val="000000"/>
              </a:solidFill>
              <a:latin typeface="Calibri"/>
              <a:ea typeface="Calibri"/>
              <a:cs typeface="Calibri"/>
              <a:sym typeface="Calibri"/>
            </a:endParaRPr>
          </a:p>
        </p:txBody>
      </p:sp>
      <p:sp>
        <p:nvSpPr>
          <p:cNvPr id="1751" name="Google Shape;1751;p58"/>
          <p:cNvSpPr/>
          <p:nvPr/>
        </p:nvSpPr>
        <p:spPr>
          <a:xfrm>
            <a:off x="2954968" y="5542587"/>
            <a:ext cx="4524600" cy="1222500"/>
          </a:xfrm>
          <a:prstGeom prst="roundRect">
            <a:avLst>
              <a:gd fmla="val 8566" name="adj"/>
            </a:avLst>
          </a:prstGeom>
          <a:no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52" name="Google Shape;1752;p58"/>
          <p:cNvSpPr/>
          <p:nvPr/>
        </p:nvSpPr>
        <p:spPr>
          <a:xfrm>
            <a:off x="-69555" y="0"/>
            <a:ext cx="2319320" cy="6858000"/>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1753" name="Google Shape;1753;p58"/>
          <p:cNvPicPr preferRelativeResize="0"/>
          <p:nvPr/>
        </p:nvPicPr>
        <p:blipFill>
          <a:blip r:embed="rId3">
            <a:alphaModFix/>
          </a:blip>
          <a:stretch>
            <a:fillRect/>
          </a:stretch>
        </p:blipFill>
        <p:spPr>
          <a:xfrm>
            <a:off x="-59575" y="0"/>
            <a:ext cx="6224401" cy="2943676"/>
          </a:xfrm>
          <a:prstGeom prst="rect">
            <a:avLst/>
          </a:prstGeom>
          <a:noFill/>
          <a:ln>
            <a:noFill/>
          </a:ln>
        </p:spPr>
      </p:pic>
      <p:pic>
        <p:nvPicPr>
          <p:cNvPr descr="iPhone6_mockup_front_white.png" id="1754" name="Google Shape;1754;p58"/>
          <p:cNvPicPr preferRelativeResize="0"/>
          <p:nvPr/>
        </p:nvPicPr>
        <p:blipFill rotWithShape="1">
          <a:blip r:embed="rId4">
            <a:alphaModFix/>
          </a:blip>
          <a:srcRect b="0" l="0" r="0" t="0"/>
          <a:stretch/>
        </p:blipFill>
        <p:spPr>
          <a:xfrm>
            <a:off x="-329476" y="226918"/>
            <a:ext cx="4094254" cy="6404164"/>
          </a:xfrm>
          <a:prstGeom prst="rect">
            <a:avLst/>
          </a:prstGeom>
          <a:noFill/>
          <a:ln>
            <a:noFill/>
          </a:ln>
        </p:spPr>
      </p:pic>
      <p:pic>
        <p:nvPicPr>
          <p:cNvPr id="1755" name="Google Shape;1755;p58"/>
          <p:cNvPicPr preferRelativeResize="0"/>
          <p:nvPr/>
        </p:nvPicPr>
        <p:blipFill rotWithShape="1">
          <a:blip r:embed="rId5">
            <a:alphaModFix/>
          </a:blip>
          <a:srcRect b="0" l="16118" r="27030" t="0"/>
          <a:stretch/>
        </p:blipFill>
        <p:spPr>
          <a:xfrm>
            <a:off x="428264" y="1234458"/>
            <a:ext cx="2526704" cy="4389084"/>
          </a:xfrm>
          <a:prstGeom prst="rect">
            <a:avLst/>
          </a:prstGeom>
          <a:noFill/>
          <a:ln>
            <a:noFill/>
          </a:ln>
        </p:spPr>
      </p:pic>
      <p:grpSp>
        <p:nvGrpSpPr>
          <p:cNvPr id="1756" name="Google Shape;1756;p58"/>
          <p:cNvGrpSpPr/>
          <p:nvPr/>
        </p:nvGrpSpPr>
        <p:grpSpPr>
          <a:xfrm>
            <a:off x="7878300" y="5980782"/>
            <a:ext cx="3477600" cy="483900"/>
            <a:chOff x="1033678" y="6221549"/>
            <a:chExt cx="3477600" cy="483900"/>
          </a:xfrm>
        </p:grpSpPr>
        <p:sp>
          <p:nvSpPr>
            <p:cNvPr id="1757" name="Google Shape;1757;p58"/>
            <p:cNvSpPr/>
            <p:nvPr/>
          </p:nvSpPr>
          <p:spPr>
            <a:xfrm>
              <a:off x="1033678" y="6221549"/>
              <a:ext cx="3189900" cy="4839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758" name="Google Shape;1758;p58"/>
            <p:cNvSpPr txBox="1"/>
            <p:nvPr/>
          </p:nvSpPr>
          <p:spPr>
            <a:xfrm>
              <a:off x="1159686" y="6243508"/>
              <a:ext cx="756000" cy="4311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0289AE"/>
                  </a:solidFill>
                  <a:latin typeface="Calibri"/>
                  <a:ea typeface="Calibri"/>
                  <a:cs typeface="Calibri"/>
                  <a:sym typeface="Calibri"/>
                </a:rPr>
                <a:t>Véase también ›</a:t>
              </a:r>
              <a:endParaRPr/>
            </a:p>
          </p:txBody>
        </p:sp>
        <p:sp>
          <p:nvSpPr>
            <p:cNvPr id="1759" name="Google Shape;1759;p58"/>
            <p:cNvSpPr txBox="1"/>
            <p:nvPr/>
          </p:nvSpPr>
          <p:spPr>
            <a:xfrm>
              <a:off x="1915687" y="6338758"/>
              <a:ext cx="612000" cy="2154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C2 M2</a:t>
              </a:r>
              <a:endParaRPr b="1" i="0" sz="1400">
                <a:solidFill>
                  <a:srgbClr val="262626"/>
                </a:solidFill>
                <a:latin typeface="Calibri"/>
                <a:ea typeface="Calibri"/>
                <a:cs typeface="Calibri"/>
                <a:sym typeface="Calibri"/>
              </a:endParaRPr>
            </a:p>
          </p:txBody>
        </p:sp>
        <p:sp>
          <p:nvSpPr>
            <p:cNvPr id="1760" name="Google Shape;1760;p58"/>
            <p:cNvSpPr txBox="1"/>
            <p:nvPr/>
          </p:nvSpPr>
          <p:spPr>
            <a:xfrm>
              <a:off x="2509678" y="6221549"/>
              <a:ext cx="2001600" cy="4311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a:solidFill>
                    <a:srgbClr val="262626"/>
                  </a:solidFill>
                  <a:latin typeface="Calibri"/>
                  <a:ea typeface="Calibri"/>
                  <a:cs typeface="Calibri"/>
                  <a:sym typeface="Calibri"/>
                </a:rPr>
                <a:t>- </a:t>
              </a:r>
              <a:r>
                <a:rPr lang="en-US" sz="1400">
                  <a:solidFill>
                    <a:srgbClr val="262626"/>
                  </a:solidFill>
                  <a:latin typeface="Calibri"/>
                  <a:ea typeface="Calibri"/>
                  <a:cs typeface="Calibri"/>
                  <a:sym typeface="Calibri"/>
                </a:rPr>
                <a:t>Análisis de datos </a:t>
              </a:r>
              <a:endParaRPr sz="1400">
                <a:solidFill>
                  <a:srgbClr val="262626"/>
                </a:solidFill>
                <a:latin typeface="Calibri"/>
                <a:ea typeface="Calibri"/>
                <a:cs typeface="Calibri"/>
                <a:sym typeface="Calibri"/>
              </a:endParaRPr>
            </a:p>
            <a:p>
              <a:pPr indent="0" lvl="0" marL="0" marR="0" rtl="0" algn="l">
                <a:spcBef>
                  <a:spcPts val="0"/>
                </a:spcBef>
                <a:spcAft>
                  <a:spcPts val="0"/>
                </a:spcAft>
                <a:buNone/>
              </a:pPr>
              <a:r>
                <a:rPr lang="en-US" sz="1400">
                  <a:solidFill>
                    <a:srgbClr val="262626"/>
                  </a:solidFill>
                  <a:latin typeface="Calibri"/>
                  <a:ea typeface="Calibri"/>
                  <a:cs typeface="Calibri"/>
                  <a:sym typeface="Calibri"/>
                </a:rPr>
                <a:t>en el sector hotelero</a:t>
              </a:r>
              <a:endParaRPr/>
            </a:p>
          </p:txBody>
        </p:sp>
      </p:grpSp>
      <p:sp>
        <p:nvSpPr>
          <p:cNvPr id="1761" name="Google Shape;1761;p58"/>
          <p:cNvSpPr txBox="1"/>
          <p:nvPr/>
        </p:nvSpPr>
        <p:spPr>
          <a:xfrm>
            <a:off x="3908025" y="1759350"/>
            <a:ext cx="7882200" cy="3803100"/>
          </a:xfrm>
          <a:prstGeom prst="rect">
            <a:avLst/>
          </a:prstGeom>
          <a:noFill/>
          <a:ln>
            <a:noFill/>
          </a:ln>
        </p:spPr>
        <p:txBody>
          <a:bodyPr anchorCtr="0" anchor="t" bIns="45700" lIns="91425" spcFirstLastPara="1" rIns="91425" wrap="square" tIns="45700">
            <a:spAutoFit/>
          </a:bodyPr>
          <a:lstStyle/>
          <a:p>
            <a:pPr indent="0" lvl="0" marL="0" marR="0" rtl="0" algn="l">
              <a:lnSpc>
                <a:spcPct val="98000"/>
              </a:lnSpc>
              <a:spcBef>
                <a:spcPts val="0"/>
              </a:spcBef>
              <a:spcAft>
                <a:spcPts val="0"/>
              </a:spcAft>
              <a:buNone/>
            </a:pPr>
            <a:r>
              <a:rPr b="1" lang="en-US" sz="1900">
                <a:solidFill>
                  <a:srgbClr val="0289AE"/>
                </a:solidFill>
                <a:latin typeface="Calibri"/>
                <a:ea typeface="Calibri"/>
                <a:cs typeface="Calibri"/>
                <a:sym typeface="Calibri"/>
              </a:rPr>
              <a:t>Realidad actual</a:t>
            </a:r>
            <a:r>
              <a:rPr b="1" lang="en-US" sz="1900">
                <a:solidFill>
                  <a:srgbClr val="000000"/>
                </a:solidFill>
                <a:latin typeface="Calibri"/>
                <a:ea typeface="Calibri"/>
                <a:cs typeface="Calibri"/>
                <a:sym typeface="Calibri"/>
              </a:rPr>
              <a:t>: </a:t>
            </a:r>
            <a:r>
              <a:rPr lang="en-US" sz="1700">
                <a:solidFill>
                  <a:srgbClr val="000000"/>
                </a:solidFill>
                <a:latin typeface="Calibri"/>
                <a:ea typeface="Calibri"/>
                <a:cs typeface="Calibri"/>
                <a:sym typeface="Calibri"/>
              </a:rPr>
              <a:t>la IA ya está transformando el sector hotelero en los siguientes ámbitos:</a:t>
            </a:r>
            <a:endParaRPr sz="1300"/>
          </a:p>
          <a:p>
            <a:pPr indent="-279400" lvl="0" marL="285750" marR="0" rtl="0" algn="l">
              <a:lnSpc>
                <a:spcPct val="108888"/>
              </a:lnSpc>
              <a:spcBef>
                <a:spcPts val="0"/>
              </a:spcBef>
              <a:spcAft>
                <a:spcPts val="0"/>
              </a:spcAft>
              <a:buClr>
                <a:srgbClr val="62A844"/>
              </a:buClr>
              <a:buSzPts val="1700"/>
              <a:buFont typeface="Arial"/>
              <a:buChar char="•"/>
            </a:pPr>
            <a:r>
              <a:rPr lang="en-US" sz="1700">
                <a:solidFill>
                  <a:srgbClr val="000000"/>
                </a:solidFill>
                <a:latin typeface="Calibri"/>
                <a:ea typeface="Calibri"/>
                <a:cs typeface="Calibri"/>
                <a:sym typeface="Calibri"/>
              </a:rPr>
              <a:t>Automatización </a:t>
            </a:r>
            <a:endParaRPr sz="1300"/>
          </a:p>
          <a:p>
            <a:pPr indent="-279400" lvl="0" marL="285750" marR="0" rtl="0" algn="l">
              <a:lnSpc>
                <a:spcPct val="108888"/>
              </a:lnSpc>
              <a:spcBef>
                <a:spcPts val="0"/>
              </a:spcBef>
              <a:spcAft>
                <a:spcPts val="0"/>
              </a:spcAft>
              <a:buClr>
                <a:srgbClr val="62A844"/>
              </a:buClr>
              <a:buSzPts val="1700"/>
              <a:buFont typeface="Arial"/>
              <a:buChar char="•"/>
            </a:pPr>
            <a:r>
              <a:rPr lang="en-US" sz="1700">
                <a:solidFill>
                  <a:srgbClr val="000000"/>
                </a:solidFill>
                <a:latin typeface="Calibri"/>
                <a:ea typeface="Calibri"/>
                <a:cs typeface="Calibri"/>
                <a:sym typeface="Calibri"/>
              </a:rPr>
              <a:t>Personalización </a:t>
            </a:r>
            <a:endParaRPr sz="1300"/>
          </a:p>
          <a:p>
            <a:pPr indent="-279400" lvl="0" marL="285750" marR="0" rtl="0" algn="l">
              <a:lnSpc>
                <a:spcPct val="108888"/>
              </a:lnSpc>
              <a:spcBef>
                <a:spcPts val="0"/>
              </a:spcBef>
              <a:spcAft>
                <a:spcPts val="0"/>
              </a:spcAft>
              <a:buClr>
                <a:srgbClr val="62A844"/>
              </a:buClr>
              <a:buSzPts val="1700"/>
              <a:buFont typeface="Arial"/>
              <a:buChar char="•"/>
            </a:pPr>
            <a:r>
              <a:rPr lang="en-US" sz="1700">
                <a:solidFill>
                  <a:srgbClr val="000000"/>
                </a:solidFill>
                <a:latin typeface="Calibri"/>
                <a:ea typeface="Calibri"/>
                <a:cs typeface="Calibri"/>
                <a:sym typeface="Calibri"/>
              </a:rPr>
              <a:t>Sostenibilidad </a:t>
            </a:r>
            <a:endParaRPr sz="1300"/>
          </a:p>
          <a:p>
            <a:pPr indent="-279400" lvl="0" marL="285750" marR="0" rtl="0" algn="l">
              <a:lnSpc>
                <a:spcPct val="108888"/>
              </a:lnSpc>
              <a:spcBef>
                <a:spcPts val="0"/>
              </a:spcBef>
              <a:spcAft>
                <a:spcPts val="0"/>
              </a:spcAft>
              <a:buClr>
                <a:srgbClr val="62A844"/>
              </a:buClr>
              <a:buSzPts val="1700"/>
              <a:buFont typeface="Arial"/>
              <a:buChar char="•"/>
            </a:pPr>
            <a:r>
              <a:rPr lang="en-US" sz="1700">
                <a:solidFill>
                  <a:srgbClr val="000000"/>
                </a:solidFill>
                <a:latin typeface="Calibri"/>
                <a:ea typeface="Calibri"/>
                <a:cs typeface="Calibri"/>
                <a:sym typeface="Calibri"/>
              </a:rPr>
              <a:t>Operaciones</a:t>
            </a:r>
            <a:br>
              <a:rPr lang="en-US" sz="1700">
                <a:solidFill>
                  <a:srgbClr val="000000"/>
                </a:solidFill>
                <a:latin typeface="Calibri"/>
                <a:ea typeface="Calibri"/>
                <a:cs typeface="Calibri"/>
                <a:sym typeface="Calibri"/>
              </a:rPr>
            </a:br>
            <a:endParaRPr sz="400">
              <a:solidFill>
                <a:srgbClr val="000000"/>
              </a:solidFill>
              <a:latin typeface="Calibri"/>
              <a:ea typeface="Calibri"/>
              <a:cs typeface="Calibri"/>
              <a:sym typeface="Calibri"/>
            </a:endParaRPr>
          </a:p>
          <a:p>
            <a:pPr indent="0" lvl="0" marL="0" marR="0" rtl="0" algn="l">
              <a:lnSpc>
                <a:spcPct val="98000"/>
              </a:lnSpc>
              <a:spcBef>
                <a:spcPts val="0"/>
              </a:spcBef>
              <a:spcAft>
                <a:spcPts val="0"/>
              </a:spcAft>
              <a:buNone/>
            </a:pPr>
            <a:r>
              <a:rPr b="1" lang="en-US" sz="1900">
                <a:solidFill>
                  <a:srgbClr val="0289AE"/>
                </a:solidFill>
                <a:latin typeface="Calibri"/>
                <a:ea typeface="Calibri"/>
                <a:cs typeface="Calibri"/>
                <a:sym typeface="Calibri"/>
              </a:rPr>
              <a:t>Enfoque en la resolución de problemas:</a:t>
            </a:r>
            <a:br>
              <a:rPr lang="en-US" sz="1700">
                <a:solidFill>
                  <a:srgbClr val="000000"/>
                </a:solidFill>
                <a:latin typeface="Calibri"/>
                <a:ea typeface="Calibri"/>
                <a:cs typeface="Calibri"/>
                <a:sym typeface="Calibri"/>
              </a:rPr>
            </a:br>
            <a:r>
              <a:rPr lang="en-US" sz="1700">
                <a:solidFill>
                  <a:srgbClr val="000000"/>
                </a:solidFill>
                <a:latin typeface="Calibri"/>
                <a:ea typeface="Calibri"/>
                <a:cs typeface="Calibri"/>
                <a:sym typeface="Calibri"/>
              </a:rPr>
              <a:t>Los casos prácticos muestran cómo la tecnología </a:t>
            </a:r>
            <a:r>
              <a:rPr b="1" lang="en-US" sz="1700">
                <a:solidFill>
                  <a:srgbClr val="000000"/>
                </a:solidFill>
                <a:latin typeface="Calibri"/>
                <a:ea typeface="Calibri"/>
                <a:cs typeface="Calibri"/>
                <a:sym typeface="Calibri"/>
              </a:rPr>
              <a:t>resuelve problemas reales</a:t>
            </a:r>
            <a:r>
              <a:rPr lang="en-US" sz="1700">
                <a:solidFill>
                  <a:srgbClr val="000000"/>
                </a:solidFill>
                <a:latin typeface="Calibri"/>
                <a:ea typeface="Calibri"/>
                <a:cs typeface="Calibri"/>
                <a:sym typeface="Calibri"/>
              </a:rPr>
              <a:t>, impulsa el rendimiento y </a:t>
            </a:r>
            <a:r>
              <a:rPr b="1" lang="en-US" sz="1700">
                <a:solidFill>
                  <a:srgbClr val="000000"/>
                </a:solidFill>
                <a:latin typeface="Calibri"/>
                <a:ea typeface="Calibri"/>
                <a:cs typeface="Calibri"/>
                <a:sym typeface="Calibri"/>
              </a:rPr>
              <a:t>apoya </a:t>
            </a:r>
            <a:r>
              <a:rPr lang="en-US" sz="1700">
                <a:solidFill>
                  <a:srgbClr val="000000"/>
                </a:solidFill>
                <a:latin typeface="Calibri"/>
                <a:ea typeface="Calibri"/>
                <a:cs typeface="Calibri"/>
                <a:sym typeface="Calibri"/>
              </a:rPr>
              <a:t>a las personas, en lugar de sustituirlas.</a:t>
            </a:r>
            <a:br>
              <a:rPr lang="en-US" sz="1700">
                <a:solidFill>
                  <a:srgbClr val="000000"/>
                </a:solidFill>
                <a:latin typeface="Calibri"/>
                <a:ea typeface="Calibri"/>
                <a:cs typeface="Calibri"/>
                <a:sym typeface="Calibri"/>
              </a:rPr>
            </a:br>
            <a:endParaRPr sz="700">
              <a:solidFill>
                <a:srgbClr val="000000"/>
              </a:solidFill>
              <a:latin typeface="Calibri"/>
              <a:ea typeface="Calibri"/>
              <a:cs typeface="Calibri"/>
              <a:sym typeface="Calibri"/>
            </a:endParaRPr>
          </a:p>
          <a:p>
            <a:pPr indent="0" lvl="0" marL="0" marR="0" rtl="0" algn="l">
              <a:lnSpc>
                <a:spcPct val="98000"/>
              </a:lnSpc>
              <a:spcBef>
                <a:spcPts val="0"/>
              </a:spcBef>
              <a:spcAft>
                <a:spcPts val="0"/>
              </a:spcAft>
              <a:buNone/>
            </a:pPr>
            <a:r>
              <a:rPr b="1" lang="en-US" sz="1900">
                <a:solidFill>
                  <a:srgbClr val="0289AE"/>
                </a:solidFill>
                <a:latin typeface="Calibri"/>
                <a:ea typeface="Calibri"/>
                <a:cs typeface="Calibri"/>
                <a:sym typeface="Calibri"/>
              </a:rPr>
              <a:t>Datos del sector:</a:t>
            </a:r>
            <a:br>
              <a:rPr lang="en-US" sz="1700">
                <a:solidFill>
                  <a:srgbClr val="000000"/>
                </a:solidFill>
                <a:latin typeface="Calibri"/>
                <a:ea typeface="Calibri"/>
                <a:cs typeface="Calibri"/>
                <a:sym typeface="Calibri"/>
              </a:rPr>
            </a:br>
            <a:r>
              <a:rPr lang="en-US" sz="1700">
                <a:solidFill>
                  <a:srgbClr val="000000"/>
                </a:solidFill>
                <a:latin typeface="Calibri"/>
                <a:ea typeface="Calibri"/>
                <a:cs typeface="Calibri"/>
                <a:sym typeface="Calibri"/>
              </a:rPr>
              <a:t>*El 73 % de los ejecutivos del sector hotelero identifican la IA como una de las tres principales prioridades de inversión digital. - McKinsey 2024*</a:t>
            </a:r>
            <a:br>
              <a:rPr lang="en-US" sz="1700">
                <a:solidFill>
                  <a:srgbClr val="000000"/>
                </a:solidFill>
                <a:latin typeface="Calibri"/>
                <a:ea typeface="Calibri"/>
                <a:cs typeface="Calibri"/>
                <a:sym typeface="Calibri"/>
              </a:rPr>
            </a:br>
            <a:endParaRPr sz="1700">
              <a:solidFill>
                <a:srgbClr val="000000"/>
              </a:solidFill>
              <a:latin typeface="Calibri"/>
              <a:ea typeface="Calibri"/>
              <a:cs typeface="Calibri"/>
              <a:sym typeface="Calibri"/>
            </a:endParaRPr>
          </a:p>
        </p:txBody>
      </p:sp>
      <p:sp>
        <p:nvSpPr>
          <p:cNvPr id="1762" name="Google Shape;1762;p58"/>
          <p:cNvSpPr txBox="1"/>
          <p:nvPr/>
        </p:nvSpPr>
        <p:spPr>
          <a:xfrm>
            <a:off x="4429728" y="429701"/>
            <a:ext cx="62244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La IA en el sector hotelero: aplicaciones prácticas</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7" name="Shape 1767"/>
        <p:cNvGrpSpPr/>
        <p:nvPr/>
      </p:nvGrpSpPr>
      <p:grpSpPr>
        <a:xfrm>
          <a:off x="0" y="0"/>
          <a:ext cx="0" cy="0"/>
          <a:chOff x="0" y="0"/>
          <a:chExt cx="0" cy="0"/>
        </a:xfrm>
      </p:grpSpPr>
      <p:cxnSp>
        <p:nvCxnSpPr>
          <p:cNvPr id="1768" name="Google Shape;1768;p59"/>
          <p:cNvCxnSpPr/>
          <p:nvPr/>
        </p:nvCxnSpPr>
        <p:spPr>
          <a:xfrm>
            <a:off x="0" y="1527689"/>
            <a:ext cx="6921661" cy="0"/>
          </a:xfrm>
          <a:prstGeom prst="straightConnector1">
            <a:avLst/>
          </a:prstGeom>
          <a:noFill/>
          <a:ln cap="flat" cmpd="sng" w="34925">
            <a:solidFill>
              <a:srgbClr val="62A844"/>
            </a:solidFill>
            <a:prstDash val="dot"/>
            <a:miter lim="8000"/>
            <a:headEnd len="sm" w="sm" type="none"/>
            <a:tailEnd len="sm" w="sm" type="none"/>
          </a:ln>
        </p:spPr>
      </p:cxnSp>
      <p:sp>
        <p:nvSpPr>
          <p:cNvPr id="1769" name="Google Shape;1769;p59"/>
          <p:cNvSpPr txBox="1"/>
          <p:nvPr/>
        </p:nvSpPr>
        <p:spPr>
          <a:xfrm>
            <a:off x="429115" y="318014"/>
            <a:ext cx="53235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Hilton Hotels: Mejora del servicio gracias a la IA</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sp>
        <p:nvSpPr>
          <p:cNvPr id="1770" name="Google Shape;1770;p59"/>
          <p:cNvSpPr txBox="1"/>
          <p:nvPr/>
        </p:nvSpPr>
        <p:spPr>
          <a:xfrm>
            <a:off x="429126" y="1773525"/>
            <a:ext cx="7401600" cy="5075700"/>
          </a:xfrm>
          <a:prstGeom prst="rect">
            <a:avLst/>
          </a:prstGeom>
          <a:noFill/>
          <a:ln>
            <a:noFill/>
          </a:ln>
        </p:spPr>
        <p:txBody>
          <a:bodyPr anchorCtr="0" anchor="t" bIns="45700" lIns="91425" spcFirstLastPara="1" rIns="91425" wrap="square" tIns="45700">
            <a:spAutoFit/>
          </a:bodyPr>
          <a:lstStyle/>
          <a:p>
            <a:pPr indent="0" lvl="0" marL="0" marR="0" rtl="0" algn="l">
              <a:lnSpc>
                <a:spcPct val="98000"/>
              </a:lnSpc>
              <a:spcBef>
                <a:spcPts val="0"/>
              </a:spcBef>
              <a:spcAft>
                <a:spcPts val="0"/>
              </a:spcAft>
              <a:buNone/>
            </a:pPr>
            <a:r>
              <a:rPr b="1" lang="en-US" sz="2000">
                <a:solidFill>
                  <a:srgbClr val="0289AE"/>
                </a:solidFill>
                <a:latin typeface="Calibri"/>
                <a:ea typeface="Calibri"/>
                <a:cs typeface="Calibri"/>
                <a:sym typeface="Calibri"/>
              </a:rPr>
              <a:t>Alcance y estrategia:</a:t>
            </a:r>
            <a:br>
              <a:rPr lang="en-US" sz="1800">
                <a:solidFill>
                  <a:srgbClr val="262626"/>
                </a:solidFill>
                <a:latin typeface="Calibri"/>
                <a:ea typeface="Calibri"/>
                <a:cs typeface="Calibri"/>
                <a:sym typeface="Calibri"/>
              </a:rPr>
            </a:br>
            <a:r>
              <a:rPr b="1" lang="en-US" sz="1800">
                <a:solidFill>
                  <a:srgbClr val="262626"/>
                </a:solidFill>
                <a:latin typeface="Calibri"/>
                <a:ea typeface="Calibri"/>
                <a:cs typeface="Calibri"/>
                <a:sym typeface="Calibri"/>
              </a:rPr>
              <a:t>Más de 7.500 hoteles </a:t>
            </a:r>
            <a:r>
              <a:rPr lang="en-US" sz="1800">
                <a:solidFill>
                  <a:srgbClr val="262626"/>
                </a:solidFill>
                <a:latin typeface="Calibri"/>
                <a:ea typeface="Calibri"/>
                <a:cs typeface="Calibri"/>
                <a:sym typeface="Calibri"/>
              </a:rPr>
              <a:t>en 138 países con</a:t>
            </a:r>
            <a:r>
              <a:rPr b="1" lang="en-US" sz="1800">
                <a:solidFill>
                  <a:srgbClr val="262626"/>
                </a:solidFill>
                <a:latin typeface="Calibri"/>
                <a:ea typeface="Calibri"/>
                <a:cs typeface="Calibri"/>
                <a:sym typeface="Calibri"/>
              </a:rPr>
              <a:t> 41 casos de uso distintos de la IA.</a:t>
            </a:r>
            <a:br>
              <a:rPr b="1" lang="en-US" sz="1800">
                <a:solidFill>
                  <a:srgbClr val="262626"/>
                </a:solidFill>
                <a:latin typeface="Calibri"/>
                <a:ea typeface="Calibri"/>
                <a:cs typeface="Calibri"/>
                <a:sym typeface="Calibri"/>
              </a:rPr>
            </a:br>
            <a:endParaRPr sz="1800">
              <a:solidFill>
                <a:srgbClr val="262626"/>
              </a:solidFill>
              <a:latin typeface="Calibri"/>
              <a:ea typeface="Calibri"/>
              <a:cs typeface="Calibri"/>
              <a:sym typeface="Calibri"/>
            </a:endParaRPr>
          </a:p>
          <a:p>
            <a:pPr indent="0" lvl="0" marL="0" marR="0" rtl="0" algn="l">
              <a:lnSpc>
                <a:spcPct val="98000"/>
              </a:lnSpc>
              <a:spcBef>
                <a:spcPts val="0"/>
              </a:spcBef>
              <a:spcAft>
                <a:spcPts val="0"/>
              </a:spcAft>
              <a:buNone/>
            </a:pPr>
            <a:r>
              <a:rPr b="1" lang="en-US" sz="2000">
                <a:solidFill>
                  <a:srgbClr val="0289AE"/>
                </a:solidFill>
                <a:latin typeface="Calibri"/>
                <a:ea typeface="Calibri"/>
                <a:cs typeface="Calibri"/>
                <a:sym typeface="Calibri"/>
              </a:rPr>
              <a:t>Enfoque:</a:t>
            </a:r>
            <a:br>
              <a:rPr lang="en-US" sz="1800">
                <a:solidFill>
                  <a:srgbClr val="262626"/>
                </a:solidFill>
                <a:latin typeface="Calibri"/>
                <a:ea typeface="Calibri"/>
                <a:cs typeface="Calibri"/>
                <a:sym typeface="Calibri"/>
              </a:rPr>
            </a:br>
            <a:r>
              <a:rPr lang="en-US" sz="1800">
                <a:solidFill>
                  <a:srgbClr val="262626"/>
                </a:solidFill>
                <a:latin typeface="Calibri"/>
                <a:ea typeface="Calibri"/>
                <a:cs typeface="Calibri"/>
                <a:sym typeface="Calibri"/>
              </a:rPr>
              <a:t>Se dio prioridad a la modernización del sistema y a la integración en la nube </a:t>
            </a:r>
            <a:r>
              <a:rPr b="1" lang="en-US" sz="1800">
                <a:solidFill>
                  <a:srgbClr val="262626"/>
                </a:solidFill>
                <a:latin typeface="Calibri"/>
                <a:ea typeface="Calibri"/>
                <a:cs typeface="Calibri"/>
                <a:sym typeface="Calibri"/>
              </a:rPr>
              <a:t>antes de </a:t>
            </a:r>
            <a:r>
              <a:rPr lang="en-US" sz="1800">
                <a:solidFill>
                  <a:srgbClr val="262626"/>
                </a:solidFill>
                <a:latin typeface="Calibri"/>
                <a:ea typeface="Calibri"/>
                <a:cs typeface="Calibri"/>
                <a:sym typeface="Calibri"/>
              </a:rPr>
              <a:t>implementar herramientas de IA específicas.</a:t>
            </a:r>
            <a:endParaRPr/>
          </a:p>
          <a:p>
            <a:pPr indent="0" lvl="0" marL="0" marR="0" rtl="0" algn="l">
              <a:lnSpc>
                <a:spcPct val="108888"/>
              </a:lnSpc>
              <a:spcBef>
                <a:spcPts val="0"/>
              </a:spcBef>
              <a:spcAft>
                <a:spcPts val="0"/>
              </a:spcAft>
              <a:buNone/>
            </a:pPr>
            <a:r>
              <a:t/>
            </a:r>
            <a:endParaRPr sz="1800">
              <a:solidFill>
                <a:srgbClr val="262626"/>
              </a:solidFill>
              <a:latin typeface="Calibri"/>
              <a:ea typeface="Calibri"/>
              <a:cs typeface="Calibri"/>
              <a:sym typeface="Calibri"/>
            </a:endParaRPr>
          </a:p>
          <a:p>
            <a:pPr indent="0" lvl="0" marL="0" marR="0" rtl="0" algn="l">
              <a:lnSpc>
                <a:spcPct val="98000"/>
              </a:lnSpc>
              <a:spcBef>
                <a:spcPts val="0"/>
              </a:spcBef>
              <a:spcAft>
                <a:spcPts val="0"/>
              </a:spcAft>
              <a:buNone/>
            </a:pPr>
            <a:r>
              <a:rPr b="1" lang="en-US" sz="2000">
                <a:solidFill>
                  <a:srgbClr val="0289AE"/>
                </a:solidFill>
                <a:latin typeface="Calibri"/>
                <a:ea typeface="Calibri"/>
                <a:cs typeface="Calibri"/>
                <a:sym typeface="Calibri"/>
              </a:rPr>
              <a:t>Aplicación clave:</a:t>
            </a:r>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Chatbot Xiao Xi (China)</a:t>
            </a:r>
            <a:r>
              <a:rPr lang="en-US" sz="1800">
                <a:solidFill>
                  <a:srgbClr val="262626"/>
                </a:solidFill>
                <a:latin typeface="Calibri"/>
                <a:ea typeface="Calibri"/>
                <a:cs typeface="Calibri"/>
                <a:sym typeface="Calibri"/>
              </a:rPr>
              <a:t>: 94 % de satisfacción, más de 50 000 consultas mensuales (Hilton, 2020 - Implementación en el mercado chino)</a:t>
            </a:r>
            <a:endParaRPr sz="1800">
              <a:solidFill>
                <a:srgbClr val="262626"/>
              </a:solidFill>
              <a:latin typeface="Calibri"/>
              <a:ea typeface="Calibri"/>
              <a:cs typeface="Calibri"/>
              <a:sym typeface="Calibri"/>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Sistema Winnow contra el desperdicio alimentario</a:t>
            </a:r>
            <a:r>
              <a:rPr lang="en-US" sz="1800">
                <a:solidFill>
                  <a:srgbClr val="262626"/>
                </a:solidFill>
                <a:latin typeface="Calibri"/>
                <a:ea typeface="Calibri"/>
                <a:cs typeface="Calibri"/>
                <a:sym typeface="Calibri"/>
              </a:rPr>
              <a:t>: reducción del desperdicio alimentario de más del 60 % </a:t>
            </a:r>
            <a:r>
              <a:rPr i="1" lang="en-US" sz="1800">
                <a:solidFill>
                  <a:srgbClr val="262626"/>
                </a:solidFill>
                <a:latin typeface="Calibri"/>
                <a:ea typeface="Calibri"/>
                <a:cs typeface="Calibri"/>
                <a:sym typeface="Calibri"/>
              </a:rPr>
              <a:t>(AI Adopters Club, 2025)</a:t>
            </a:r>
            <a:endParaRPr i="1" sz="1800">
              <a:solidFill>
                <a:srgbClr val="262626"/>
              </a:solidFill>
              <a:latin typeface="Calibri"/>
              <a:ea typeface="Calibri"/>
              <a:cs typeface="Calibri"/>
              <a:sym typeface="Calibri"/>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IA para marketing</a:t>
            </a:r>
            <a:r>
              <a:rPr lang="en-US" sz="1800">
                <a:solidFill>
                  <a:srgbClr val="262626"/>
                </a:solidFill>
                <a:latin typeface="Calibri"/>
                <a:ea typeface="Calibri"/>
                <a:cs typeface="Calibri"/>
                <a:sym typeface="Calibri"/>
              </a:rPr>
              <a:t>: duplicación del retorno de la inversión gracias a la personalización </a:t>
            </a:r>
            <a:r>
              <a:rPr i="1" lang="en-US" sz="1800">
                <a:solidFill>
                  <a:srgbClr val="262626"/>
                </a:solidFill>
                <a:latin typeface="Calibri"/>
                <a:ea typeface="Calibri"/>
                <a:cs typeface="Calibri"/>
                <a:sym typeface="Calibri"/>
              </a:rPr>
              <a:t>(AI Adopters Club, 2025)</a:t>
            </a:r>
            <a:endParaRPr i="1" sz="1800">
              <a:solidFill>
                <a:srgbClr val="262626"/>
              </a:solidFill>
              <a:latin typeface="Calibri"/>
              <a:ea typeface="Calibri"/>
              <a:cs typeface="Calibri"/>
              <a:sym typeface="Calibri"/>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Diseño colaborativo con el personal</a:t>
            </a:r>
            <a:r>
              <a:rPr lang="en-US" sz="1800">
                <a:solidFill>
                  <a:srgbClr val="262626"/>
                </a:solidFill>
                <a:latin typeface="Calibri"/>
                <a:ea typeface="Calibri"/>
                <a:cs typeface="Calibri"/>
                <a:sym typeface="Calibri"/>
              </a:rPr>
              <a:t>: los empleados ayudaron a crear avatares digitales</a:t>
            </a:r>
            <a:br>
              <a:rPr lang="en-US" sz="1800">
                <a:solidFill>
                  <a:srgbClr val="262626"/>
                </a:solidFill>
                <a:latin typeface="Calibri"/>
                <a:ea typeface="Calibri"/>
                <a:cs typeface="Calibri"/>
                <a:sym typeface="Calibri"/>
              </a:rPr>
            </a:br>
            <a:endParaRPr sz="1800">
              <a:solidFill>
                <a:srgbClr val="262626"/>
              </a:solidFill>
              <a:latin typeface="Calibri"/>
              <a:ea typeface="Calibri"/>
              <a:cs typeface="Calibri"/>
              <a:sym typeface="Calibri"/>
            </a:endParaRPr>
          </a:p>
        </p:txBody>
      </p:sp>
      <p:sp>
        <p:nvSpPr>
          <p:cNvPr id="1771" name="Google Shape;1771;p59"/>
          <p:cNvSpPr/>
          <p:nvPr/>
        </p:nvSpPr>
        <p:spPr>
          <a:xfrm flipH="1">
            <a:off x="8286592" y="4419185"/>
            <a:ext cx="2894598" cy="123110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000">
                <a:solidFill>
                  <a:srgbClr val="0289AE"/>
                </a:solidFill>
                <a:latin typeface="Calibri"/>
                <a:ea typeface="Calibri"/>
                <a:cs typeface="Calibri"/>
                <a:sym typeface="Calibri"/>
              </a:rPr>
              <a:t>Filosofía fundamental:</a:t>
            </a:r>
            <a:br>
              <a:rPr lang="en-US" sz="1800">
                <a:solidFill>
                  <a:srgbClr val="262626"/>
                </a:solidFill>
                <a:latin typeface="Calibri"/>
                <a:ea typeface="Calibri"/>
                <a:cs typeface="Calibri"/>
                <a:sym typeface="Calibri"/>
              </a:rPr>
            </a:br>
            <a:r>
              <a:rPr i="1" lang="en-US" sz="1800">
                <a:solidFill>
                  <a:srgbClr val="262626"/>
                </a:solidFill>
                <a:latin typeface="Calibri"/>
                <a:ea typeface="Calibri"/>
                <a:cs typeface="Calibri"/>
                <a:sym typeface="Calibri"/>
              </a:rPr>
              <a:t>«Utilizar la innovación para </a:t>
            </a:r>
            <a:r>
              <a:rPr b="1" i="1" lang="en-US" sz="1800">
                <a:solidFill>
                  <a:srgbClr val="262626"/>
                </a:solidFill>
                <a:latin typeface="Calibri"/>
                <a:ea typeface="Calibri"/>
                <a:cs typeface="Calibri"/>
                <a:sym typeface="Calibri"/>
              </a:rPr>
              <a:t>profundizar</a:t>
            </a:r>
            <a:r>
              <a:rPr i="1" lang="en-US" sz="1800">
                <a:solidFill>
                  <a:srgbClr val="262626"/>
                </a:solidFill>
                <a:latin typeface="Calibri"/>
                <a:ea typeface="Calibri"/>
                <a:cs typeface="Calibri"/>
                <a:sym typeface="Calibri"/>
              </a:rPr>
              <a:t>, y no diluir, la naturaleza personal de la hospitalidad».</a:t>
            </a:r>
            <a:endParaRPr sz="1800">
              <a:solidFill>
                <a:srgbClr val="262626"/>
              </a:solidFill>
              <a:latin typeface="Calibri"/>
              <a:ea typeface="Calibri"/>
              <a:cs typeface="Calibri"/>
              <a:sym typeface="Calibri"/>
            </a:endParaRPr>
          </a:p>
        </p:txBody>
      </p:sp>
      <p:sp>
        <p:nvSpPr>
          <p:cNvPr id="1772" name="Google Shape;1772;p59"/>
          <p:cNvSpPr/>
          <p:nvPr/>
        </p:nvSpPr>
        <p:spPr>
          <a:xfrm>
            <a:off x="8067137" y="4079506"/>
            <a:ext cx="3333600" cy="2181900"/>
          </a:xfrm>
          <a:prstGeom prst="roundRect">
            <a:avLst>
              <a:gd fmla="val 8566" name="adj"/>
            </a:avLst>
          </a:prstGeom>
          <a:no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1773" name="Google Shape;1773;p59"/>
          <p:cNvPicPr preferRelativeResize="0"/>
          <p:nvPr/>
        </p:nvPicPr>
        <p:blipFill>
          <a:blip r:embed="rId3">
            <a:alphaModFix/>
          </a:blip>
          <a:stretch>
            <a:fillRect/>
          </a:stretch>
        </p:blipFill>
        <p:spPr>
          <a:xfrm>
            <a:off x="8443351" y="0"/>
            <a:ext cx="3748650" cy="4166500"/>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8" name="Shape 1778"/>
        <p:cNvGrpSpPr/>
        <p:nvPr/>
      </p:nvGrpSpPr>
      <p:grpSpPr>
        <a:xfrm>
          <a:off x="0" y="0"/>
          <a:ext cx="0" cy="0"/>
          <a:chOff x="0" y="0"/>
          <a:chExt cx="0" cy="0"/>
        </a:xfrm>
      </p:grpSpPr>
      <p:cxnSp>
        <p:nvCxnSpPr>
          <p:cNvPr id="1779" name="Google Shape;1779;p60"/>
          <p:cNvCxnSpPr/>
          <p:nvPr/>
        </p:nvCxnSpPr>
        <p:spPr>
          <a:xfrm>
            <a:off x="0" y="1377219"/>
            <a:ext cx="6921661" cy="0"/>
          </a:xfrm>
          <a:prstGeom prst="straightConnector1">
            <a:avLst/>
          </a:prstGeom>
          <a:noFill/>
          <a:ln cap="flat" cmpd="sng" w="34925">
            <a:solidFill>
              <a:srgbClr val="62A844"/>
            </a:solidFill>
            <a:prstDash val="dot"/>
            <a:miter lim="8000"/>
            <a:headEnd len="sm" w="sm" type="none"/>
            <a:tailEnd len="sm" w="sm" type="none"/>
          </a:ln>
        </p:spPr>
      </p:cxnSp>
      <p:sp>
        <p:nvSpPr>
          <p:cNvPr id="1780" name="Google Shape;1780;p60"/>
          <p:cNvSpPr txBox="1"/>
          <p:nvPr/>
        </p:nvSpPr>
        <p:spPr>
          <a:xfrm>
            <a:off x="429126" y="240141"/>
            <a:ext cx="67965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Marriott International: Operaciones inteligentes a gran escala</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sp>
        <p:nvSpPr>
          <p:cNvPr id="1781" name="Google Shape;1781;p60"/>
          <p:cNvSpPr txBox="1"/>
          <p:nvPr/>
        </p:nvSpPr>
        <p:spPr>
          <a:xfrm>
            <a:off x="233000" y="1485800"/>
            <a:ext cx="8995200" cy="5216400"/>
          </a:xfrm>
          <a:prstGeom prst="rect">
            <a:avLst/>
          </a:prstGeom>
          <a:noFill/>
          <a:ln>
            <a:noFill/>
          </a:ln>
        </p:spPr>
        <p:txBody>
          <a:bodyPr anchorCtr="0" anchor="t" bIns="45700" lIns="91425" spcFirstLastPara="1" rIns="91425" wrap="square" tIns="45700">
            <a:spAutoFit/>
          </a:bodyPr>
          <a:lstStyle/>
          <a:p>
            <a:pPr indent="0" lvl="0" marL="0" marR="0" rtl="0" algn="l">
              <a:lnSpc>
                <a:spcPct val="108888"/>
              </a:lnSpc>
              <a:spcBef>
                <a:spcPts val="0"/>
              </a:spcBef>
              <a:spcAft>
                <a:spcPts val="0"/>
              </a:spcAft>
              <a:buNone/>
            </a:pPr>
            <a:r>
              <a:rPr lang="en-US" sz="1800">
                <a:solidFill>
                  <a:srgbClr val="262626"/>
                </a:solidFill>
                <a:latin typeface="Calibri"/>
                <a:ea typeface="Calibri"/>
                <a:cs typeface="Calibri"/>
                <a:sym typeface="Calibri"/>
              </a:rPr>
              <a:t>Marriott International ha realizado una importante inversión en IA para personalizar el servicio al cliente, optimizar los precios y mejorar la eficiencia operativa en toda su cartera global. </a:t>
            </a:r>
            <a:endParaRPr/>
          </a:p>
          <a:p>
            <a:pPr indent="0" lvl="0" marL="0" marR="0" rtl="0" algn="l">
              <a:lnSpc>
                <a:spcPct val="98000"/>
              </a:lnSpc>
              <a:spcBef>
                <a:spcPts val="0"/>
              </a:spcBef>
              <a:spcAft>
                <a:spcPts val="0"/>
              </a:spcAft>
              <a:buNone/>
            </a:pPr>
            <a:br>
              <a:rPr b="1" lang="en-US" sz="1800">
                <a:solidFill>
                  <a:srgbClr val="262626"/>
                </a:solidFill>
                <a:latin typeface="Calibri"/>
                <a:ea typeface="Calibri"/>
                <a:cs typeface="Calibri"/>
                <a:sym typeface="Calibri"/>
              </a:rPr>
            </a:br>
            <a:r>
              <a:rPr b="1" lang="en-US" sz="2000">
                <a:solidFill>
                  <a:srgbClr val="0289AE"/>
                </a:solidFill>
                <a:latin typeface="Calibri"/>
                <a:ea typeface="Calibri"/>
                <a:cs typeface="Calibri"/>
                <a:sym typeface="Calibri"/>
              </a:rPr>
              <a:t>Escala de uso:</a:t>
            </a:r>
            <a:r>
              <a:rPr lang="en-US" sz="1800">
                <a:solidFill>
                  <a:srgbClr val="262626"/>
                </a:solidFill>
                <a:latin typeface="Calibri"/>
                <a:ea typeface="Calibri"/>
                <a:cs typeface="Calibri"/>
                <a:sym typeface="Calibri"/>
              </a:rPr>
              <a:t> </a:t>
            </a:r>
            <a:r>
              <a:rPr b="1" lang="en-US" sz="1800">
                <a:solidFill>
                  <a:srgbClr val="262626"/>
                </a:solidFill>
                <a:latin typeface="Calibri"/>
                <a:ea typeface="Calibri"/>
                <a:cs typeface="Calibri"/>
                <a:sym typeface="Calibri"/>
              </a:rPr>
              <a:t>Más de 2,5 millones de solicitudes de servicio </a:t>
            </a:r>
            <a:r>
              <a:rPr lang="en-US" sz="1800">
                <a:solidFill>
                  <a:srgbClr val="262626"/>
                </a:solidFill>
                <a:latin typeface="Calibri"/>
                <a:ea typeface="Calibri"/>
                <a:cs typeface="Calibri"/>
                <a:sym typeface="Calibri"/>
              </a:rPr>
              <a:t>gestionadas a través de herramientas de chat móvil.</a:t>
            </a:r>
            <a:br>
              <a:rPr lang="en-US" sz="1800">
                <a:solidFill>
                  <a:srgbClr val="262626"/>
                </a:solidFill>
                <a:latin typeface="Calibri"/>
                <a:ea typeface="Calibri"/>
                <a:cs typeface="Calibri"/>
                <a:sym typeface="Calibri"/>
              </a:rPr>
            </a:br>
            <a:endParaRPr sz="1200">
              <a:solidFill>
                <a:srgbClr val="262626"/>
              </a:solidFill>
              <a:latin typeface="Calibri"/>
              <a:ea typeface="Calibri"/>
              <a:cs typeface="Calibri"/>
              <a:sym typeface="Calibri"/>
            </a:endParaRPr>
          </a:p>
          <a:p>
            <a:pPr indent="0" lvl="0" marL="0" marR="0" rtl="0" algn="l">
              <a:lnSpc>
                <a:spcPct val="98000"/>
              </a:lnSpc>
              <a:spcBef>
                <a:spcPts val="0"/>
              </a:spcBef>
              <a:spcAft>
                <a:spcPts val="0"/>
              </a:spcAft>
              <a:buNone/>
            </a:pPr>
            <a:r>
              <a:rPr b="1" lang="en-US" sz="2000">
                <a:solidFill>
                  <a:srgbClr val="0289AE"/>
                </a:solidFill>
                <a:latin typeface="Calibri"/>
                <a:ea typeface="Calibri"/>
                <a:cs typeface="Calibri"/>
                <a:sym typeface="Calibri"/>
              </a:rPr>
              <a:t>Herramientas clave y resultados:</a:t>
            </a:r>
            <a:endParaRPr b="1" sz="2000">
              <a:solidFill>
                <a:srgbClr val="262626"/>
              </a:solidFill>
              <a:latin typeface="Calibri"/>
              <a:ea typeface="Calibri"/>
              <a:cs typeface="Calibri"/>
              <a:sym typeface="Calibri"/>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ChatBotlr y RENAI</a:t>
            </a:r>
            <a:r>
              <a:rPr lang="en-US" sz="1800">
                <a:solidFill>
                  <a:srgbClr val="262626"/>
                </a:solidFill>
                <a:latin typeface="Calibri"/>
                <a:ea typeface="Calibri"/>
                <a:cs typeface="Calibri"/>
                <a:sym typeface="Calibri"/>
              </a:rPr>
              <a:t>: el 44 % de las consultas sobre estancias se resolvieron automáticamente</a:t>
            </a:r>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Fijación de precios predictiva</a:t>
            </a:r>
            <a:r>
              <a:rPr lang="en-US" sz="1800">
                <a:solidFill>
                  <a:srgbClr val="262626"/>
                </a:solidFill>
                <a:latin typeface="Calibri"/>
                <a:ea typeface="Calibri"/>
                <a:cs typeface="Calibri"/>
                <a:sym typeface="Calibri"/>
              </a:rPr>
              <a:t>: aumento del RevPAR del 5-10 %</a:t>
            </a:r>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Winnow Vision AI</a:t>
            </a:r>
            <a:r>
              <a:rPr lang="en-US" sz="1800">
                <a:solidFill>
                  <a:srgbClr val="262626"/>
                </a:solidFill>
                <a:latin typeface="Calibri"/>
                <a:ea typeface="Calibri"/>
                <a:cs typeface="Calibri"/>
                <a:sym typeface="Calibri"/>
              </a:rPr>
              <a:t>: se evitó el desperdicio de más de 370 000 kg de alimentos (2024) </a:t>
            </a:r>
            <a:r>
              <a:rPr i="1" lang="en-US" sz="1800">
                <a:solidFill>
                  <a:srgbClr val="262626"/>
                </a:solidFill>
                <a:latin typeface="Calibri"/>
                <a:ea typeface="Calibri"/>
                <a:cs typeface="Calibri"/>
                <a:sym typeface="Calibri"/>
              </a:rPr>
              <a:t>(Datos de prevención del desperdicio de alimentos de Winnow Solutions, 2024)</a:t>
            </a:r>
            <a:endParaRPr i="1" sz="1800">
              <a:solidFill>
                <a:srgbClr val="262626"/>
              </a:solidFill>
              <a:latin typeface="Calibri"/>
              <a:ea typeface="Calibri"/>
              <a:cs typeface="Calibri"/>
              <a:sym typeface="Calibri"/>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IA de contabilidad de carbono</a:t>
            </a:r>
            <a:r>
              <a:rPr lang="en-US" sz="1800">
                <a:solidFill>
                  <a:srgbClr val="262626"/>
                </a:solidFill>
                <a:latin typeface="Calibri"/>
                <a:ea typeface="Calibri"/>
                <a:cs typeface="Calibri"/>
                <a:sym typeface="Calibri"/>
              </a:rPr>
              <a:t>: reducción de las emisiones del 5-10 %</a:t>
            </a:r>
            <a:br>
              <a:rPr lang="en-US" sz="1800">
                <a:solidFill>
                  <a:srgbClr val="262626"/>
                </a:solidFill>
                <a:latin typeface="Calibri"/>
                <a:ea typeface="Calibri"/>
                <a:cs typeface="Calibri"/>
                <a:sym typeface="Calibri"/>
              </a:rPr>
            </a:br>
            <a:endParaRPr sz="1200">
              <a:solidFill>
                <a:srgbClr val="262626"/>
              </a:solidFill>
              <a:latin typeface="Calibri"/>
              <a:ea typeface="Calibri"/>
              <a:cs typeface="Calibri"/>
              <a:sym typeface="Calibri"/>
            </a:endParaRPr>
          </a:p>
          <a:p>
            <a:pPr indent="0" lvl="0" marL="0" marR="0" rtl="0" algn="l">
              <a:lnSpc>
                <a:spcPct val="98000"/>
              </a:lnSpc>
              <a:spcBef>
                <a:spcPts val="0"/>
              </a:spcBef>
              <a:spcAft>
                <a:spcPts val="0"/>
              </a:spcAft>
              <a:buNone/>
            </a:pPr>
            <a:r>
              <a:rPr b="1" lang="en-US" sz="2000">
                <a:solidFill>
                  <a:srgbClr val="0289AE"/>
                </a:solidFill>
                <a:latin typeface="Calibri"/>
                <a:ea typeface="Calibri"/>
                <a:cs typeface="Calibri"/>
                <a:sym typeface="Calibri"/>
              </a:rPr>
              <a:t>Enfoque centrado en las personas:</a:t>
            </a:r>
            <a:endParaRPr b="1" sz="2000">
              <a:solidFill>
                <a:srgbClr val="262626"/>
              </a:solidFill>
              <a:latin typeface="Calibri"/>
              <a:ea typeface="Calibri"/>
              <a:cs typeface="Calibri"/>
              <a:sym typeface="Calibri"/>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Más de 150 casos de uso de IA procedentes de incubadoras impulsadas por el personal</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Pruebas piloto con consejos de usuarios finales </a:t>
            </a:r>
            <a:endParaRPr/>
          </a:p>
          <a:p>
            <a:pPr indent="-285750" lvl="0" marL="285750" marR="0" rtl="0" algn="l">
              <a:lnSpc>
                <a:spcPct val="108888"/>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Mejora de las competencias en IA a través de Microsoft 365 Copilot</a:t>
            </a:r>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Apoya a las personas, no las sustituye</a:t>
            </a:r>
            <a:endParaRPr sz="1800">
              <a:solidFill>
                <a:srgbClr val="262626"/>
              </a:solidFill>
              <a:latin typeface="Calibri"/>
              <a:ea typeface="Calibri"/>
              <a:cs typeface="Calibri"/>
              <a:sym typeface="Calibri"/>
            </a:endParaRPr>
          </a:p>
        </p:txBody>
      </p:sp>
      <p:pic>
        <p:nvPicPr>
          <p:cNvPr id="1782" name="Google Shape;1782;p60"/>
          <p:cNvPicPr preferRelativeResize="0"/>
          <p:nvPr/>
        </p:nvPicPr>
        <p:blipFill>
          <a:blip r:embed="rId3">
            <a:alphaModFix/>
          </a:blip>
          <a:stretch>
            <a:fillRect/>
          </a:stretch>
        </p:blipFill>
        <p:spPr>
          <a:xfrm>
            <a:off x="8770875" y="-73625"/>
            <a:ext cx="3421126" cy="3076424"/>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7" name="Shape 1787"/>
        <p:cNvGrpSpPr/>
        <p:nvPr/>
      </p:nvGrpSpPr>
      <p:grpSpPr>
        <a:xfrm>
          <a:off x="0" y="0"/>
          <a:ext cx="0" cy="0"/>
          <a:chOff x="0" y="0"/>
          <a:chExt cx="0" cy="0"/>
        </a:xfrm>
      </p:grpSpPr>
      <p:cxnSp>
        <p:nvCxnSpPr>
          <p:cNvPr id="1788" name="Google Shape;1788;p61"/>
          <p:cNvCxnSpPr/>
          <p:nvPr/>
        </p:nvCxnSpPr>
        <p:spPr>
          <a:xfrm>
            <a:off x="0" y="1377219"/>
            <a:ext cx="6921661" cy="0"/>
          </a:xfrm>
          <a:prstGeom prst="straightConnector1">
            <a:avLst/>
          </a:prstGeom>
          <a:noFill/>
          <a:ln cap="flat" cmpd="sng" w="34925">
            <a:solidFill>
              <a:srgbClr val="62A844"/>
            </a:solidFill>
            <a:prstDash val="dot"/>
            <a:miter lim="8000"/>
            <a:headEnd len="sm" w="sm" type="none"/>
            <a:tailEnd len="sm" w="sm" type="none"/>
          </a:ln>
        </p:spPr>
      </p:cxnSp>
      <p:sp>
        <p:nvSpPr>
          <p:cNvPr id="1789" name="Google Shape;1789;p61"/>
          <p:cNvSpPr txBox="1"/>
          <p:nvPr/>
        </p:nvSpPr>
        <p:spPr>
          <a:xfrm>
            <a:off x="429126" y="226134"/>
            <a:ext cx="68100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Hoteles citizenM: hostelería con un propósito basada en la IA</a:t>
            </a:r>
            <a:endParaRPr b="1" sz="3400">
              <a:solidFill>
                <a:srgbClr val="262626"/>
              </a:solidFill>
              <a:latin typeface="Calibri"/>
              <a:ea typeface="Calibri"/>
              <a:cs typeface="Calibri"/>
              <a:sym typeface="Calibri"/>
            </a:endParaRPr>
          </a:p>
        </p:txBody>
      </p:sp>
      <p:sp>
        <p:nvSpPr>
          <p:cNvPr id="1790" name="Google Shape;1790;p61"/>
          <p:cNvSpPr txBox="1"/>
          <p:nvPr/>
        </p:nvSpPr>
        <p:spPr>
          <a:xfrm>
            <a:off x="429125" y="1667900"/>
            <a:ext cx="10914300" cy="5136000"/>
          </a:xfrm>
          <a:prstGeom prst="rect">
            <a:avLst/>
          </a:prstGeom>
          <a:noFill/>
          <a:ln>
            <a:noFill/>
          </a:ln>
        </p:spPr>
        <p:txBody>
          <a:bodyPr anchorCtr="0" anchor="t" bIns="45700" lIns="91425" spcFirstLastPara="1" rIns="91425" wrap="square" tIns="45700">
            <a:spAutoFit/>
          </a:bodyPr>
          <a:lstStyle/>
          <a:p>
            <a:pPr indent="0" lvl="0" marL="0" marR="0" rtl="0" algn="l">
              <a:lnSpc>
                <a:spcPct val="108888"/>
              </a:lnSpc>
              <a:spcBef>
                <a:spcPts val="0"/>
              </a:spcBef>
              <a:spcAft>
                <a:spcPts val="0"/>
              </a:spcAft>
              <a:buNone/>
            </a:pPr>
            <a:r>
              <a:rPr lang="en-US" sz="1800">
                <a:solidFill>
                  <a:srgbClr val="262626"/>
                </a:solidFill>
                <a:latin typeface="Calibri"/>
                <a:ea typeface="Calibri"/>
                <a:cs typeface="Calibri"/>
                <a:sym typeface="Calibri"/>
              </a:rPr>
              <a:t>citizenM integra la IA en toda la experiencia del huésped y en sus operaciones para impulsar la eficiencia, la sostenibilidad y la calidad del servicio. </a:t>
            </a:r>
            <a:endParaRPr/>
          </a:p>
          <a:p>
            <a:pPr indent="0" lvl="0" marL="0" marR="0" rtl="0" algn="l">
              <a:lnSpc>
                <a:spcPct val="98000"/>
              </a:lnSpc>
              <a:spcBef>
                <a:spcPts val="0"/>
              </a:spcBef>
              <a:spcAft>
                <a:spcPts val="0"/>
              </a:spcAft>
              <a:buNone/>
            </a:pPr>
            <a:br>
              <a:rPr b="1" lang="en-US" sz="1800">
                <a:solidFill>
                  <a:srgbClr val="262626"/>
                </a:solidFill>
                <a:latin typeface="Calibri"/>
                <a:ea typeface="Calibri"/>
                <a:cs typeface="Calibri"/>
                <a:sym typeface="Calibri"/>
              </a:rPr>
            </a:br>
            <a:r>
              <a:rPr b="1" lang="en-US" sz="2000">
                <a:solidFill>
                  <a:srgbClr val="0289AE"/>
                </a:solidFill>
                <a:latin typeface="Calibri"/>
                <a:ea typeface="Calibri"/>
                <a:cs typeface="Calibri"/>
                <a:sym typeface="Calibri"/>
              </a:rPr>
              <a:t>Filosofía de la marca: </a:t>
            </a:r>
            <a:r>
              <a:rPr b="1" lang="en-US" sz="1800">
                <a:solidFill>
                  <a:srgbClr val="262626"/>
                </a:solidFill>
                <a:latin typeface="Calibri"/>
                <a:ea typeface="Calibri"/>
                <a:cs typeface="Calibri"/>
                <a:sym typeface="Calibri"/>
              </a:rPr>
              <a:t>Hostelería con un propósito basada en la inteligencia artificial</a:t>
            </a:r>
            <a:r>
              <a:rPr lang="en-US" sz="1800">
                <a:solidFill>
                  <a:srgbClr val="262626"/>
                </a:solidFill>
                <a:latin typeface="Calibri"/>
                <a:ea typeface="Calibri"/>
                <a:cs typeface="Calibri"/>
                <a:sym typeface="Calibri"/>
              </a:rPr>
              <a:t>: impulsando la eficiencia, la sostenibilidad y la calidad del servicio.</a:t>
            </a:r>
            <a:endParaRPr/>
          </a:p>
          <a:p>
            <a:pPr indent="0" lvl="0" marL="0" marR="0" rtl="0" algn="l">
              <a:lnSpc>
                <a:spcPct val="108888"/>
              </a:lnSpc>
              <a:spcBef>
                <a:spcPts val="0"/>
              </a:spcBef>
              <a:spcAft>
                <a:spcPts val="0"/>
              </a:spcAft>
              <a:buNone/>
            </a:pPr>
            <a:r>
              <a:t/>
            </a:r>
            <a:endParaRPr b="1" sz="1200">
              <a:solidFill>
                <a:srgbClr val="262626"/>
              </a:solidFill>
              <a:latin typeface="Calibri"/>
              <a:ea typeface="Calibri"/>
              <a:cs typeface="Calibri"/>
              <a:sym typeface="Calibri"/>
            </a:endParaRPr>
          </a:p>
          <a:p>
            <a:pPr indent="0" lvl="0" marL="0" marR="0" rtl="0" algn="l">
              <a:lnSpc>
                <a:spcPct val="98000"/>
              </a:lnSpc>
              <a:spcBef>
                <a:spcPts val="0"/>
              </a:spcBef>
              <a:spcAft>
                <a:spcPts val="0"/>
              </a:spcAft>
              <a:buNone/>
            </a:pPr>
            <a:r>
              <a:rPr b="1" lang="en-US" sz="2000">
                <a:solidFill>
                  <a:srgbClr val="0289AE"/>
                </a:solidFill>
                <a:latin typeface="Calibri"/>
                <a:ea typeface="Calibri"/>
                <a:cs typeface="Calibri"/>
                <a:sym typeface="Calibri"/>
              </a:rPr>
              <a:t>Experiencia del huésped:</a:t>
            </a:r>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Aplicación (puntuación de 4,7/5)</a:t>
            </a:r>
            <a:r>
              <a:rPr lang="en-US" sz="1800">
                <a:solidFill>
                  <a:srgbClr val="262626"/>
                </a:solidFill>
                <a:latin typeface="Calibri"/>
                <a:ea typeface="Calibri"/>
                <a:cs typeface="Calibri"/>
                <a:sym typeface="Calibri"/>
              </a:rPr>
              <a:t>: registro sin contacto, llaves digitales, control total de la habitación</a:t>
            </a:r>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Chatbot con IA</a:t>
            </a:r>
            <a:r>
              <a:rPr lang="en-US" sz="1800">
                <a:solidFill>
                  <a:srgbClr val="262626"/>
                </a:solidFill>
                <a:latin typeface="Calibri"/>
                <a:ea typeface="Calibri"/>
                <a:cs typeface="Calibri"/>
                <a:sym typeface="Calibri"/>
              </a:rPr>
              <a:t>: respuestas instantáneas a preguntas habituales</a:t>
            </a:r>
            <a:endParaRPr/>
          </a:p>
          <a:p>
            <a:pPr indent="0" lvl="0" marL="0" marR="0" rtl="0" algn="l">
              <a:lnSpc>
                <a:spcPct val="108888"/>
              </a:lnSpc>
              <a:spcBef>
                <a:spcPts val="0"/>
              </a:spcBef>
              <a:spcAft>
                <a:spcPts val="0"/>
              </a:spcAft>
              <a:buNone/>
            </a:pPr>
            <a:r>
              <a:t/>
            </a:r>
            <a:endParaRPr sz="1200">
              <a:solidFill>
                <a:srgbClr val="262626"/>
              </a:solidFill>
              <a:latin typeface="Calibri"/>
              <a:ea typeface="Calibri"/>
              <a:cs typeface="Calibri"/>
              <a:sym typeface="Calibri"/>
            </a:endParaRPr>
          </a:p>
          <a:p>
            <a:pPr indent="0" lvl="0" marL="0" marR="0" rtl="0" algn="l">
              <a:lnSpc>
                <a:spcPct val="98000"/>
              </a:lnSpc>
              <a:spcBef>
                <a:spcPts val="0"/>
              </a:spcBef>
              <a:spcAft>
                <a:spcPts val="0"/>
              </a:spcAft>
              <a:buNone/>
            </a:pPr>
            <a:r>
              <a:rPr b="1" lang="en-US" sz="2000">
                <a:solidFill>
                  <a:srgbClr val="0289AE"/>
                </a:solidFill>
                <a:latin typeface="Calibri"/>
                <a:ea typeface="Calibri"/>
                <a:cs typeface="Calibri"/>
                <a:sym typeface="Calibri"/>
              </a:rPr>
              <a:t>Eficiencia operativa:</a:t>
            </a:r>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Automatización robótica de procesos</a:t>
            </a:r>
            <a:r>
              <a:rPr lang="en-US" sz="1800">
                <a:solidFill>
                  <a:srgbClr val="262626"/>
                </a:solidFill>
                <a:latin typeface="Calibri"/>
                <a:ea typeface="Calibri"/>
                <a:cs typeface="Calibri"/>
                <a:sym typeface="Calibri"/>
              </a:rPr>
              <a:t>: más de 30 tareas automatizadas (facturación, elaboración de informes)</a:t>
            </a:r>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Limpieza predictiva</a:t>
            </a:r>
            <a:r>
              <a:rPr lang="en-US" sz="1800">
                <a:solidFill>
                  <a:srgbClr val="262626"/>
                </a:solidFill>
                <a:latin typeface="Calibri"/>
                <a:ea typeface="Calibri"/>
                <a:cs typeface="Calibri"/>
                <a:sym typeface="Calibri"/>
              </a:rPr>
              <a:t>: limpieza programada solo cuando es necesario</a:t>
            </a:r>
            <a:endParaRPr/>
          </a:p>
          <a:p>
            <a:pPr indent="0" lvl="0" marL="0" marR="0" rtl="0" algn="l">
              <a:lnSpc>
                <a:spcPct val="108888"/>
              </a:lnSpc>
              <a:spcBef>
                <a:spcPts val="0"/>
              </a:spcBef>
              <a:spcAft>
                <a:spcPts val="0"/>
              </a:spcAft>
              <a:buNone/>
            </a:pPr>
            <a:r>
              <a:t/>
            </a:r>
            <a:endParaRPr sz="1200">
              <a:solidFill>
                <a:srgbClr val="262626"/>
              </a:solidFill>
              <a:latin typeface="Calibri"/>
              <a:ea typeface="Calibri"/>
              <a:cs typeface="Calibri"/>
              <a:sym typeface="Calibri"/>
            </a:endParaRPr>
          </a:p>
          <a:p>
            <a:pPr indent="0" lvl="0" marL="0" marR="0" rtl="0" algn="l">
              <a:lnSpc>
                <a:spcPct val="98000"/>
              </a:lnSpc>
              <a:spcBef>
                <a:spcPts val="0"/>
              </a:spcBef>
              <a:spcAft>
                <a:spcPts val="0"/>
              </a:spcAft>
              <a:buNone/>
            </a:pPr>
            <a:r>
              <a:rPr b="1" lang="en-US" sz="2000">
                <a:solidFill>
                  <a:srgbClr val="0289AE"/>
                </a:solidFill>
                <a:latin typeface="Calibri"/>
                <a:ea typeface="Calibri"/>
                <a:cs typeface="Calibri"/>
                <a:sym typeface="Calibri"/>
              </a:rPr>
              <a:t>Impacto en la sostenibilidad:</a:t>
            </a:r>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Reducción del consumo de agua del 37,8 % </a:t>
            </a:r>
            <a:r>
              <a:rPr lang="en-US" sz="1800">
                <a:solidFill>
                  <a:srgbClr val="262626"/>
                </a:solidFill>
                <a:latin typeface="Calibri"/>
                <a:ea typeface="Calibri"/>
                <a:cs typeface="Calibri"/>
                <a:sym typeface="Calibri"/>
              </a:rPr>
              <a:t>(2019-2021)</a:t>
            </a:r>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2 millones de botellas de plástico eliminadas </a:t>
            </a:r>
            <a:r>
              <a:rPr lang="en-US" sz="1800">
                <a:solidFill>
                  <a:srgbClr val="262626"/>
                </a:solidFill>
                <a:latin typeface="Calibri"/>
                <a:ea typeface="Calibri"/>
                <a:cs typeface="Calibri"/>
                <a:sym typeface="Calibri"/>
              </a:rPr>
              <a:t>al año</a:t>
            </a:r>
            <a:endParaRPr/>
          </a:p>
          <a:p>
            <a:pPr indent="-285750" lvl="0" marL="285750" marR="0" rtl="0" algn="l">
              <a:lnSpc>
                <a:spcPct val="108888"/>
              </a:lnSpc>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Más del 90 % de electricidad renovable</a:t>
            </a:r>
            <a:endParaRPr sz="1800">
              <a:solidFill>
                <a:srgbClr val="262626"/>
              </a:solidFill>
              <a:latin typeface="Calibri"/>
              <a:ea typeface="Calibri"/>
              <a:cs typeface="Calibri"/>
              <a:sym typeface="Calibri"/>
            </a:endParaRPr>
          </a:p>
        </p:txBody>
      </p:sp>
      <p:pic>
        <p:nvPicPr>
          <p:cNvPr id="1791" name="Google Shape;1791;p61"/>
          <p:cNvPicPr preferRelativeResize="0"/>
          <p:nvPr/>
        </p:nvPicPr>
        <p:blipFill>
          <a:blip r:embed="rId3">
            <a:alphaModFix/>
          </a:blip>
          <a:stretch>
            <a:fillRect/>
          </a:stretch>
        </p:blipFill>
        <p:spPr>
          <a:xfrm>
            <a:off x="8770875" y="-73625"/>
            <a:ext cx="3421126" cy="3076424"/>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6" name="Shape 1796"/>
        <p:cNvGrpSpPr/>
        <p:nvPr/>
      </p:nvGrpSpPr>
      <p:grpSpPr>
        <a:xfrm>
          <a:off x="0" y="0"/>
          <a:ext cx="0" cy="0"/>
          <a:chOff x="0" y="0"/>
          <a:chExt cx="0" cy="0"/>
        </a:xfrm>
      </p:grpSpPr>
      <p:sp>
        <p:nvSpPr>
          <p:cNvPr id="1797" name="Google Shape;1797;p62"/>
          <p:cNvSpPr/>
          <p:nvPr/>
        </p:nvSpPr>
        <p:spPr>
          <a:xfrm>
            <a:off x="0" y="661867"/>
            <a:ext cx="12192000" cy="1060712"/>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98" name="Google Shape;1798;p62"/>
          <p:cNvSpPr/>
          <p:nvPr/>
        </p:nvSpPr>
        <p:spPr>
          <a:xfrm rot="5400000">
            <a:off x="1314218" y="892008"/>
            <a:ext cx="108000" cy="1685648"/>
          </a:xfrm>
          <a:custGeom>
            <a:rect b="b" l="l" r="r" t="t"/>
            <a:pathLst>
              <a:path extrusionOk="0" h="260044" w="30700">
                <a:moveTo>
                  <a:pt x="0" y="0"/>
                </a:moveTo>
                <a:lnTo>
                  <a:pt x="30701" y="0"/>
                </a:lnTo>
                <a:lnTo>
                  <a:pt x="30701" y="260044"/>
                </a:lnTo>
                <a:lnTo>
                  <a:pt x="0" y="260044"/>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1799" name="Google Shape;1799;p62"/>
          <p:cNvPicPr preferRelativeResize="0"/>
          <p:nvPr/>
        </p:nvPicPr>
        <p:blipFill>
          <a:blip r:embed="rId3">
            <a:alphaModFix/>
          </a:blip>
          <a:stretch>
            <a:fillRect/>
          </a:stretch>
        </p:blipFill>
        <p:spPr>
          <a:xfrm>
            <a:off x="5300700" y="0"/>
            <a:ext cx="6891300" cy="3259061"/>
          </a:xfrm>
          <a:prstGeom prst="rect">
            <a:avLst/>
          </a:prstGeom>
          <a:noFill/>
          <a:ln>
            <a:noFill/>
          </a:ln>
        </p:spPr>
      </p:pic>
      <p:pic>
        <p:nvPicPr>
          <p:cNvPr descr="iPhone6_mockup_front_white.png" id="1800" name="Google Shape;1800;p62"/>
          <p:cNvPicPr preferRelativeResize="0"/>
          <p:nvPr/>
        </p:nvPicPr>
        <p:blipFill rotWithShape="1">
          <a:blip r:embed="rId4">
            <a:alphaModFix/>
          </a:blip>
          <a:srcRect b="0" l="0" r="0" t="0"/>
          <a:stretch/>
        </p:blipFill>
        <p:spPr>
          <a:xfrm>
            <a:off x="7978783" y="-199591"/>
            <a:ext cx="4094254" cy="6404164"/>
          </a:xfrm>
          <a:prstGeom prst="rect">
            <a:avLst/>
          </a:prstGeom>
          <a:noFill/>
          <a:ln>
            <a:noFill/>
          </a:ln>
        </p:spPr>
      </p:pic>
      <p:pic>
        <p:nvPicPr>
          <p:cNvPr id="1801" name="Google Shape;1801;p62"/>
          <p:cNvPicPr preferRelativeResize="0"/>
          <p:nvPr/>
        </p:nvPicPr>
        <p:blipFill rotWithShape="1">
          <a:blip r:embed="rId5">
            <a:alphaModFix/>
          </a:blip>
          <a:srcRect b="0" l="30692" r="30692" t="0"/>
          <a:stretch/>
        </p:blipFill>
        <p:spPr>
          <a:xfrm>
            <a:off x="8802699" y="810009"/>
            <a:ext cx="2444127" cy="4336988"/>
          </a:xfrm>
          <a:prstGeom prst="rect">
            <a:avLst/>
          </a:prstGeom>
          <a:noFill/>
          <a:ln>
            <a:noFill/>
          </a:ln>
        </p:spPr>
      </p:pic>
      <p:sp>
        <p:nvSpPr>
          <p:cNvPr id="1802" name="Google Shape;1802;p62"/>
          <p:cNvSpPr txBox="1"/>
          <p:nvPr/>
        </p:nvSpPr>
        <p:spPr>
          <a:xfrm>
            <a:off x="499711" y="2038214"/>
            <a:ext cx="6891300" cy="3899400"/>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8888"/>
              </a:lnSpc>
              <a:spcBef>
                <a:spcPts val="0"/>
              </a:spcBef>
              <a:spcAft>
                <a:spcPts val="0"/>
              </a:spcAft>
              <a:buClr>
                <a:srgbClr val="62A844"/>
              </a:buClr>
              <a:buSzPts val="1800"/>
              <a:buFont typeface="Noto Sans Symbols"/>
              <a:buChar char="✔"/>
            </a:pPr>
            <a:r>
              <a:rPr b="1" lang="en-US" sz="1800">
                <a:solidFill>
                  <a:srgbClr val="262626"/>
                </a:solidFill>
                <a:latin typeface="Calibri"/>
                <a:ea typeface="Calibri"/>
                <a:cs typeface="Calibri"/>
                <a:sym typeface="Calibri"/>
              </a:rPr>
              <a:t>El 68 % </a:t>
            </a:r>
            <a:r>
              <a:rPr lang="en-US" sz="1800">
                <a:solidFill>
                  <a:srgbClr val="262626"/>
                </a:solidFill>
                <a:latin typeface="Calibri"/>
                <a:ea typeface="Calibri"/>
                <a:cs typeface="Calibri"/>
                <a:sym typeface="Calibri"/>
              </a:rPr>
              <a:t>de los grupos hoteleros utiliza la IA en al menos un departamento </a:t>
            </a:r>
            <a:r>
              <a:rPr lang="en-US" sz="1800">
                <a:solidFill>
                  <a:srgbClr val="000000"/>
                </a:solidFill>
                <a:latin typeface="Calibri"/>
                <a:ea typeface="Calibri"/>
                <a:cs typeface="Calibri"/>
                <a:sym typeface="Calibri"/>
              </a:rPr>
              <a:t>(Skift Research, 2025)</a:t>
            </a:r>
            <a:endParaRPr sz="1800">
              <a:solidFill>
                <a:srgbClr val="262626"/>
              </a:solidFill>
              <a:latin typeface="Calibri"/>
              <a:ea typeface="Calibri"/>
              <a:cs typeface="Calibri"/>
              <a:sym typeface="Calibri"/>
            </a:endParaRPr>
          </a:p>
          <a:p>
            <a:pPr indent="-342900" lvl="0" marL="342900" marR="0" rtl="0" algn="l">
              <a:lnSpc>
                <a:spcPct val="108888"/>
              </a:lnSpc>
              <a:spcBef>
                <a:spcPts val="800"/>
              </a:spcBef>
              <a:spcAft>
                <a:spcPts val="0"/>
              </a:spcAft>
              <a:buClr>
                <a:srgbClr val="62A844"/>
              </a:buClr>
              <a:buSzPts val="1800"/>
              <a:buFont typeface="Noto Sans Symbols"/>
              <a:buChar char="✔"/>
            </a:pPr>
            <a:r>
              <a:rPr lang="en-US" sz="1800">
                <a:solidFill>
                  <a:srgbClr val="262626"/>
                </a:solidFill>
                <a:latin typeface="Calibri"/>
                <a:ea typeface="Calibri"/>
                <a:cs typeface="Calibri"/>
                <a:sym typeface="Calibri"/>
              </a:rPr>
              <a:t>Aumento </a:t>
            </a:r>
            <a:r>
              <a:rPr b="1" lang="en-US" sz="1800">
                <a:solidFill>
                  <a:srgbClr val="262626"/>
                </a:solidFill>
                <a:latin typeface="Calibri"/>
                <a:ea typeface="Calibri"/>
                <a:cs typeface="Calibri"/>
                <a:sym typeface="Calibri"/>
              </a:rPr>
              <a:t>del 23 % en </a:t>
            </a:r>
            <a:r>
              <a:rPr lang="en-US" sz="1800">
                <a:solidFill>
                  <a:srgbClr val="262626"/>
                </a:solidFill>
                <a:latin typeface="Calibri"/>
                <a:ea typeface="Calibri"/>
                <a:cs typeface="Calibri"/>
                <a:sym typeface="Calibri"/>
              </a:rPr>
              <a:t>la retención de huéspedes gracias a la personalización impulsada por la IA </a:t>
            </a:r>
            <a:r>
              <a:rPr lang="en-US" sz="1800">
                <a:solidFill>
                  <a:srgbClr val="000000"/>
                </a:solidFill>
                <a:latin typeface="Calibri"/>
                <a:ea typeface="Calibri"/>
                <a:cs typeface="Calibri"/>
                <a:sym typeface="Calibri"/>
              </a:rPr>
              <a:t>(Accenture Travel Report, 2024)</a:t>
            </a:r>
            <a:endParaRPr sz="1800">
              <a:solidFill>
                <a:srgbClr val="262626"/>
              </a:solidFill>
              <a:latin typeface="Calibri"/>
              <a:ea typeface="Calibri"/>
              <a:cs typeface="Calibri"/>
              <a:sym typeface="Calibri"/>
            </a:endParaRPr>
          </a:p>
          <a:p>
            <a:pPr indent="-342900" lvl="0" marL="342900" marR="0" rtl="0" algn="l">
              <a:lnSpc>
                <a:spcPct val="108888"/>
              </a:lnSpc>
              <a:spcBef>
                <a:spcPts val="800"/>
              </a:spcBef>
              <a:spcAft>
                <a:spcPts val="0"/>
              </a:spcAft>
              <a:buClr>
                <a:srgbClr val="62A844"/>
              </a:buClr>
              <a:buSzPts val="1800"/>
              <a:buFont typeface="Noto Sans Symbols"/>
              <a:buChar char="✔"/>
            </a:pPr>
            <a:r>
              <a:rPr b="1" lang="en-US" sz="1800">
                <a:solidFill>
                  <a:srgbClr val="262626"/>
                </a:solidFill>
                <a:latin typeface="Calibri"/>
                <a:ea typeface="Calibri"/>
                <a:cs typeface="Calibri"/>
                <a:sym typeface="Calibri"/>
              </a:rPr>
              <a:t>Principales preocupaciones: </a:t>
            </a:r>
            <a:r>
              <a:rPr lang="en-US" sz="1800">
                <a:solidFill>
                  <a:srgbClr val="262626"/>
                </a:solidFill>
                <a:latin typeface="Calibri"/>
                <a:ea typeface="Calibri"/>
                <a:cs typeface="Calibri"/>
                <a:sym typeface="Calibri"/>
              </a:rPr>
              <a:t>Privacidad de los datos (42 %), transparencia (35 %), desqualificación del personal (21 %) </a:t>
            </a:r>
            <a:r>
              <a:rPr lang="en-US" sz="1800">
                <a:solidFill>
                  <a:srgbClr val="000000"/>
                </a:solidFill>
                <a:latin typeface="Calibri"/>
                <a:ea typeface="Calibri"/>
                <a:cs typeface="Calibri"/>
                <a:sym typeface="Calibri"/>
              </a:rPr>
              <a:t>(Deloitte, 2024)</a:t>
            </a:r>
            <a:endParaRPr sz="1800">
              <a:solidFill>
                <a:srgbClr val="262626"/>
              </a:solidFill>
              <a:latin typeface="Calibri"/>
              <a:ea typeface="Calibri"/>
              <a:cs typeface="Calibri"/>
              <a:sym typeface="Calibri"/>
            </a:endParaRPr>
          </a:p>
          <a:p>
            <a:pPr indent="-342900" lvl="0" marL="342900" marR="0" rtl="0" algn="l">
              <a:lnSpc>
                <a:spcPct val="108888"/>
              </a:lnSpc>
              <a:spcBef>
                <a:spcPts val="800"/>
              </a:spcBef>
              <a:spcAft>
                <a:spcPts val="0"/>
              </a:spcAft>
              <a:buClr>
                <a:srgbClr val="62A844"/>
              </a:buClr>
              <a:buSzPts val="1800"/>
              <a:buFont typeface="Noto Sans Symbols"/>
              <a:buChar char="✔"/>
            </a:pPr>
            <a:r>
              <a:rPr b="1" lang="en-US" sz="1800">
                <a:solidFill>
                  <a:srgbClr val="262626"/>
                </a:solidFill>
                <a:latin typeface="Calibri"/>
                <a:ea typeface="Calibri"/>
                <a:cs typeface="Calibri"/>
                <a:sym typeface="Calibri"/>
              </a:rPr>
              <a:t>Retorno de la inversión (ROI) de 3:1 </a:t>
            </a:r>
            <a:r>
              <a:rPr lang="en-US" sz="1800">
                <a:solidFill>
                  <a:srgbClr val="262626"/>
                </a:solidFill>
                <a:latin typeface="Calibri"/>
                <a:ea typeface="Calibri"/>
                <a:cs typeface="Calibri"/>
                <a:sym typeface="Calibri"/>
              </a:rPr>
              <a:t>en inversiones en IA cuando se combina con la capacitación del personal </a:t>
            </a:r>
            <a:r>
              <a:rPr lang="en-US" sz="1800">
                <a:solidFill>
                  <a:srgbClr val="000000"/>
                </a:solidFill>
                <a:latin typeface="Calibri"/>
                <a:ea typeface="Calibri"/>
                <a:cs typeface="Calibri"/>
                <a:sym typeface="Calibri"/>
              </a:rPr>
              <a:t>(McKinsey, 2025)</a:t>
            </a:r>
            <a:endParaRPr/>
          </a:p>
          <a:p>
            <a:pPr indent="-171450" lvl="0" marL="285750" marR="0" rtl="0" algn="l">
              <a:lnSpc>
                <a:spcPct val="108888"/>
              </a:lnSpc>
              <a:spcBef>
                <a:spcPts val="800"/>
              </a:spcBef>
              <a:spcAft>
                <a:spcPts val="0"/>
              </a:spcAft>
              <a:buClr>
                <a:srgbClr val="62A844"/>
              </a:buClr>
              <a:buSzPts val="1800"/>
              <a:buFont typeface="Noto Sans Symbols"/>
              <a:buNone/>
            </a:pPr>
            <a:r>
              <a:t/>
            </a:r>
            <a:endParaRPr sz="1800">
              <a:solidFill>
                <a:srgbClr val="262626"/>
              </a:solidFill>
              <a:latin typeface="Calibri"/>
              <a:ea typeface="Calibri"/>
              <a:cs typeface="Calibri"/>
              <a:sym typeface="Calibri"/>
            </a:endParaRPr>
          </a:p>
          <a:p>
            <a:pPr indent="0" lvl="0" marL="0" marR="0" rtl="0" algn="l">
              <a:lnSpc>
                <a:spcPct val="108888"/>
              </a:lnSpc>
              <a:spcBef>
                <a:spcPts val="800"/>
              </a:spcBef>
              <a:spcAft>
                <a:spcPts val="0"/>
              </a:spcAft>
              <a:buNone/>
            </a:pPr>
            <a:r>
              <a:t/>
            </a:r>
            <a:endParaRPr b="0" i="0" sz="1800" u="none" cap="none" strike="noStrike">
              <a:solidFill>
                <a:srgbClr val="000000"/>
              </a:solidFill>
              <a:latin typeface="Calibri"/>
              <a:ea typeface="Calibri"/>
              <a:cs typeface="Calibri"/>
              <a:sym typeface="Calibri"/>
            </a:endParaRPr>
          </a:p>
        </p:txBody>
      </p:sp>
      <p:sp>
        <p:nvSpPr>
          <p:cNvPr id="1803" name="Google Shape;1803;p62"/>
          <p:cNvSpPr/>
          <p:nvPr/>
        </p:nvSpPr>
        <p:spPr>
          <a:xfrm flipH="1">
            <a:off x="1390427" y="5426397"/>
            <a:ext cx="4349100" cy="861900"/>
          </a:xfrm>
          <a:prstGeom prst="rect">
            <a:avLst/>
          </a:prstGeom>
          <a:noFill/>
          <a:ln>
            <a:noFill/>
          </a:ln>
        </p:spPr>
        <p:txBody>
          <a:bodyPr anchorCtr="0" anchor="t" bIns="45700" lIns="91425" spcFirstLastPara="1" rIns="91425" wrap="square" tIns="45700">
            <a:spAutoFit/>
          </a:bodyPr>
          <a:lstStyle/>
          <a:p>
            <a:pPr indent="0" lvl="0" marL="0" marR="0" rtl="0" algn="ctr">
              <a:lnSpc>
                <a:spcPct val="98000"/>
              </a:lnSpc>
              <a:spcBef>
                <a:spcPts val="0"/>
              </a:spcBef>
              <a:spcAft>
                <a:spcPts val="0"/>
              </a:spcAft>
              <a:buNone/>
            </a:pPr>
            <a:r>
              <a:rPr b="1" lang="en-US" sz="2000">
                <a:solidFill>
                  <a:srgbClr val="0289AE"/>
                </a:solidFill>
                <a:latin typeface="Calibri"/>
                <a:ea typeface="Calibri"/>
                <a:cs typeface="Calibri"/>
                <a:sym typeface="Calibri"/>
              </a:rPr>
              <a:t>Perspectiva del sector:</a:t>
            </a:r>
            <a:br>
              <a:rPr lang="en-US" sz="1800">
                <a:solidFill>
                  <a:srgbClr val="262626"/>
                </a:solidFill>
                <a:latin typeface="Calibri"/>
                <a:ea typeface="Calibri"/>
                <a:cs typeface="Calibri"/>
                <a:sym typeface="Calibri"/>
              </a:rPr>
            </a:br>
            <a:r>
              <a:rPr i="1" lang="en-US" sz="1800">
                <a:solidFill>
                  <a:srgbClr val="262626"/>
                </a:solidFill>
                <a:latin typeface="Calibri"/>
                <a:ea typeface="Calibri"/>
                <a:cs typeface="Calibri"/>
                <a:sym typeface="Calibri"/>
              </a:rPr>
              <a:t>Estos datos fundamentan el análisis de nuestro estudio de caso en los avances y retos de todo el sector.</a:t>
            </a:r>
            <a:endParaRPr sz="1800">
              <a:solidFill>
                <a:srgbClr val="262626"/>
              </a:solidFill>
              <a:latin typeface="Calibri"/>
              <a:ea typeface="Calibri"/>
              <a:cs typeface="Calibri"/>
              <a:sym typeface="Calibri"/>
            </a:endParaRPr>
          </a:p>
        </p:txBody>
      </p:sp>
      <p:sp>
        <p:nvSpPr>
          <p:cNvPr id="1804" name="Google Shape;1804;p62"/>
          <p:cNvSpPr/>
          <p:nvPr/>
        </p:nvSpPr>
        <p:spPr>
          <a:xfrm>
            <a:off x="945174" y="5338558"/>
            <a:ext cx="5239500" cy="1423800"/>
          </a:xfrm>
          <a:prstGeom prst="roundRect">
            <a:avLst>
              <a:gd fmla="val 8566" name="adj"/>
            </a:avLst>
          </a:prstGeom>
          <a:no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05" name="Google Shape;1805;p62"/>
          <p:cNvSpPr txBox="1"/>
          <p:nvPr/>
        </p:nvSpPr>
        <p:spPr>
          <a:xfrm>
            <a:off x="257075" y="597275"/>
            <a:ext cx="8896500" cy="1662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400">
                <a:solidFill>
                  <a:schemeClr val="lt1"/>
                </a:solidFill>
                <a:latin typeface="Calibri"/>
                <a:ea typeface="Calibri"/>
                <a:cs typeface="Calibri"/>
                <a:sym typeface="Calibri"/>
              </a:rPr>
              <a:t>Resumen de tendencias: La IA en el sector hotelero en 2025</a:t>
            </a:r>
            <a:endParaRPr/>
          </a:p>
          <a:p>
            <a:pPr indent="0" lvl="0" marL="0" marR="0" rtl="0" algn="l">
              <a:spcBef>
                <a:spcPts val="0"/>
              </a:spcBef>
              <a:spcAft>
                <a:spcPts val="0"/>
              </a:spcAft>
              <a:buNone/>
            </a:pPr>
            <a:r>
              <a:t/>
            </a:r>
            <a:endParaRPr b="1" sz="3400">
              <a:solidFill>
                <a:schemeClr val="lt1"/>
              </a:solidFill>
              <a:latin typeface="Calibri"/>
              <a:ea typeface="Calibri"/>
              <a:cs typeface="Calibri"/>
              <a:sym typeface="Calibri"/>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0" name="Shape 1810"/>
        <p:cNvGrpSpPr/>
        <p:nvPr/>
      </p:nvGrpSpPr>
      <p:grpSpPr>
        <a:xfrm>
          <a:off x="0" y="0"/>
          <a:ext cx="0" cy="0"/>
          <a:chOff x="0" y="0"/>
          <a:chExt cx="0" cy="0"/>
        </a:xfrm>
      </p:grpSpPr>
      <p:cxnSp>
        <p:nvCxnSpPr>
          <p:cNvPr id="1811" name="Google Shape;1811;p63"/>
          <p:cNvCxnSpPr/>
          <p:nvPr/>
        </p:nvCxnSpPr>
        <p:spPr>
          <a:xfrm>
            <a:off x="0" y="1377219"/>
            <a:ext cx="6921661" cy="0"/>
          </a:xfrm>
          <a:prstGeom prst="straightConnector1">
            <a:avLst/>
          </a:prstGeom>
          <a:noFill/>
          <a:ln cap="flat" cmpd="sng" w="34925">
            <a:solidFill>
              <a:srgbClr val="62A844"/>
            </a:solidFill>
            <a:prstDash val="dot"/>
            <a:miter lim="8000"/>
            <a:headEnd len="sm" w="sm" type="none"/>
            <a:tailEnd len="sm" w="sm" type="none"/>
          </a:ln>
        </p:spPr>
      </p:cxnSp>
      <p:sp>
        <p:nvSpPr>
          <p:cNvPr id="1812" name="Google Shape;1812;p63"/>
          <p:cNvSpPr txBox="1"/>
          <p:nvPr/>
        </p:nvSpPr>
        <p:spPr>
          <a:xfrm>
            <a:off x="429114" y="193462"/>
            <a:ext cx="72564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Análisis del éxito y conclusiones extraídas de la implementación de la IA</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sp>
        <p:nvSpPr>
          <p:cNvPr id="1813" name="Google Shape;1813;p63"/>
          <p:cNvSpPr txBox="1"/>
          <p:nvPr/>
        </p:nvSpPr>
        <p:spPr>
          <a:xfrm>
            <a:off x="429116" y="1486479"/>
            <a:ext cx="6365100" cy="5040000"/>
          </a:xfrm>
          <a:prstGeom prst="rect">
            <a:avLst/>
          </a:prstGeom>
          <a:noFill/>
          <a:ln>
            <a:noFill/>
          </a:ln>
        </p:spPr>
        <p:txBody>
          <a:bodyPr anchorCtr="0" anchor="t" bIns="45700" lIns="91425" spcFirstLastPara="1" rIns="91425" wrap="square" tIns="45700">
            <a:spAutoFit/>
          </a:bodyPr>
          <a:lstStyle/>
          <a:p>
            <a:pPr indent="0" lvl="0" marL="0" marR="0" rtl="0" algn="l">
              <a:lnSpc>
                <a:spcPct val="108888"/>
              </a:lnSpc>
              <a:spcBef>
                <a:spcPts val="0"/>
              </a:spcBef>
              <a:spcAft>
                <a:spcPts val="0"/>
              </a:spcAft>
              <a:buNone/>
            </a:pPr>
            <a:r>
              <a:rPr lang="en-US" sz="1800">
                <a:solidFill>
                  <a:srgbClr val="000000"/>
                </a:solidFill>
                <a:latin typeface="Calibri"/>
                <a:ea typeface="Calibri"/>
                <a:cs typeface="Calibri"/>
                <a:sym typeface="Calibri"/>
              </a:rPr>
              <a:t>Empiece por identificar el problema principal para el que se diseñó cada herramienta de IA, como mejorar la rapidez del servicio, aumentar la satisfacción de los clientes o reducir los costes.  Evalúe el éxito basándose en resultados claros y cuantificables y en cómo se ha integrado el sistema en los flujos de trabajo existentes.</a:t>
            </a:r>
            <a:endParaRPr sz="1800">
              <a:solidFill>
                <a:srgbClr val="000000"/>
              </a:solidFill>
              <a:latin typeface="Calibri"/>
              <a:ea typeface="Calibri"/>
              <a:cs typeface="Calibri"/>
              <a:sym typeface="Calibri"/>
            </a:endParaRPr>
          </a:p>
          <a:p>
            <a:pPr indent="0" lvl="0" marL="0" marR="0" rtl="0" algn="l">
              <a:lnSpc>
                <a:spcPct val="108888"/>
              </a:lnSpc>
              <a:spcBef>
                <a:spcPts val="0"/>
              </a:spcBef>
              <a:spcAft>
                <a:spcPts val="0"/>
              </a:spcAft>
              <a:buNone/>
            </a:pPr>
            <a:r>
              <a:t/>
            </a:r>
            <a:endParaRPr sz="1200">
              <a:solidFill>
                <a:srgbClr val="000000"/>
              </a:solidFill>
              <a:latin typeface="Calibri"/>
              <a:ea typeface="Calibri"/>
              <a:cs typeface="Calibri"/>
              <a:sym typeface="Calibri"/>
            </a:endParaRPr>
          </a:p>
          <a:p>
            <a:pPr indent="-285750" lvl="0" marL="285750" marR="0" rtl="0" algn="l">
              <a:lnSpc>
                <a:spcPct val="98000"/>
              </a:lnSpc>
              <a:spcBef>
                <a:spcPts val="0"/>
              </a:spcBef>
              <a:spcAft>
                <a:spcPts val="0"/>
              </a:spcAft>
              <a:buClr>
                <a:srgbClr val="62A844"/>
              </a:buClr>
              <a:buSzPts val="2000"/>
              <a:buFont typeface="Arial"/>
              <a:buChar char="•"/>
            </a:pPr>
            <a:r>
              <a:rPr b="1" lang="en-US" sz="2000">
                <a:solidFill>
                  <a:srgbClr val="0289AE"/>
                </a:solidFill>
                <a:latin typeface="Calibri"/>
                <a:ea typeface="Calibri"/>
                <a:cs typeface="Calibri"/>
                <a:sym typeface="Calibri"/>
              </a:rPr>
              <a:t>Tenga en cuenta la usabilidad: </a:t>
            </a:r>
            <a:r>
              <a:rPr lang="en-US" sz="1800">
                <a:solidFill>
                  <a:srgbClr val="000000"/>
                </a:solidFill>
                <a:latin typeface="Calibri"/>
                <a:ea typeface="Calibri"/>
                <a:cs typeface="Calibri"/>
                <a:sym typeface="Calibri"/>
              </a:rPr>
              <a:t>¿pudieron tanto los gerentes como el personal de primera línea adoptar y manejar el sistema con confianza?</a:t>
            </a:r>
            <a:endParaRPr/>
          </a:p>
          <a:p>
            <a:pPr indent="-171450" lvl="0" marL="285750" marR="0" rtl="0" algn="l">
              <a:lnSpc>
                <a:spcPct val="108888"/>
              </a:lnSpc>
              <a:spcBef>
                <a:spcPts val="0"/>
              </a:spcBef>
              <a:spcAft>
                <a:spcPts val="0"/>
              </a:spcAft>
              <a:buClr>
                <a:srgbClr val="62A844"/>
              </a:buClr>
              <a:buSzPts val="1800"/>
              <a:buFont typeface="Arial"/>
              <a:buNone/>
            </a:pPr>
            <a:r>
              <a:t/>
            </a:r>
            <a:endParaRPr sz="1200">
              <a:solidFill>
                <a:srgbClr val="000000"/>
              </a:solidFill>
              <a:latin typeface="Calibri"/>
              <a:ea typeface="Calibri"/>
              <a:cs typeface="Calibri"/>
              <a:sym typeface="Calibri"/>
            </a:endParaRPr>
          </a:p>
          <a:p>
            <a:pPr indent="-285750" lvl="0" marL="285750" marR="0" rtl="0" algn="l">
              <a:lnSpc>
                <a:spcPct val="98000"/>
              </a:lnSpc>
              <a:spcBef>
                <a:spcPts val="0"/>
              </a:spcBef>
              <a:spcAft>
                <a:spcPts val="0"/>
              </a:spcAft>
              <a:buClr>
                <a:srgbClr val="62A844"/>
              </a:buClr>
              <a:buSzPts val="2000"/>
              <a:buFont typeface="Arial"/>
              <a:buChar char="•"/>
            </a:pPr>
            <a:r>
              <a:rPr b="1" lang="en-US" sz="2000">
                <a:solidFill>
                  <a:srgbClr val="0289AE"/>
                </a:solidFill>
                <a:latin typeface="Calibri"/>
                <a:ea typeface="Calibri"/>
                <a:cs typeface="Calibri"/>
                <a:sym typeface="Calibri"/>
              </a:rPr>
              <a:t>Revise los aspectos éticos: </a:t>
            </a:r>
            <a:r>
              <a:rPr lang="en-US" sz="1800">
                <a:solidFill>
                  <a:srgbClr val="000000"/>
                </a:solidFill>
                <a:latin typeface="Calibri"/>
                <a:ea typeface="Calibri"/>
                <a:cs typeface="Calibri"/>
                <a:sym typeface="Calibri"/>
              </a:rPr>
              <a:t>¿Se respetaron la privacidad de los datos, la equidad y la transparencia durante toda la implementación?</a:t>
            </a:r>
            <a:endParaRPr/>
          </a:p>
          <a:p>
            <a:pPr indent="-171450" lvl="0" marL="285750" marR="0" rtl="0" algn="l">
              <a:lnSpc>
                <a:spcPct val="108888"/>
              </a:lnSpc>
              <a:spcBef>
                <a:spcPts val="0"/>
              </a:spcBef>
              <a:spcAft>
                <a:spcPts val="0"/>
              </a:spcAft>
              <a:buClr>
                <a:srgbClr val="62A844"/>
              </a:buClr>
              <a:buSzPts val="1800"/>
              <a:buFont typeface="Arial"/>
              <a:buNone/>
            </a:pPr>
            <a:r>
              <a:t/>
            </a:r>
            <a:endParaRPr sz="1200">
              <a:solidFill>
                <a:srgbClr val="000000"/>
              </a:solidFill>
              <a:latin typeface="Calibri"/>
              <a:ea typeface="Calibri"/>
              <a:cs typeface="Calibri"/>
              <a:sym typeface="Calibri"/>
            </a:endParaRPr>
          </a:p>
          <a:p>
            <a:pPr indent="-285750" lvl="0" marL="285750" marR="0" rtl="0" algn="l">
              <a:lnSpc>
                <a:spcPct val="98000"/>
              </a:lnSpc>
              <a:spcBef>
                <a:spcPts val="0"/>
              </a:spcBef>
              <a:spcAft>
                <a:spcPts val="0"/>
              </a:spcAft>
              <a:buClr>
                <a:srgbClr val="62A844"/>
              </a:buClr>
              <a:buSzPts val="2000"/>
              <a:buFont typeface="Arial"/>
              <a:buChar char="•"/>
            </a:pPr>
            <a:r>
              <a:rPr b="1" lang="en-US" sz="2000">
                <a:solidFill>
                  <a:srgbClr val="0289AE"/>
                </a:solidFill>
                <a:latin typeface="Calibri"/>
                <a:ea typeface="Calibri"/>
                <a:cs typeface="Calibri"/>
                <a:sym typeface="Calibri"/>
              </a:rPr>
              <a:t>Evalúe la sostenibilidad: </a:t>
            </a:r>
            <a:r>
              <a:rPr lang="en-US" sz="1800">
                <a:solidFill>
                  <a:srgbClr val="000000"/>
                </a:solidFill>
                <a:latin typeface="Calibri"/>
                <a:ea typeface="Calibri"/>
                <a:cs typeface="Calibri"/>
                <a:sym typeface="Calibri"/>
              </a:rPr>
              <a:t>¿Es la solución de IA escalable y adaptable a diferentes tipos de entornos hoteleros, incluidas las empresas más pequeñas?</a:t>
            </a:r>
            <a:endParaRPr/>
          </a:p>
        </p:txBody>
      </p:sp>
      <p:sp>
        <p:nvSpPr>
          <p:cNvPr id="1814" name="Google Shape;1814;p63"/>
          <p:cNvSpPr/>
          <p:nvPr/>
        </p:nvSpPr>
        <p:spPr>
          <a:xfrm>
            <a:off x="7124925" y="5947075"/>
            <a:ext cx="4295100" cy="4812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815" name="Google Shape;1815;p63"/>
          <p:cNvSpPr txBox="1"/>
          <p:nvPr/>
        </p:nvSpPr>
        <p:spPr>
          <a:xfrm>
            <a:off x="7250914" y="6065563"/>
            <a:ext cx="75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0289AE"/>
                </a:solidFill>
                <a:latin typeface="Calibri"/>
                <a:ea typeface="Calibri"/>
                <a:cs typeface="Calibri"/>
                <a:sym typeface="Calibri"/>
              </a:rPr>
              <a:t>Véase también ›</a:t>
            </a:r>
            <a:endParaRPr/>
          </a:p>
        </p:txBody>
      </p:sp>
      <p:sp>
        <p:nvSpPr>
          <p:cNvPr id="1816" name="Google Shape;1816;p63"/>
          <p:cNvSpPr txBox="1"/>
          <p:nvPr/>
        </p:nvSpPr>
        <p:spPr>
          <a:xfrm>
            <a:off x="8006915" y="6065563"/>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C3 </a:t>
            </a:r>
            <a:r>
              <a:rPr b="1" lang="en-US" sz="1400">
                <a:solidFill>
                  <a:srgbClr val="262626"/>
                </a:solidFill>
                <a:latin typeface="Calibri"/>
                <a:ea typeface="Calibri"/>
                <a:cs typeface="Calibri"/>
                <a:sym typeface="Calibri"/>
              </a:rPr>
              <a:t>M1</a:t>
            </a:r>
            <a:endParaRPr b="1" i="0" sz="1400">
              <a:solidFill>
                <a:srgbClr val="262626"/>
              </a:solidFill>
              <a:latin typeface="Calibri"/>
              <a:ea typeface="Calibri"/>
              <a:cs typeface="Calibri"/>
              <a:sym typeface="Calibri"/>
            </a:endParaRPr>
          </a:p>
        </p:txBody>
      </p:sp>
      <p:sp>
        <p:nvSpPr>
          <p:cNvPr id="1817" name="Google Shape;1817;p63"/>
          <p:cNvSpPr txBox="1"/>
          <p:nvPr/>
        </p:nvSpPr>
        <p:spPr>
          <a:xfrm>
            <a:off x="8600914" y="6065563"/>
            <a:ext cx="349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400">
                <a:solidFill>
                  <a:srgbClr val="262626"/>
                </a:solidFill>
                <a:latin typeface="Calibri"/>
                <a:ea typeface="Calibri"/>
                <a:cs typeface="Calibri"/>
                <a:sym typeface="Calibri"/>
              </a:rPr>
              <a:t>-  Liderar el cambio ecológico y digital</a:t>
            </a:r>
            <a:endParaRPr/>
          </a:p>
        </p:txBody>
      </p:sp>
      <p:sp>
        <p:nvSpPr>
          <p:cNvPr id="1818" name="Google Shape;1818;p63"/>
          <p:cNvSpPr/>
          <p:nvPr/>
        </p:nvSpPr>
        <p:spPr>
          <a:xfrm flipH="1">
            <a:off x="7628467" y="3809613"/>
            <a:ext cx="3495600" cy="1231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000">
                <a:solidFill>
                  <a:srgbClr val="0289AE"/>
                </a:solidFill>
                <a:latin typeface="Calibri"/>
                <a:ea typeface="Calibri"/>
                <a:cs typeface="Calibri"/>
                <a:sym typeface="Calibri"/>
              </a:rPr>
              <a:t>Pregunta para el debate:</a:t>
            </a:r>
            <a:br>
              <a:rPr lang="en-US" sz="1800">
                <a:solidFill>
                  <a:srgbClr val="262626"/>
                </a:solidFill>
                <a:latin typeface="Calibri"/>
                <a:ea typeface="Calibri"/>
                <a:cs typeface="Calibri"/>
                <a:sym typeface="Calibri"/>
              </a:rPr>
            </a:br>
            <a:r>
              <a:rPr i="1" lang="en-US" sz="1800">
                <a:solidFill>
                  <a:srgbClr val="262626"/>
                </a:solidFill>
                <a:latin typeface="Calibri"/>
                <a:ea typeface="Calibri"/>
                <a:cs typeface="Calibri"/>
                <a:sym typeface="Calibri"/>
              </a:rPr>
              <a:t>¿Qué factores contribuyeron más al éxito? Piense más allá de la tecnología y ten en cuenta el liderazgo, la formación y la confianza.</a:t>
            </a:r>
            <a:endParaRPr sz="1800">
              <a:solidFill>
                <a:srgbClr val="262626"/>
              </a:solidFill>
              <a:latin typeface="Calibri"/>
              <a:ea typeface="Calibri"/>
              <a:cs typeface="Calibri"/>
              <a:sym typeface="Calibri"/>
            </a:endParaRPr>
          </a:p>
        </p:txBody>
      </p:sp>
      <p:sp>
        <p:nvSpPr>
          <p:cNvPr id="1819" name="Google Shape;1819;p63"/>
          <p:cNvSpPr/>
          <p:nvPr/>
        </p:nvSpPr>
        <p:spPr>
          <a:xfrm>
            <a:off x="7351875" y="3812900"/>
            <a:ext cx="4048800" cy="1818000"/>
          </a:xfrm>
          <a:prstGeom prst="roundRect">
            <a:avLst>
              <a:gd fmla="val 8566" name="adj"/>
            </a:avLst>
          </a:prstGeom>
          <a:no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1820" name="Google Shape;1820;p63"/>
          <p:cNvPicPr preferRelativeResize="0"/>
          <p:nvPr/>
        </p:nvPicPr>
        <p:blipFill>
          <a:blip r:embed="rId3">
            <a:alphaModFix/>
          </a:blip>
          <a:stretch>
            <a:fillRect/>
          </a:stretch>
        </p:blipFill>
        <p:spPr>
          <a:xfrm>
            <a:off x="7539275" y="-8100"/>
            <a:ext cx="4652725" cy="4183951"/>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5" name="Shape 1825"/>
        <p:cNvGrpSpPr/>
        <p:nvPr/>
      </p:nvGrpSpPr>
      <p:grpSpPr>
        <a:xfrm>
          <a:off x="0" y="0"/>
          <a:ext cx="0" cy="0"/>
          <a:chOff x="0" y="0"/>
          <a:chExt cx="0" cy="0"/>
        </a:xfrm>
      </p:grpSpPr>
      <p:sp>
        <p:nvSpPr>
          <p:cNvPr id="1826" name="Google Shape;1826;p64"/>
          <p:cNvSpPr/>
          <p:nvPr/>
        </p:nvSpPr>
        <p:spPr>
          <a:xfrm flipH="1">
            <a:off x="188456" y="1625875"/>
            <a:ext cx="5000100" cy="1170000"/>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b="1" lang="en-US" sz="1900">
                <a:solidFill>
                  <a:srgbClr val="262626"/>
                </a:solidFill>
                <a:latin typeface="Calibri"/>
                <a:ea typeface="Calibri"/>
                <a:cs typeface="Calibri"/>
                <a:sym typeface="Calibri"/>
              </a:rPr>
              <a:t>La IA con un propósito claro ofrece resultados: </a:t>
            </a:r>
            <a:r>
              <a:rPr lang="en-US" sz="1900">
                <a:solidFill>
                  <a:srgbClr val="262626"/>
                </a:solidFill>
                <a:latin typeface="Calibri"/>
                <a:ea typeface="Calibri"/>
                <a:cs typeface="Calibri"/>
                <a:sym typeface="Calibri"/>
              </a:rPr>
              <a:t>desde la reducción del desperdicio alimentario hasta la comunicación multilingüe, resuelve retos operativos reales</a:t>
            </a:r>
            <a:endParaRPr sz="1300"/>
          </a:p>
        </p:txBody>
      </p:sp>
      <p:sp>
        <p:nvSpPr>
          <p:cNvPr id="1827" name="Google Shape;1827;p64"/>
          <p:cNvSpPr/>
          <p:nvPr/>
        </p:nvSpPr>
        <p:spPr>
          <a:xfrm flipH="1">
            <a:off x="224675" y="3597106"/>
            <a:ext cx="3987000" cy="900600"/>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b="1" lang="en-US" sz="1900">
                <a:solidFill>
                  <a:srgbClr val="262626"/>
                </a:solidFill>
                <a:latin typeface="Calibri"/>
                <a:ea typeface="Calibri"/>
                <a:cs typeface="Calibri"/>
                <a:sym typeface="Calibri"/>
              </a:rPr>
              <a:t>Éxito = Personas + Procesos: </a:t>
            </a:r>
            <a:r>
              <a:rPr lang="en-US" sz="1900">
                <a:solidFill>
                  <a:srgbClr val="262626"/>
                </a:solidFill>
                <a:latin typeface="Calibri"/>
                <a:ea typeface="Calibri"/>
                <a:cs typeface="Calibri"/>
                <a:sym typeface="Calibri"/>
              </a:rPr>
              <a:t>impulsado por la claridad del liderazgo, el compromiso del personal y una implementación ética</a:t>
            </a:r>
            <a:endParaRPr sz="1300"/>
          </a:p>
        </p:txBody>
      </p:sp>
      <p:sp>
        <p:nvSpPr>
          <p:cNvPr id="1828" name="Google Shape;1828;p64"/>
          <p:cNvSpPr/>
          <p:nvPr/>
        </p:nvSpPr>
        <p:spPr>
          <a:xfrm flipH="1">
            <a:off x="224424" y="5564450"/>
            <a:ext cx="4537500" cy="900600"/>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b="1" lang="en-US" sz="1900">
                <a:solidFill>
                  <a:srgbClr val="262626"/>
                </a:solidFill>
                <a:latin typeface="Calibri"/>
                <a:ea typeface="Calibri"/>
                <a:cs typeface="Calibri"/>
                <a:sym typeface="Calibri"/>
              </a:rPr>
              <a:t>Mejoras cuantificables: </a:t>
            </a:r>
            <a:r>
              <a:rPr lang="en-US" sz="1900">
                <a:solidFill>
                  <a:srgbClr val="262626"/>
                </a:solidFill>
                <a:latin typeface="Calibri"/>
                <a:ea typeface="Calibri"/>
                <a:cs typeface="Calibri"/>
                <a:sym typeface="Calibri"/>
              </a:rPr>
              <a:t>tiempos de respuesta más cortos, mayor satisfacción, mejor sostenibilidad, finanzas más sólidas</a:t>
            </a:r>
            <a:endParaRPr sz="1300"/>
          </a:p>
        </p:txBody>
      </p:sp>
      <p:sp>
        <p:nvSpPr>
          <p:cNvPr id="1829" name="Google Shape;1829;p64"/>
          <p:cNvSpPr/>
          <p:nvPr/>
        </p:nvSpPr>
        <p:spPr>
          <a:xfrm>
            <a:off x="5311215" y="3801936"/>
            <a:ext cx="930604" cy="1363306"/>
          </a:xfrm>
          <a:custGeom>
            <a:rect b="b" l="l" r="r" t="t"/>
            <a:pathLst>
              <a:path extrusionOk="0" h="514" w="351">
                <a:moveTo>
                  <a:pt x="351" y="514"/>
                </a:moveTo>
                <a:cubicBezTo>
                  <a:pt x="351" y="316"/>
                  <a:pt x="351" y="316"/>
                  <a:pt x="351" y="316"/>
                </a:cubicBezTo>
                <a:cubicBezTo>
                  <a:pt x="351" y="283"/>
                  <a:pt x="322" y="257"/>
                  <a:pt x="286" y="257"/>
                </a:cubicBezTo>
                <a:cubicBezTo>
                  <a:pt x="66" y="257"/>
                  <a:pt x="66" y="257"/>
                  <a:pt x="66" y="257"/>
                </a:cubicBezTo>
                <a:cubicBezTo>
                  <a:pt x="30" y="257"/>
                  <a:pt x="0" y="231"/>
                  <a:pt x="0" y="199"/>
                </a:cubicBezTo>
                <a:cubicBezTo>
                  <a:pt x="0" y="0"/>
                  <a:pt x="0" y="0"/>
                  <a:pt x="0"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30" name="Google Shape;1830;p64"/>
          <p:cNvSpPr/>
          <p:nvPr/>
        </p:nvSpPr>
        <p:spPr>
          <a:xfrm>
            <a:off x="6419642" y="3801937"/>
            <a:ext cx="930604" cy="1363306"/>
          </a:xfrm>
          <a:custGeom>
            <a:rect b="b" l="l" r="r" t="t"/>
            <a:pathLst>
              <a:path extrusionOk="0" h="514" w="351">
                <a:moveTo>
                  <a:pt x="0" y="514"/>
                </a:moveTo>
                <a:cubicBezTo>
                  <a:pt x="0" y="316"/>
                  <a:pt x="0" y="316"/>
                  <a:pt x="0" y="316"/>
                </a:cubicBezTo>
                <a:cubicBezTo>
                  <a:pt x="0" y="283"/>
                  <a:pt x="29" y="257"/>
                  <a:pt x="65" y="257"/>
                </a:cubicBezTo>
                <a:cubicBezTo>
                  <a:pt x="285" y="257"/>
                  <a:pt x="285" y="257"/>
                  <a:pt x="285" y="257"/>
                </a:cubicBezTo>
                <a:cubicBezTo>
                  <a:pt x="321" y="257"/>
                  <a:pt x="351" y="231"/>
                  <a:pt x="351" y="199"/>
                </a:cubicBezTo>
                <a:cubicBezTo>
                  <a:pt x="351" y="0"/>
                  <a:pt x="351" y="0"/>
                  <a:pt x="351"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31" name="Google Shape;1831;p64"/>
          <p:cNvSpPr/>
          <p:nvPr/>
        </p:nvSpPr>
        <p:spPr>
          <a:xfrm>
            <a:off x="3703900" y="3195282"/>
            <a:ext cx="2002476" cy="910845"/>
          </a:xfrm>
          <a:custGeom>
            <a:rect b="b" l="l" r="r" t="t"/>
            <a:pathLst>
              <a:path extrusionOk="0" h="344" w="235">
                <a:moveTo>
                  <a:pt x="235" y="344"/>
                </a:moveTo>
                <a:cubicBezTo>
                  <a:pt x="235" y="211"/>
                  <a:pt x="235" y="211"/>
                  <a:pt x="235" y="211"/>
                </a:cubicBezTo>
                <a:cubicBezTo>
                  <a:pt x="235" y="189"/>
                  <a:pt x="215" y="172"/>
                  <a:pt x="191" y="172"/>
                </a:cubicBezTo>
                <a:cubicBezTo>
                  <a:pt x="44" y="172"/>
                  <a:pt x="44" y="172"/>
                  <a:pt x="44" y="172"/>
                </a:cubicBezTo>
                <a:cubicBezTo>
                  <a:pt x="20" y="172"/>
                  <a:pt x="0" y="154"/>
                  <a:pt x="0" y="133"/>
                </a:cubicBezTo>
                <a:cubicBezTo>
                  <a:pt x="0" y="0"/>
                  <a:pt x="0" y="0"/>
                  <a:pt x="0"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32" name="Google Shape;1832;p64"/>
          <p:cNvSpPr/>
          <p:nvPr/>
        </p:nvSpPr>
        <p:spPr>
          <a:xfrm>
            <a:off x="7484593" y="3337582"/>
            <a:ext cx="1394917" cy="912823"/>
          </a:xfrm>
          <a:custGeom>
            <a:rect b="b" l="l" r="r" t="t"/>
            <a:pathLst>
              <a:path extrusionOk="0" h="344" w="234">
                <a:moveTo>
                  <a:pt x="0" y="344"/>
                </a:moveTo>
                <a:cubicBezTo>
                  <a:pt x="0" y="211"/>
                  <a:pt x="0" y="211"/>
                  <a:pt x="0" y="211"/>
                </a:cubicBezTo>
                <a:cubicBezTo>
                  <a:pt x="0" y="190"/>
                  <a:pt x="19" y="172"/>
                  <a:pt x="43" y="172"/>
                </a:cubicBezTo>
                <a:cubicBezTo>
                  <a:pt x="191" y="172"/>
                  <a:pt x="191" y="172"/>
                  <a:pt x="191" y="172"/>
                </a:cubicBezTo>
                <a:cubicBezTo>
                  <a:pt x="215" y="172"/>
                  <a:pt x="234" y="154"/>
                  <a:pt x="234" y="133"/>
                </a:cubicBezTo>
                <a:cubicBezTo>
                  <a:pt x="234" y="0"/>
                  <a:pt x="234" y="0"/>
                  <a:pt x="234"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33" name="Google Shape;1833;p64"/>
          <p:cNvSpPr/>
          <p:nvPr/>
        </p:nvSpPr>
        <p:spPr>
          <a:xfrm>
            <a:off x="7437405" y="1707718"/>
            <a:ext cx="622377" cy="910845"/>
          </a:xfrm>
          <a:custGeom>
            <a:rect b="b" l="l" r="r" t="t"/>
            <a:pathLst>
              <a:path extrusionOk="0" h="343" w="235">
                <a:moveTo>
                  <a:pt x="0" y="343"/>
                </a:moveTo>
                <a:cubicBezTo>
                  <a:pt x="0" y="210"/>
                  <a:pt x="0" y="210"/>
                  <a:pt x="0" y="210"/>
                </a:cubicBezTo>
                <a:cubicBezTo>
                  <a:pt x="0" y="189"/>
                  <a:pt x="20" y="171"/>
                  <a:pt x="44" y="171"/>
                </a:cubicBezTo>
                <a:cubicBezTo>
                  <a:pt x="191" y="171"/>
                  <a:pt x="191" y="171"/>
                  <a:pt x="191" y="171"/>
                </a:cubicBezTo>
                <a:cubicBezTo>
                  <a:pt x="215" y="171"/>
                  <a:pt x="235" y="154"/>
                  <a:pt x="235" y="132"/>
                </a:cubicBezTo>
                <a:cubicBezTo>
                  <a:pt x="235" y="0"/>
                  <a:pt x="235" y="0"/>
                  <a:pt x="235"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834" name="Google Shape;1834;p64"/>
          <p:cNvCxnSpPr/>
          <p:nvPr/>
        </p:nvCxnSpPr>
        <p:spPr>
          <a:xfrm>
            <a:off x="6332707" y="3517419"/>
            <a:ext cx="0" cy="2305765"/>
          </a:xfrm>
          <a:prstGeom prst="straightConnector1">
            <a:avLst/>
          </a:prstGeom>
          <a:noFill/>
          <a:ln cap="flat" cmpd="sng" w="41275">
            <a:solidFill>
              <a:srgbClr val="06677F"/>
            </a:solidFill>
            <a:prstDash val="solid"/>
            <a:miter lim="8000"/>
            <a:headEnd len="med" w="med" type="none"/>
            <a:tailEnd len="med" w="med" type="none"/>
          </a:ln>
        </p:spPr>
      </p:cxnSp>
      <p:sp>
        <p:nvSpPr>
          <p:cNvPr id="1835" name="Google Shape;1835;p64"/>
          <p:cNvSpPr/>
          <p:nvPr/>
        </p:nvSpPr>
        <p:spPr>
          <a:xfrm>
            <a:off x="5034603" y="1391452"/>
            <a:ext cx="2594231" cy="1641895"/>
          </a:xfrm>
          <a:custGeom>
            <a:rect b="b" l="l" r="r" t="t"/>
            <a:pathLst>
              <a:path extrusionOk="0" h="619" w="978">
                <a:moveTo>
                  <a:pt x="781" y="619"/>
                </a:moveTo>
                <a:cubicBezTo>
                  <a:pt x="890" y="619"/>
                  <a:pt x="978" y="531"/>
                  <a:pt x="978" y="422"/>
                </a:cubicBezTo>
                <a:cubicBezTo>
                  <a:pt x="978" y="313"/>
                  <a:pt x="890" y="225"/>
                  <a:pt x="781" y="225"/>
                </a:cubicBezTo>
                <a:cubicBezTo>
                  <a:pt x="775" y="225"/>
                  <a:pt x="770" y="226"/>
                  <a:pt x="764" y="226"/>
                </a:cubicBezTo>
                <a:cubicBezTo>
                  <a:pt x="743" y="98"/>
                  <a:pt x="632" y="0"/>
                  <a:pt x="498" y="0"/>
                </a:cubicBezTo>
                <a:cubicBezTo>
                  <a:pt x="363" y="0"/>
                  <a:pt x="251" y="99"/>
                  <a:pt x="231" y="228"/>
                </a:cubicBezTo>
                <a:cubicBezTo>
                  <a:pt x="220" y="226"/>
                  <a:pt x="208" y="225"/>
                  <a:pt x="197" y="225"/>
                </a:cubicBezTo>
                <a:cubicBezTo>
                  <a:pt x="88" y="225"/>
                  <a:pt x="0" y="313"/>
                  <a:pt x="0" y="422"/>
                </a:cubicBezTo>
                <a:cubicBezTo>
                  <a:pt x="0" y="531"/>
                  <a:pt x="88" y="619"/>
                  <a:pt x="197" y="619"/>
                </a:cubicBezTo>
                <a:lnTo>
                  <a:pt x="781" y="619"/>
                </a:ln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36" name="Google Shape;1836;p64"/>
          <p:cNvSpPr/>
          <p:nvPr/>
        </p:nvSpPr>
        <p:spPr>
          <a:xfrm>
            <a:off x="5809120" y="2434677"/>
            <a:ext cx="2594231" cy="1639916"/>
          </a:xfrm>
          <a:custGeom>
            <a:rect b="b" l="l" r="r" t="t"/>
            <a:pathLst>
              <a:path extrusionOk="0" h="619" w="978">
                <a:moveTo>
                  <a:pt x="781" y="619"/>
                </a:moveTo>
                <a:cubicBezTo>
                  <a:pt x="890" y="619"/>
                  <a:pt x="978" y="531"/>
                  <a:pt x="978" y="423"/>
                </a:cubicBezTo>
                <a:cubicBezTo>
                  <a:pt x="978" y="314"/>
                  <a:pt x="890" y="226"/>
                  <a:pt x="781" y="226"/>
                </a:cubicBezTo>
                <a:cubicBezTo>
                  <a:pt x="776" y="226"/>
                  <a:pt x="770" y="226"/>
                  <a:pt x="764" y="227"/>
                </a:cubicBezTo>
                <a:cubicBezTo>
                  <a:pt x="743" y="98"/>
                  <a:pt x="632" y="0"/>
                  <a:pt x="498" y="0"/>
                </a:cubicBezTo>
                <a:cubicBezTo>
                  <a:pt x="363" y="0"/>
                  <a:pt x="251" y="99"/>
                  <a:pt x="231" y="229"/>
                </a:cubicBezTo>
                <a:cubicBezTo>
                  <a:pt x="220" y="227"/>
                  <a:pt x="209" y="226"/>
                  <a:pt x="197" y="226"/>
                </a:cubicBezTo>
                <a:cubicBezTo>
                  <a:pt x="88" y="226"/>
                  <a:pt x="0" y="314"/>
                  <a:pt x="0" y="423"/>
                </a:cubicBezTo>
                <a:cubicBezTo>
                  <a:pt x="0" y="531"/>
                  <a:pt x="88" y="619"/>
                  <a:pt x="197" y="619"/>
                </a:cubicBezTo>
                <a:lnTo>
                  <a:pt x="781" y="619"/>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37" name="Google Shape;1837;p64"/>
          <p:cNvSpPr/>
          <p:nvPr/>
        </p:nvSpPr>
        <p:spPr>
          <a:xfrm>
            <a:off x="4260089" y="2434677"/>
            <a:ext cx="2594231" cy="1639916"/>
          </a:xfrm>
          <a:custGeom>
            <a:rect b="b" l="l" r="r" t="t"/>
            <a:pathLst>
              <a:path extrusionOk="0" h="619" w="978">
                <a:moveTo>
                  <a:pt x="781" y="619"/>
                </a:moveTo>
                <a:cubicBezTo>
                  <a:pt x="890" y="619"/>
                  <a:pt x="978" y="531"/>
                  <a:pt x="978" y="423"/>
                </a:cubicBezTo>
                <a:cubicBezTo>
                  <a:pt x="978" y="314"/>
                  <a:pt x="890" y="226"/>
                  <a:pt x="781" y="226"/>
                </a:cubicBezTo>
                <a:cubicBezTo>
                  <a:pt x="775" y="226"/>
                  <a:pt x="770" y="226"/>
                  <a:pt x="764" y="227"/>
                </a:cubicBezTo>
                <a:cubicBezTo>
                  <a:pt x="743" y="98"/>
                  <a:pt x="632" y="0"/>
                  <a:pt x="497" y="0"/>
                </a:cubicBezTo>
                <a:cubicBezTo>
                  <a:pt x="362" y="0"/>
                  <a:pt x="251" y="99"/>
                  <a:pt x="231" y="229"/>
                </a:cubicBezTo>
                <a:cubicBezTo>
                  <a:pt x="220" y="227"/>
                  <a:pt x="208" y="226"/>
                  <a:pt x="197" y="226"/>
                </a:cubicBezTo>
                <a:cubicBezTo>
                  <a:pt x="88" y="226"/>
                  <a:pt x="0" y="314"/>
                  <a:pt x="0" y="423"/>
                </a:cubicBezTo>
                <a:cubicBezTo>
                  <a:pt x="0" y="531"/>
                  <a:pt x="88" y="619"/>
                  <a:pt x="197" y="619"/>
                </a:cubicBezTo>
                <a:lnTo>
                  <a:pt x="781" y="619"/>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38" name="Google Shape;1838;p64"/>
          <p:cNvSpPr/>
          <p:nvPr/>
        </p:nvSpPr>
        <p:spPr>
          <a:xfrm>
            <a:off x="5795287" y="3005686"/>
            <a:ext cx="1072862" cy="1068912"/>
          </a:xfrm>
          <a:prstGeom prst="ellipse">
            <a:avLst/>
          </a:prstGeom>
          <a:solidFill>
            <a:srgbClr val="0667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39" name="Google Shape;1839;p64"/>
          <p:cNvSpPr/>
          <p:nvPr/>
        </p:nvSpPr>
        <p:spPr>
          <a:xfrm>
            <a:off x="8377651" y="2941294"/>
            <a:ext cx="1013589" cy="638184"/>
          </a:xfrm>
          <a:custGeom>
            <a:rect b="b" l="l" r="r" t="t"/>
            <a:pathLst>
              <a:path extrusionOk="0" h="241" w="382">
                <a:moveTo>
                  <a:pt x="305" y="241"/>
                </a:moveTo>
                <a:cubicBezTo>
                  <a:pt x="348" y="241"/>
                  <a:pt x="382" y="207"/>
                  <a:pt x="382" y="164"/>
                </a:cubicBezTo>
                <a:cubicBezTo>
                  <a:pt x="382" y="122"/>
                  <a:pt x="348" y="88"/>
                  <a:pt x="305" y="88"/>
                </a:cubicBezTo>
                <a:cubicBezTo>
                  <a:pt x="303" y="88"/>
                  <a:pt x="301" y="88"/>
                  <a:pt x="299" y="88"/>
                </a:cubicBezTo>
                <a:cubicBezTo>
                  <a:pt x="290" y="38"/>
                  <a:pt x="247" y="0"/>
                  <a:pt x="195" y="0"/>
                </a:cubicBezTo>
                <a:cubicBezTo>
                  <a:pt x="142" y="0"/>
                  <a:pt x="98" y="38"/>
                  <a:pt x="90" y="89"/>
                </a:cubicBezTo>
                <a:cubicBezTo>
                  <a:pt x="86" y="88"/>
                  <a:pt x="82" y="88"/>
                  <a:pt x="77" y="88"/>
                </a:cubicBezTo>
                <a:cubicBezTo>
                  <a:pt x="35" y="88"/>
                  <a:pt x="0" y="122"/>
                  <a:pt x="0" y="164"/>
                </a:cubicBezTo>
                <a:cubicBezTo>
                  <a:pt x="0" y="207"/>
                  <a:pt x="35" y="241"/>
                  <a:pt x="77" y="241"/>
                </a:cubicBezTo>
                <a:lnTo>
                  <a:pt x="305" y="241"/>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40" name="Google Shape;1840;p64"/>
          <p:cNvSpPr/>
          <p:nvPr/>
        </p:nvSpPr>
        <p:spPr>
          <a:xfrm>
            <a:off x="4779726" y="3064958"/>
            <a:ext cx="444557" cy="335888"/>
          </a:xfrm>
          <a:custGeom>
            <a:rect b="b" l="l" r="r" t="t"/>
            <a:pathLst>
              <a:path extrusionOk="0" h="127" w="167">
                <a:moveTo>
                  <a:pt x="151" y="22"/>
                </a:moveTo>
                <a:cubicBezTo>
                  <a:pt x="142" y="8"/>
                  <a:pt x="126" y="0"/>
                  <a:pt x="110" y="0"/>
                </a:cubicBezTo>
                <a:cubicBezTo>
                  <a:pt x="110" y="15"/>
                  <a:pt x="110" y="15"/>
                  <a:pt x="110" y="15"/>
                </a:cubicBezTo>
                <a:cubicBezTo>
                  <a:pt x="121" y="15"/>
                  <a:pt x="132" y="20"/>
                  <a:pt x="139" y="30"/>
                </a:cubicBezTo>
                <a:cubicBezTo>
                  <a:pt x="150" y="47"/>
                  <a:pt x="145" y="68"/>
                  <a:pt x="129" y="79"/>
                </a:cubicBezTo>
                <a:cubicBezTo>
                  <a:pt x="123" y="83"/>
                  <a:pt x="116" y="85"/>
                  <a:pt x="110" y="85"/>
                </a:cubicBezTo>
                <a:cubicBezTo>
                  <a:pt x="110" y="100"/>
                  <a:pt x="110" y="100"/>
                  <a:pt x="110" y="100"/>
                </a:cubicBezTo>
                <a:cubicBezTo>
                  <a:pt x="119" y="100"/>
                  <a:pt x="129" y="97"/>
                  <a:pt x="137" y="91"/>
                </a:cubicBezTo>
                <a:cubicBezTo>
                  <a:pt x="160" y="76"/>
                  <a:pt x="167" y="45"/>
                  <a:pt x="151" y="22"/>
                </a:cubicBezTo>
                <a:close/>
                <a:moveTo>
                  <a:pt x="110" y="0"/>
                </a:moveTo>
                <a:cubicBezTo>
                  <a:pt x="100" y="0"/>
                  <a:pt x="91" y="3"/>
                  <a:pt x="82" y="8"/>
                </a:cubicBezTo>
                <a:cubicBezTo>
                  <a:pt x="61" y="22"/>
                  <a:pt x="54" y="50"/>
                  <a:pt x="65" y="72"/>
                </a:cubicBezTo>
                <a:cubicBezTo>
                  <a:pt x="57" y="77"/>
                  <a:pt x="57" y="77"/>
                  <a:pt x="57" y="77"/>
                </a:cubicBezTo>
                <a:cubicBezTo>
                  <a:pt x="57" y="76"/>
                  <a:pt x="57" y="76"/>
                  <a:pt x="57" y="76"/>
                </a:cubicBezTo>
                <a:cubicBezTo>
                  <a:pt x="57" y="76"/>
                  <a:pt x="57" y="76"/>
                  <a:pt x="57" y="76"/>
                </a:cubicBezTo>
                <a:cubicBezTo>
                  <a:pt x="57" y="76"/>
                  <a:pt x="57" y="76"/>
                  <a:pt x="57" y="76"/>
                </a:cubicBezTo>
                <a:cubicBezTo>
                  <a:pt x="57" y="76"/>
                  <a:pt x="57" y="76"/>
                  <a:pt x="57" y="76"/>
                </a:cubicBezTo>
                <a:cubicBezTo>
                  <a:pt x="54" y="75"/>
                  <a:pt x="50" y="76"/>
                  <a:pt x="47" y="78"/>
                </a:cubicBezTo>
                <a:cubicBezTo>
                  <a:pt x="7" y="105"/>
                  <a:pt x="7" y="105"/>
                  <a:pt x="7" y="105"/>
                </a:cubicBezTo>
                <a:cubicBezTo>
                  <a:pt x="1" y="108"/>
                  <a:pt x="0" y="115"/>
                  <a:pt x="3" y="121"/>
                </a:cubicBezTo>
                <a:cubicBezTo>
                  <a:pt x="7" y="126"/>
                  <a:pt x="14" y="127"/>
                  <a:pt x="19" y="124"/>
                </a:cubicBezTo>
                <a:cubicBezTo>
                  <a:pt x="60" y="97"/>
                  <a:pt x="60" y="97"/>
                  <a:pt x="60" y="97"/>
                </a:cubicBezTo>
                <a:cubicBezTo>
                  <a:pt x="63" y="95"/>
                  <a:pt x="65" y="92"/>
                  <a:pt x="65" y="88"/>
                </a:cubicBezTo>
                <a:cubicBezTo>
                  <a:pt x="65" y="88"/>
                  <a:pt x="65" y="88"/>
                  <a:pt x="65" y="88"/>
                </a:cubicBezTo>
                <a:cubicBezTo>
                  <a:pt x="65" y="88"/>
                  <a:pt x="65" y="88"/>
                  <a:pt x="65" y="88"/>
                </a:cubicBezTo>
                <a:cubicBezTo>
                  <a:pt x="72" y="83"/>
                  <a:pt x="72" y="83"/>
                  <a:pt x="72" y="83"/>
                </a:cubicBezTo>
                <a:cubicBezTo>
                  <a:pt x="82" y="94"/>
                  <a:pt x="96" y="100"/>
                  <a:pt x="110" y="100"/>
                </a:cubicBezTo>
                <a:cubicBezTo>
                  <a:pt x="110" y="85"/>
                  <a:pt x="110" y="85"/>
                  <a:pt x="110" y="85"/>
                </a:cubicBezTo>
                <a:cubicBezTo>
                  <a:pt x="98" y="85"/>
                  <a:pt x="87" y="79"/>
                  <a:pt x="81" y="69"/>
                </a:cubicBezTo>
                <a:cubicBezTo>
                  <a:pt x="81" y="69"/>
                  <a:pt x="81" y="69"/>
                  <a:pt x="81" y="69"/>
                </a:cubicBezTo>
                <a:cubicBezTo>
                  <a:pt x="70" y="53"/>
                  <a:pt x="74" y="31"/>
                  <a:pt x="90" y="21"/>
                </a:cubicBezTo>
                <a:cubicBezTo>
                  <a:pt x="96" y="17"/>
                  <a:pt x="103" y="15"/>
                  <a:pt x="110" y="15"/>
                </a:cubicBezTo>
                <a:lnTo>
                  <a:pt x="110"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841" name="Google Shape;1841;p64"/>
          <p:cNvGrpSpPr/>
          <p:nvPr/>
        </p:nvGrpSpPr>
        <p:grpSpPr>
          <a:xfrm>
            <a:off x="5358636" y="914295"/>
            <a:ext cx="507781" cy="509758"/>
            <a:chOff x="8859766" y="3475927"/>
            <a:chExt cx="507781" cy="509758"/>
          </a:xfrm>
        </p:grpSpPr>
        <p:sp>
          <p:nvSpPr>
            <p:cNvPr id="1842" name="Google Shape;1842;p64"/>
            <p:cNvSpPr/>
            <p:nvPr/>
          </p:nvSpPr>
          <p:spPr>
            <a:xfrm>
              <a:off x="8859766" y="3475927"/>
              <a:ext cx="507781" cy="509758"/>
            </a:xfrm>
            <a:prstGeom prst="ellipse">
              <a:avLst/>
            </a:pr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43" name="Google Shape;1843;p64"/>
            <p:cNvSpPr/>
            <p:nvPr/>
          </p:nvSpPr>
          <p:spPr>
            <a:xfrm>
              <a:off x="8972385" y="3738711"/>
              <a:ext cx="132379" cy="132379"/>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44" name="Google Shape;1844;p64"/>
            <p:cNvSpPr/>
            <p:nvPr/>
          </p:nvSpPr>
          <p:spPr>
            <a:xfrm>
              <a:off x="9039562" y="3554960"/>
              <a:ext cx="248952" cy="248952"/>
            </a:xfrm>
            <a:custGeom>
              <a:rect b="b" l="l" r="r" t="t"/>
              <a:pathLst>
                <a:path extrusionOk="0" h="94" w="94">
                  <a:moveTo>
                    <a:pt x="30" y="64"/>
                  </a:moveTo>
                  <a:cubicBezTo>
                    <a:pt x="38" y="71"/>
                    <a:pt x="42" y="82"/>
                    <a:pt x="42" y="94"/>
                  </a:cubicBezTo>
                  <a:cubicBezTo>
                    <a:pt x="59" y="94"/>
                    <a:pt x="59" y="94"/>
                    <a:pt x="59" y="94"/>
                  </a:cubicBezTo>
                  <a:cubicBezTo>
                    <a:pt x="59" y="72"/>
                    <a:pt x="47" y="53"/>
                    <a:pt x="30" y="42"/>
                  </a:cubicBezTo>
                  <a:cubicBezTo>
                    <a:pt x="30" y="64"/>
                    <a:pt x="30" y="64"/>
                    <a:pt x="30" y="64"/>
                  </a:cubicBezTo>
                  <a:close/>
                  <a:moveTo>
                    <a:pt x="30" y="23"/>
                  </a:moveTo>
                  <a:cubicBezTo>
                    <a:pt x="30" y="5"/>
                    <a:pt x="30" y="5"/>
                    <a:pt x="30" y="5"/>
                  </a:cubicBezTo>
                  <a:cubicBezTo>
                    <a:pt x="67" y="18"/>
                    <a:pt x="94" y="53"/>
                    <a:pt x="94" y="94"/>
                  </a:cubicBezTo>
                  <a:cubicBezTo>
                    <a:pt x="77" y="94"/>
                    <a:pt x="77" y="94"/>
                    <a:pt x="77" y="94"/>
                  </a:cubicBezTo>
                  <a:cubicBezTo>
                    <a:pt x="77" y="62"/>
                    <a:pt x="57" y="34"/>
                    <a:pt x="30" y="23"/>
                  </a:cubicBezTo>
                  <a:close/>
                  <a:moveTo>
                    <a:pt x="0" y="51"/>
                  </a:moveTo>
                  <a:cubicBezTo>
                    <a:pt x="11" y="51"/>
                    <a:pt x="22" y="56"/>
                    <a:pt x="30" y="64"/>
                  </a:cubicBezTo>
                  <a:cubicBezTo>
                    <a:pt x="30" y="42"/>
                    <a:pt x="30" y="42"/>
                    <a:pt x="30" y="42"/>
                  </a:cubicBezTo>
                  <a:cubicBezTo>
                    <a:pt x="21" y="37"/>
                    <a:pt x="11" y="35"/>
                    <a:pt x="0" y="35"/>
                  </a:cubicBezTo>
                  <a:cubicBezTo>
                    <a:pt x="0" y="51"/>
                    <a:pt x="0" y="51"/>
                    <a:pt x="0" y="51"/>
                  </a:cubicBezTo>
                  <a:close/>
                  <a:moveTo>
                    <a:pt x="30" y="5"/>
                  </a:moveTo>
                  <a:cubicBezTo>
                    <a:pt x="30" y="23"/>
                    <a:pt x="30" y="23"/>
                    <a:pt x="30" y="23"/>
                  </a:cubicBezTo>
                  <a:cubicBezTo>
                    <a:pt x="20" y="19"/>
                    <a:pt x="10" y="17"/>
                    <a:pt x="0" y="17"/>
                  </a:cubicBezTo>
                  <a:cubicBezTo>
                    <a:pt x="0" y="0"/>
                    <a:pt x="0" y="0"/>
                    <a:pt x="0" y="0"/>
                  </a:cubicBezTo>
                  <a:cubicBezTo>
                    <a:pt x="10" y="0"/>
                    <a:pt x="20" y="2"/>
                    <a:pt x="30" y="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845" name="Google Shape;1845;p64"/>
          <p:cNvSpPr/>
          <p:nvPr/>
        </p:nvSpPr>
        <p:spPr>
          <a:xfrm>
            <a:off x="5846661" y="1753025"/>
            <a:ext cx="367500" cy="367500"/>
          </a:xfrm>
          <a:custGeom>
            <a:rect b="b" l="l" r="r" t="t"/>
            <a:pathLst>
              <a:path extrusionOk="0" h="139" w="139">
                <a:moveTo>
                  <a:pt x="69" y="10"/>
                </a:moveTo>
                <a:cubicBezTo>
                  <a:pt x="71" y="10"/>
                  <a:pt x="74" y="10"/>
                  <a:pt x="76" y="10"/>
                </a:cubicBezTo>
                <a:cubicBezTo>
                  <a:pt x="79" y="0"/>
                  <a:pt x="79" y="0"/>
                  <a:pt x="79" y="0"/>
                </a:cubicBezTo>
                <a:cubicBezTo>
                  <a:pt x="100" y="6"/>
                  <a:pt x="100" y="6"/>
                  <a:pt x="100" y="6"/>
                </a:cubicBezTo>
                <a:cubicBezTo>
                  <a:pt x="97" y="16"/>
                  <a:pt x="97" y="16"/>
                  <a:pt x="97" y="16"/>
                </a:cubicBezTo>
                <a:cubicBezTo>
                  <a:pt x="105" y="20"/>
                  <a:pt x="111" y="26"/>
                  <a:pt x="116" y="32"/>
                </a:cubicBezTo>
                <a:cubicBezTo>
                  <a:pt x="125" y="27"/>
                  <a:pt x="125" y="27"/>
                  <a:pt x="125" y="27"/>
                </a:cubicBezTo>
                <a:cubicBezTo>
                  <a:pt x="136" y="47"/>
                  <a:pt x="136" y="47"/>
                  <a:pt x="136" y="47"/>
                </a:cubicBezTo>
                <a:cubicBezTo>
                  <a:pt x="127" y="52"/>
                  <a:pt x="127" y="52"/>
                  <a:pt x="127" y="52"/>
                </a:cubicBezTo>
                <a:cubicBezTo>
                  <a:pt x="129" y="59"/>
                  <a:pt x="130" y="68"/>
                  <a:pt x="129" y="76"/>
                </a:cubicBezTo>
                <a:cubicBezTo>
                  <a:pt x="139" y="79"/>
                  <a:pt x="139" y="79"/>
                  <a:pt x="139" y="79"/>
                </a:cubicBezTo>
                <a:cubicBezTo>
                  <a:pt x="133" y="100"/>
                  <a:pt x="133" y="100"/>
                  <a:pt x="133" y="100"/>
                </a:cubicBezTo>
                <a:cubicBezTo>
                  <a:pt x="123" y="97"/>
                  <a:pt x="123" y="97"/>
                  <a:pt x="123" y="97"/>
                </a:cubicBezTo>
                <a:cubicBezTo>
                  <a:pt x="119" y="105"/>
                  <a:pt x="113" y="112"/>
                  <a:pt x="107" y="117"/>
                </a:cubicBezTo>
                <a:cubicBezTo>
                  <a:pt x="112" y="126"/>
                  <a:pt x="112" y="126"/>
                  <a:pt x="112" y="126"/>
                </a:cubicBezTo>
                <a:cubicBezTo>
                  <a:pt x="92" y="136"/>
                  <a:pt x="92" y="136"/>
                  <a:pt x="92" y="136"/>
                </a:cubicBezTo>
                <a:cubicBezTo>
                  <a:pt x="87" y="127"/>
                  <a:pt x="87" y="127"/>
                  <a:pt x="87" y="127"/>
                </a:cubicBezTo>
                <a:cubicBezTo>
                  <a:pt x="82" y="129"/>
                  <a:pt x="76" y="130"/>
                  <a:pt x="69" y="130"/>
                </a:cubicBezTo>
                <a:cubicBezTo>
                  <a:pt x="69" y="110"/>
                  <a:pt x="69" y="110"/>
                  <a:pt x="69" y="110"/>
                </a:cubicBezTo>
                <a:cubicBezTo>
                  <a:pt x="87" y="110"/>
                  <a:pt x="103" y="99"/>
                  <a:pt x="108" y="81"/>
                </a:cubicBezTo>
                <a:cubicBezTo>
                  <a:pt x="114" y="60"/>
                  <a:pt x="102" y="38"/>
                  <a:pt x="81" y="31"/>
                </a:cubicBezTo>
                <a:cubicBezTo>
                  <a:pt x="77" y="30"/>
                  <a:pt x="73" y="29"/>
                  <a:pt x="69" y="29"/>
                </a:cubicBezTo>
                <a:lnTo>
                  <a:pt x="69" y="10"/>
                </a:lnTo>
                <a:close/>
                <a:moveTo>
                  <a:pt x="32" y="23"/>
                </a:moveTo>
                <a:cubicBezTo>
                  <a:pt x="27" y="14"/>
                  <a:pt x="27" y="14"/>
                  <a:pt x="27" y="14"/>
                </a:cubicBezTo>
                <a:cubicBezTo>
                  <a:pt x="46" y="3"/>
                  <a:pt x="46" y="3"/>
                  <a:pt x="46" y="3"/>
                </a:cubicBezTo>
                <a:cubicBezTo>
                  <a:pt x="51" y="12"/>
                  <a:pt x="51" y="12"/>
                  <a:pt x="51" y="12"/>
                </a:cubicBezTo>
                <a:cubicBezTo>
                  <a:pt x="57" y="11"/>
                  <a:pt x="63" y="10"/>
                  <a:pt x="69" y="10"/>
                </a:cubicBezTo>
                <a:cubicBezTo>
                  <a:pt x="69" y="29"/>
                  <a:pt x="69" y="29"/>
                  <a:pt x="69" y="29"/>
                </a:cubicBezTo>
                <a:cubicBezTo>
                  <a:pt x="52" y="29"/>
                  <a:pt x="36" y="41"/>
                  <a:pt x="31" y="58"/>
                </a:cubicBezTo>
                <a:cubicBezTo>
                  <a:pt x="24" y="79"/>
                  <a:pt x="36" y="102"/>
                  <a:pt x="58" y="108"/>
                </a:cubicBezTo>
                <a:cubicBezTo>
                  <a:pt x="58" y="108"/>
                  <a:pt x="58" y="108"/>
                  <a:pt x="58" y="108"/>
                </a:cubicBezTo>
                <a:cubicBezTo>
                  <a:pt x="61" y="109"/>
                  <a:pt x="65" y="110"/>
                  <a:pt x="69" y="110"/>
                </a:cubicBezTo>
                <a:cubicBezTo>
                  <a:pt x="69" y="130"/>
                  <a:pt x="69" y="130"/>
                  <a:pt x="69" y="130"/>
                </a:cubicBezTo>
                <a:cubicBezTo>
                  <a:pt x="67" y="130"/>
                  <a:pt x="65" y="130"/>
                  <a:pt x="63" y="129"/>
                </a:cubicBezTo>
                <a:cubicBezTo>
                  <a:pt x="60" y="139"/>
                  <a:pt x="60" y="139"/>
                  <a:pt x="60" y="139"/>
                </a:cubicBezTo>
                <a:cubicBezTo>
                  <a:pt x="39" y="133"/>
                  <a:pt x="39" y="133"/>
                  <a:pt x="39" y="133"/>
                </a:cubicBezTo>
                <a:cubicBezTo>
                  <a:pt x="42" y="123"/>
                  <a:pt x="42" y="123"/>
                  <a:pt x="42" y="123"/>
                </a:cubicBezTo>
                <a:cubicBezTo>
                  <a:pt x="34" y="119"/>
                  <a:pt x="27" y="114"/>
                  <a:pt x="22" y="107"/>
                </a:cubicBezTo>
                <a:cubicBezTo>
                  <a:pt x="13" y="112"/>
                  <a:pt x="13" y="112"/>
                  <a:pt x="13" y="112"/>
                </a:cubicBezTo>
                <a:cubicBezTo>
                  <a:pt x="3" y="93"/>
                  <a:pt x="3" y="93"/>
                  <a:pt x="3" y="93"/>
                </a:cubicBezTo>
                <a:cubicBezTo>
                  <a:pt x="12" y="88"/>
                  <a:pt x="12" y="88"/>
                  <a:pt x="12" y="88"/>
                </a:cubicBezTo>
                <a:cubicBezTo>
                  <a:pt x="10" y="80"/>
                  <a:pt x="9" y="72"/>
                  <a:pt x="10" y="63"/>
                </a:cubicBezTo>
                <a:cubicBezTo>
                  <a:pt x="0" y="60"/>
                  <a:pt x="0" y="60"/>
                  <a:pt x="0" y="60"/>
                </a:cubicBezTo>
                <a:cubicBezTo>
                  <a:pt x="6" y="39"/>
                  <a:pt x="6" y="39"/>
                  <a:pt x="6" y="39"/>
                </a:cubicBezTo>
                <a:cubicBezTo>
                  <a:pt x="16" y="42"/>
                  <a:pt x="16" y="42"/>
                  <a:pt x="16" y="42"/>
                </a:cubicBezTo>
                <a:cubicBezTo>
                  <a:pt x="20" y="34"/>
                  <a:pt x="25" y="28"/>
                  <a:pt x="32" y="23"/>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46" name="Google Shape;1846;p64"/>
          <p:cNvSpPr/>
          <p:nvPr/>
        </p:nvSpPr>
        <p:spPr>
          <a:xfrm>
            <a:off x="6109443" y="2260805"/>
            <a:ext cx="389234" cy="375403"/>
          </a:xfrm>
          <a:custGeom>
            <a:rect b="b" l="l" r="r" t="t"/>
            <a:pathLst>
              <a:path extrusionOk="0" h="141" w="147">
                <a:moveTo>
                  <a:pt x="74" y="0"/>
                </a:moveTo>
                <a:cubicBezTo>
                  <a:pt x="114" y="0"/>
                  <a:pt x="147" y="28"/>
                  <a:pt x="147" y="63"/>
                </a:cubicBezTo>
                <a:cubicBezTo>
                  <a:pt x="147" y="84"/>
                  <a:pt x="135" y="103"/>
                  <a:pt x="117" y="115"/>
                </a:cubicBezTo>
                <a:cubicBezTo>
                  <a:pt x="128" y="141"/>
                  <a:pt x="128" y="141"/>
                  <a:pt x="128" y="141"/>
                </a:cubicBezTo>
                <a:cubicBezTo>
                  <a:pt x="102" y="122"/>
                  <a:pt x="102" y="122"/>
                  <a:pt x="102" y="122"/>
                </a:cubicBezTo>
                <a:cubicBezTo>
                  <a:pt x="93" y="125"/>
                  <a:pt x="84" y="127"/>
                  <a:pt x="74" y="127"/>
                </a:cubicBezTo>
                <a:cubicBezTo>
                  <a:pt x="33" y="127"/>
                  <a:pt x="0" y="98"/>
                  <a:pt x="0" y="63"/>
                </a:cubicBezTo>
                <a:cubicBezTo>
                  <a:pt x="0" y="28"/>
                  <a:pt x="33" y="0"/>
                  <a:pt x="74"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47" name="Google Shape;1847;p64"/>
          <p:cNvSpPr/>
          <p:nvPr/>
        </p:nvSpPr>
        <p:spPr>
          <a:xfrm>
            <a:off x="6364322" y="2407017"/>
            <a:ext cx="51371" cy="5137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48" name="Google Shape;1848;p64"/>
          <p:cNvSpPr/>
          <p:nvPr/>
        </p:nvSpPr>
        <p:spPr>
          <a:xfrm>
            <a:off x="6279362" y="2407017"/>
            <a:ext cx="53346" cy="5137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49" name="Google Shape;1849;p64"/>
          <p:cNvSpPr/>
          <p:nvPr/>
        </p:nvSpPr>
        <p:spPr>
          <a:xfrm>
            <a:off x="6190452" y="2407017"/>
            <a:ext cx="53346" cy="5137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50" name="Google Shape;1850;p64"/>
          <p:cNvSpPr/>
          <p:nvPr/>
        </p:nvSpPr>
        <p:spPr>
          <a:xfrm>
            <a:off x="6158837" y="3547057"/>
            <a:ext cx="177823" cy="146209"/>
          </a:xfrm>
          <a:custGeom>
            <a:rect b="b" l="l" r="r" t="t"/>
            <a:pathLst>
              <a:path extrusionOk="0" h="74" w="90">
                <a:moveTo>
                  <a:pt x="0" y="66"/>
                </a:moveTo>
                <a:lnTo>
                  <a:pt x="84" y="0"/>
                </a:lnTo>
                <a:lnTo>
                  <a:pt x="90" y="8"/>
                </a:lnTo>
                <a:lnTo>
                  <a:pt x="7" y="74"/>
                </a:lnTo>
                <a:lnTo>
                  <a:pt x="0" y="6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51" name="Google Shape;1851;p64"/>
          <p:cNvSpPr/>
          <p:nvPr/>
        </p:nvSpPr>
        <p:spPr>
          <a:xfrm>
            <a:off x="6324805" y="3547057"/>
            <a:ext cx="179798" cy="146209"/>
          </a:xfrm>
          <a:custGeom>
            <a:rect b="b" l="l" r="r" t="t"/>
            <a:pathLst>
              <a:path extrusionOk="0" h="74" w="91">
                <a:moveTo>
                  <a:pt x="84" y="74"/>
                </a:moveTo>
                <a:lnTo>
                  <a:pt x="0" y="8"/>
                </a:lnTo>
                <a:lnTo>
                  <a:pt x="6" y="0"/>
                </a:lnTo>
                <a:lnTo>
                  <a:pt x="91" y="66"/>
                </a:lnTo>
                <a:lnTo>
                  <a:pt x="84" y="7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52" name="Google Shape;1852;p64"/>
          <p:cNvSpPr/>
          <p:nvPr/>
        </p:nvSpPr>
        <p:spPr>
          <a:xfrm>
            <a:off x="6320854" y="3343548"/>
            <a:ext cx="21734" cy="211411"/>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53" name="Google Shape;1853;p64"/>
          <p:cNvSpPr/>
          <p:nvPr/>
        </p:nvSpPr>
        <p:spPr>
          <a:xfrm>
            <a:off x="6243798" y="3256613"/>
            <a:ext cx="175846" cy="173871"/>
          </a:xfrm>
          <a:custGeom>
            <a:rect b="b" l="l" r="r" t="t"/>
            <a:pathLst>
              <a:path extrusionOk="0" h="66" w="66">
                <a:moveTo>
                  <a:pt x="45" y="44"/>
                </a:moveTo>
                <a:cubicBezTo>
                  <a:pt x="55" y="48"/>
                  <a:pt x="63" y="56"/>
                  <a:pt x="66" y="66"/>
                </a:cubicBezTo>
                <a:cubicBezTo>
                  <a:pt x="0" y="66"/>
                  <a:pt x="0" y="66"/>
                  <a:pt x="0" y="66"/>
                </a:cubicBezTo>
                <a:cubicBezTo>
                  <a:pt x="3" y="56"/>
                  <a:pt x="11" y="48"/>
                  <a:pt x="21" y="44"/>
                </a:cubicBezTo>
                <a:cubicBezTo>
                  <a:pt x="16" y="40"/>
                  <a:pt x="13" y="33"/>
                  <a:pt x="13" y="24"/>
                </a:cubicBezTo>
                <a:cubicBezTo>
                  <a:pt x="13" y="11"/>
                  <a:pt x="22" y="0"/>
                  <a:pt x="33" y="0"/>
                </a:cubicBezTo>
                <a:cubicBezTo>
                  <a:pt x="44" y="0"/>
                  <a:pt x="53" y="11"/>
                  <a:pt x="53" y="24"/>
                </a:cubicBezTo>
                <a:cubicBezTo>
                  <a:pt x="53" y="33"/>
                  <a:pt x="50" y="40"/>
                  <a:pt x="45" y="4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54" name="Google Shape;1854;p64"/>
          <p:cNvSpPr/>
          <p:nvPr/>
        </p:nvSpPr>
        <p:spPr>
          <a:xfrm>
            <a:off x="6077830" y="3562860"/>
            <a:ext cx="173871" cy="175846"/>
          </a:xfrm>
          <a:custGeom>
            <a:rect b="b" l="l" r="r" t="t"/>
            <a:pathLst>
              <a:path extrusionOk="0" h="66" w="66">
                <a:moveTo>
                  <a:pt x="44" y="44"/>
                </a:moveTo>
                <a:cubicBezTo>
                  <a:pt x="55" y="48"/>
                  <a:pt x="63" y="56"/>
                  <a:pt x="66" y="66"/>
                </a:cubicBezTo>
                <a:cubicBezTo>
                  <a:pt x="0" y="66"/>
                  <a:pt x="0" y="66"/>
                  <a:pt x="0" y="66"/>
                </a:cubicBezTo>
                <a:cubicBezTo>
                  <a:pt x="2" y="56"/>
                  <a:pt x="10" y="48"/>
                  <a:pt x="21" y="44"/>
                </a:cubicBezTo>
                <a:cubicBezTo>
                  <a:pt x="16" y="40"/>
                  <a:pt x="13" y="32"/>
                  <a:pt x="13" y="24"/>
                </a:cubicBezTo>
                <a:cubicBezTo>
                  <a:pt x="13" y="11"/>
                  <a:pt x="22" y="0"/>
                  <a:pt x="33" y="0"/>
                </a:cubicBezTo>
                <a:cubicBezTo>
                  <a:pt x="44" y="0"/>
                  <a:pt x="53" y="11"/>
                  <a:pt x="53" y="24"/>
                </a:cubicBezTo>
                <a:cubicBezTo>
                  <a:pt x="53" y="32"/>
                  <a:pt x="49" y="40"/>
                  <a:pt x="44" y="4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55" name="Google Shape;1855;p64"/>
          <p:cNvSpPr/>
          <p:nvPr/>
        </p:nvSpPr>
        <p:spPr>
          <a:xfrm>
            <a:off x="6411741" y="3562860"/>
            <a:ext cx="173871" cy="175846"/>
          </a:xfrm>
          <a:custGeom>
            <a:rect b="b" l="l" r="r" t="t"/>
            <a:pathLst>
              <a:path extrusionOk="0" h="66" w="66">
                <a:moveTo>
                  <a:pt x="45" y="44"/>
                </a:moveTo>
                <a:cubicBezTo>
                  <a:pt x="56" y="48"/>
                  <a:pt x="64" y="56"/>
                  <a:pt x="66" y="66"/>
                </a:cubicBezTo>
                <a:cubicBezTo>
                  <a:pt x="0" y="66"/>
                  <a:pt x="0" y="66"/>
                  <a:pt x="0" y="66"/>
                </a:cubicBezTo>
                <a:cubicBezTo>
                  <a:pt x="3" y="56"/>
                  <a:pt x="11" y="48"/>
                  <a:pt x="22" y="44"/>
                </a:cubicBezTo>
                <a:cubicBezTo>
                  <a:pt x="17" y="40"/>
                  <a:pt x="13" y="32"/>
                  <a:pt x="13" y="24"/>
                </a:cubicBezTo>
                <a:cubicBezTo>
                  <a:pt x="13" y="11"/>
                  <a:pt x="22" y="0"/>
                  <a:pt x="33" y="0"/>
                </a:cubicBezTo>
                <a:cubicBezTo>
                  <a:pt x="44" y="0"/>
                  <a:pt x="53" y="11"/>
                  <a:pt x="53" y="24"/>
                </a:cubicBezTo>
                <a:cubicBezTo>
                  <a:pt x="53" y="32"/>
                  <a:pt x="50" y="40"/>
                  <a:pt x="45" y="4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56" name="Google Shape;1856;p64"/>
          <p:cNvSpPr/>
          <p:nvPr/>
        </p:nvSpPr>
        <p:spPr>
          <a:xfrm>
            <a:off x="6279362" y="3499637"/>
            <a:ext cx="104718" cy="108669"/>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57" name="Google Shape;1857;p64"/>
          <p:cNvSpPr/>
          <p:nvPr/>
        </p:nvSpPr>
        <p:spPr>
          <a:xfrm>
            <a:off x="7559683" y="3215122"/>
            <a:ext cx="217338" cy="252903"/>
          </a:xfrm>
          <a:custGeom>
            <a:rect b="b" l="l" r="r" t="t"/>
            <a:pathLst>
              <a:path extrusionOk="0" h="128" w="110">
                <a:moveTo>
                  <a:pt x="0" y="21"/>
                </a:moveTo>
                <a:lnTo>
                  <a:pt x="24" y="0"/>
                </a:lnTo>
                <a:lnTo>
                  <a:pt x="110" y="108"/>
                </a:lnTo>
                <a:lnTo>
                  <a:pt x="86" y="128"/>
                </a:lnTo>
                <a:lnTo>
                  <a:pt x="0" y="2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58" name="Google Shape;1858;p64"/>
          <p:cNvSpPr/>
          <p:nvPr/>
        </p:nvSpPr>
        <p:spPr>
          <a:xfrm>
            <a:off x="7575491" y="3234879"/>
            <a:ext cx="185726" cy="215363"/>
          </a:xfrm>
          <a:custGeom>
            <a:rect b="b" l="l" r="r" t="t"/>
            <a:pathLst>
              <a:path extrusionOk="0" h="109" w="94">
                <a:moveTo>
                  <a:pt x="0" y="12"/>
                </a:moveTo>
                <a:lnTo>
                  <a:pt x="79" y="109"/>
                </a:lnTo>
                <a:lnTo>
                  <a:pt x="94" y="96"/>
                </a:lnTo>
                <a:lnTo>
                  <a:pt x="16" y="0"/>
                </a:lnTo>
                <a:lnTo>
                  <a:pt x="0" y="1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59" name="Google Shape;1859;p64"/>
          <p:cNvSpPr/>
          <p:nvPr/>
        </p:nvSpPr>
        <p:spPr>
          <a:xfrm>
            <a:off x="7490529" y="3140042"/>
            <a:ext cx="163992" cy="163992"/>
          </a:xfrm>
          <a:custGeom>
            <a:rect b="b" l="l" r="r" t="t"/>
            <a:pathLst>
              <a:path extrusionOk="0" h="62" w="62">
                <a:moveTo>
                  <a:pt x="26" y="1"/>
                </a:moveTo>
                <a:cubicBezTo>
                  <a:pt x="35" y="0"/>
                  <a:pt x="45" y="4"/>
                  <a:pt x="52" y="12"/>
                </a:cubicBezTo>
                <a:cubicBezTo>
                  <a:pt x="62" y="24"/>
                  <a:pt x="60" y="42"/>
                  <a:pt x="47" y="52"/>
                </a:cubicBezTo>
                <a:cubicBezTo>
                  <a:pt x="35" y="62"/>
                  <a:pt x="17" y="60"/>
                  <a:pt x="7" y="47"/>
                </a:cubicBezTo>
                <a:cubicBezTo>
                  <a:pt x="1" y="39"/>
                  <a:pt x="0" y="29"/>
                  <a:pt x="3" y="20"/>
                </a:cubicBezTo>
                <a:cubicBezTo>
                  <a:pt x="13" y="33"/>
                  <a:pt x="13" y="33"/>
                  <a:pt x="13" y="33"/>
                </a:cubicBezTo>
                <a:cubicBezTo>
                  <a:pt x="18" y="39"/>
                  <a:pt x="18" y="39"/>
                  <a:pt x="18" y="39"/>
                </a:cubicBezTo>
                <a:cubicBezTo>
                  <a:pt x="27" y="38"/>
                  <a:pt x="27" y="38"/>
                  <a:pt x="27" y="38"/>
                </a:cubicBezTo>
                <a:cubicBezTo>
                  <a:pt x="35" y="37"/>
                  <a:pt x="35" y="37"/>
                  <a:pt x="35" y="37"/>
                </a:cubicBezTo>
                <a:cubicBezTo>
                  <a:pt x="38" y="29"/>
                  <a:pt x="38" y="29"/>
                  <a:pt x="38" y="29"/>
                </a:cubicBezTo>
                <a:cubicBezTo>
                  <a:pt x="41" y="21"/>
                  <a:pt x="41" y="21"/>
                  <a:pt x="41" y="21"/>
                </a:cubicBezTo>
                <a:cubicBezTo>
                  <a:pt x="36" y="14"/>
                  <a:pt x="36" y="14"/>
                  <a:pt x="36" y="14"/>
                </a:cubicBezTo>
                <a:lnTo>
                  <a:pt x="26" y="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60" name="Google Shape;1860;p64"/>
          <p:cNvSpPr/>
          <p:nvPr/>
        </p:nvSpPr>
        <p:spPr>
          <a:xfrm>
            <a:off x="7684160" y="3381089"/>
            <a:ext cx="163992" cy="163992"/>
          </a:xfrm>
          <a:custGeom>
            <a:rect b="b" l="l" r="r" t="t"/>
            <a:pathLst>
              <a:path extrusionOk="0" h="62" w="62">
                <a:moveTo>
                  <a:pt x="59" y="42"/>
                </a:moveTo>
                <a:cubicBezTo>
                  <a:pt x="62" y="33"/>
                  <a:pt x="60" y="23"/>
                  <a:pt x="54" y="15"/>
                </a:cubicBezTo>
                <a:cubicBezTo>
                  <a:pt x="44" y="2"/>
                  <a:pt x="26" y="0"/>
                  <a:pt x="14" y="10"/>
                </a:cubicBezTo>
                <a:cubicBezTo>
                  <a:pt x="2" y="20"/>
                  <a:pt x="0" y="38"/>
                  <a:pt x="10" y="50"/>
                </a:cubicBezTo>
                <a:cubicBezTo>
                  <a:pt x="16" y="58"/>
                  <a:pt x="26" y="62"/>
                  <a:pt x="35" y="61"/>
                </a:cubicBezTo>
                <a:cubicBezTo>
                  <a:pt x="25" y="48"/>
                  <a:pt x="25" y="48"/>
                  <a:pt x="25" y="48"/>
                </a:cubicBezTo>
                <a:cubicBezTo>
                  <a:pt x="20" y="41"/>
                  <a:pt x="20" y="41"/>
                  <a:pt x="20" y="41"/>
                </a:cubicBezTo>
                <a:cubicBezTo>
                  <a:pt x="23" y="33"/>
                  <a:pt x="23" y="33"/>
                  <a:pt x="23" y="33"/>
                </a:cubicBezTo>
                <a:cubicBezTo>
                  <a:pt x="26" y="25"/>
                  <a:pt x="26" y="25"/>
                  <a:pt x="26" y="25"/>
                </a:cubicBezTo>
                <a:cubicBezTo>
                  <a:pt x="35" y="24"/>
                  <a:pt x="35" y="24"/>
                  <a:pt x="35" y="24"/>
                </a:cubicBezTo>
                <a:cubicBezTo>
                  <a:pt x="43" y="23"/>
                  <a:pt x="43" y="23"/>
                  <a:pt x="43" y="23"/>
                </a:cubicBezTo>
                <a:cubicBezTo>
                  <a:pt x="48" y="29"/>
                  <a:pt x="48" y="29"/>
                  <a:pt x="48" y="29"/>
                </a:cubicBezTo>
                <a:lnTo>
                  <a:pt x="59" y="4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61" name="Google Shape;1861;p64"/>
          <p:cNvSpPr/>
          <p:nvPr/>
        </p:nvSpPr>
        <p:spPr>
          <a:xfrm>
            <a:off x="7697991" y="3392943"/>
            <a:ext cx="134355" cy="132379"/>
          </a:xfrm>
          <a:custGeom>
            <a:rect b="b" l="l" r="r" t="t"/>
            <a:pathLst>
              <a:path extrusionOk="0" h="50" w="51">
                <a:moveTo>
                  <a:pt x="51" y="26"/>
                </a:moveTo>
                <a:cubicBezTo>
                  <a:pt x="50" y="21"/>
                  <a:pt x="49" y="16"/>
                  <a:pt x="45" y="12"/>
                </a:cubicBezTo>
                <a:cubicBezTo>
                  <a:pt x="37" y="2"/>
                  <a:pt x="22" y="0"/>
                  <a:pt x="12" y="9"/>
                </a:cubicBezTo>
                <a:cubicBezTo>
                  <a:pt x="2" y="17"/>
                  <a:pt x="0" y="32"/>
                  <a:pt x="8" y="42"/>
                </a:cubicBezTo>
                <a:cubicBezTo>
                  <a:pt x="11" y="46"/>
                  <a:pt x="16" y="49"/>
                  <a:pt x="20" y="50"/>
                </a:cubicBezTo>
                <a:cubicBezTo>
                  <a:pt x="10" y="37"/>
                  <a:pt x="10" y="37"/>
                  <a:pt x="10" y="37"/>
                </a:cubicBezTo>
                <a:cubicBezTo>
                  <a:pt x="18" y="16"/>
                  <a:pt x="18" y="16"/>
                  <a:pt x="18" y="16"/>
                </a:cubicBezTo>
                <a:cubicBezTo>
                  <a:pt x="40" y="13"/>
                  <a:pt x="40" y="13"/>
                  <a:pt x="40" y="13"/>
                </a:cubicBezTo>
                <a:lnTo>
                  <a:pt x="51" y="2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62" name="Google Shape;1862;p64"/>
          <p:cNvSpPr/>
          <p:nvPr/>
        </p:nvSpPr>
        <p:spPr>
          <a:xfrm>
            <a:off x="7506337" y="3155847"/>
            <a:ext cx="132379" cy="132379"/>
          </a:xfrm>
          <a:custGeom>
            <a:rect b="b" l="l" r="r" t="t"/>
            <a:pathLst>
              <a:path extrusionOk="0" h="50" w="50">
                <a:moveTo>
                  <a:pt x="0" y="25"/>
                </a:moveTo>
                <a:cubicBezTo>
                  <a:pt x="0" y="30"/>
                  <a:pt x="2" y="34"/>
                  <a:pt x="5" y="38"/>
                </a:cubicBezTo>
                <a:cubicBezTo>
                  <a:pt x="13" y="49"/>
                  <a:pt x="28" y="50"/>
                  <a:pt x="38" y="42"/>
                </a:cubicBezTo>
                <a:cubicBezTo>
                  <a:pt x="49" y="34"/>
                  <a:pt x="50" y="19"/>
                  <a:pt x="42" y="9"/>
                </a:cubicBezTo>
                <a:cubicBezTo>
                  <a:pt x="39" y="5"/>
                  <a:pt x="35" y="2"/>
                  <a:pt x="30" y="0"/>
                </a:cubicBezTo>
                <a:cubicBezTo>
                  <a:pt x="40" y="14"/>
                  <a:pt x="40" y="14"/>
                  <a:pt x="40" y="14"/>
                </a:cubicBezTo>
                <a:cubicBezTo>
                  <a:pt x="32" y="35"/>
                  <a:pt x="32" y="35"/>
                  <a:pt x="32" y="35"/>
                </a:cubicBezTo>
                <a:cubicBezTo>
                  <a:pt x="10" y="38"/>
                  <a:pt x="10" y="38"/>
                  <a:pt x="10" y="38"/>
                </a:cubicBezTo>
                <a:lnTo>
                  <a:pt x="0" y="25"/>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863" name="Google Shape;1863;p64"/>
          <p:cNvGrpSpPr/>
          <p:nvPr/>
        </p:nvGrpSpPr>
        <p:grpSpPr>
          <a:xfrm>
            <a:off x="9150880" y="1169363"/>
            <a:ext cx="509758" cy="507781"/>
            <a:chOff x="8760971" y="1116818"/>
            <a:chExt cx="509758" cy="507781"/>
          </a:xfrm>
        </p:grpSpPr>
        <p:sp>
          <p:nvSpPr>
            <p:cNvPr id="1864" name="Google Shape;1864;p64"/>
            <p:cNvSpPr/>
            <p:nvPr/>
          </p:nvSpPr>
          <p:spPr>
            <a:xfrm>
              <a:off x="8760971" y="1116818"/>
              <a:ext cx="509758" cy="507781"/>
            </a:xfrm>
            <a:prstGeom prst="ellipse">
              <a:avLst/>
            </a:pr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65" name="Google Shape;1865;p64"/>
            <p:cNvSpPr/>
            <p:nvPr/>
          </p:nvSpPr>
          <p:spPr>
            <a:xfrm>
              <a:off x="8893352" y="1257097"/>
              <a:ext cx="245000" cy="227217"/>
            </a:xfrm>
            <a:custGeom>
              <a:rect b="b" l="l" r="r" t="t"/>
              <a:pathLst>
                <a:path extrusionOk="0" h="86" w="92">
                  <a:moveTo>
                    <a:pt x="16" y="86"/>
                  </a:moveTo>
                  <a:cubicBezTo>
                    <a:pt x="24" y="86"/>
                    <a:pt x="31" y="79"/>
                    <a:pt x="31" y="71"/>
                  </a:cubicBezTo>
                  <a:cubicBezTo>
                    <a:pt x="31" y="71"/>
                    <a:pt x="31" y="71"/>
                    <a:pt x="31" y="71"/>
                  </a:cubicBezTo>
                  <a:cubicBezTo>
                    <a:pt x="31" y="20"/>
                    <a:pt x="31" y="20"/>
                    <a:pt x="31" y="20"/>
                  </a:cubicBezTo>
                  <a:cubicBezTo>
                    <a:pt x="82" y="20"/>
                    <a:pt x="82" y="20"/>
                    <a:pt x="82" y="20"/>
                  </a:cubicBezTo>
                  <a:cubicBezTo>
                    <a:pt x="82" y="56"/>
                    <a:pt x="82" y="56"/>
                    <a:pt x="82" y="56"/>
                  </a:cubicBezTo>
                  <a:cubicBezTo>
                    <a:pt x="80" y="55"/>
                    <a:pt x="78" y="55"/>
                    <a:pt x="76" y="55"/>
                  </a:cubicBezTo>
                  <a:cubicBezTo>
                    <a:pt x="67" y="55"/>
                    <a:pt x="60" y="62"/>
                    <a:pt x="60" y="71"/>
                  </a:cubicBezTo>
                  <a:cubicBezTo>
                    <a:pt x="60" y="79"/>
                    <a:pt x="67" y="86"/>
                    <a:pt x="76" y="86"/>
                  </a:cubicBezTo>
                  <a:cubicBezTo>
                    <a:pt x="85" y="86"/>
                    <a:pt x="92" y="79"/>
                    <a:pt x="92" y="71"/>
                  </a:cubicBezTo>
                  <a:cubicBezTo>
                    <a:pt x="92" y="71"/>
                    <a:pt x="92" y="71"/>
                    <a:pt x="92" y="71"/>
                  </a:cubicBezTo>
                  <a:cubicBezTo>
                    <a:pt x="92" y="71"/>
                    <a:pt x="92" y="71"/>
                    <a:pt x="92" y="71"/>
                  </a:cubicBezTo>
                  <a:cubicBezTo>
                    <a:pt x="92" y="20"/>
                    <a:pt x="92" y="20"/>
                    <a:pt x="92" y="20"/>
                  </a:cubicBezTo>
                  <a:cubicBezTo>
                    <a:pt x="92" y="0"/>
                    <a:pt x="92" y="0"/>
                    <a:pt x="92" y="0"/>
                  </a:cubicBezTo>
                  <a:cubicBezTo>
                    <a:pt x="82" y="0"/>
                    <a:pt x="82" y="0"/>
                    <a:pt x="82" y="0"/>
                  </a:cubicBezTo>
                  <a:cubicBezTo>
                    <a:pt x="31" y="0"/>
                    <a:pt x="31" y="0"/>
                    <a:pt x="31" y="0"/>
                  </a:cubicBezTo>
                  <a:cubicBezTo>
                    <a:pt x="21" y="0"/>
                    <a:pt x="21" y="0"/>
                    <a:pt x="21" y="0"/>
                  </a:cubicBezTo>
                  <a:cubicBezTo>
                    <a:pt x="21" y="20"/>
                    <a:pt x="21" y="20"/>
                    <a:pt x="21" y="20"/>
                  </a:cubicBezTo>
                  <a:cubicBezTo>
                    <a:pt x="21" y="56"/>
                    <a:pt x="21" y="56"/>
                    <a:pt x="21" y="56"/>
                  </a:cubicBezTo>
                  <a:cubicBezTo>
                    <a:pt x="20" y="55"/>
                    <a:pt x="18" y="55"/>
                    <a:pt x="16" y="55"/>
                  </a:cubicBezTo>
                  <a:cubicBezTo>
                    <a:pt x="7" y="55"/>
                    <a:pt x="0" y="62"/>
                    <a:pt x="0" y="71"/>
                  </a:cubicBezTo>
                  <a:cubicBezTo>
                    <a:pt x="0" y="79"/>
                    <a:pt x="7" y="86"/>
                    <a:pt x="16" y="8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866" name="Google Shape;1866;p64"/>
          <p:cNvGrpSpPr/>
          <p:nvPr/>
        </p:nvGrpSpPr>
        <p:grpSpPr>
          <a:xfrm>
            <a:off x="4246567" y="1168047"/>
            <a:ext cx="509758" cy="507781"/>
            <a:chOff x="3368999" y="3590525"/>
            <a:chExt cx="509758" cy="507781"/>
          </a:xfrm>
        </p:grpSpPr>
        <p:sp>
          <p:nvSpPr>
            <p:cNvPr id="1867" name="Google Shape;1867;p64"/>
            <p:cNvSpPr/>
            <p:nvPr/>
          </p:nvSpPr>
          <p:spPr>
            <a:xfrm>
              <a:off x="3368999" y="3590525"/>
              <a:ext cx="509758" cy="507781"/>
            </a:xfrm>
            <a:prstGeom prst="ellipse">
              <a:avLst/>
            </a:pr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68" name="Google Shape;1868;p64"/>
            <p:cNvSpPr/>
            <p:nvPr/>
          </p:nvSpPr>
          <p:spPr>
            <a:xfrm>
              <a:off x="3493478" y="3703144"/>
              <a:ext cx="260806" cy="260806"/>
            </a:xfrm>
            <a:custGeom>
              <a:rect b="b" l="l" r="r" t="t"/>
              <a:pathLst>
                <a:path extrusionOk="0" h="132" w="132">
                  <a:moveTo>
                    <a:pt x="72" y="51"/>
                  </a:moveTo>
                  <a:lnTo>
                    <a:pt x="72" y="41"/>
                  </a:lnTo>
                  <a:lnTo>
                    <a:pt x="97" y="41"/>
                  </a:lnTo>
                  <a:lnTo>
                    <a:pt x="97" y="0"/>
                  </a:lnTo>
                  <a:lnTo>
                    <a:pt x="35" y="0"/>
                  </a:lnTo>
                  <a:lnTo>
                    <a:pt x="35" y="41"/>
                  </a:lnTo>
                  <a:lnTo>
                    <a:pt x="61" y="41"/>
                  </a:lnTo>
                  <a:lnTo>
                    <a:pt x="61" y="51"/>
                  </a:lnTo>
                  <a:lnTo>
                    <a:pt x="26" y="51"/>
                  </a:lnTo>
                  <a:lnTo>
                    <a:pt x="26" y="46"/>
                  </a:lnTo>
                  <a:lnTo>
                    <a:pt x="11" y="46"/>
                  </a:lnTo>
                  <a:lnTo>
                    <a:pt x="11" y="51"/>
                  </a:lnTo>
                  <a:lnTo>
                    <a:pt x="0" y="51"/>
                  </a:lnTo>
                  <a:lnTo>
                    <a:pt x="0" y="132"/>
                  </a:lnTo>
                  <a:lnTo>
                    <a:pt x="132" y="132"/>
                  </a:lnTo>
                  <a:lnTo>
                    <a:pt x="132" y="51"/>
                  </a:lnTo>
                  <a:lnTo>
                    <a:pt x="72" y="5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69" name="Google Shape;1869;p64"/>
            <p:cNvSpPr/>
            <p:nvPr/>
          </p:nvSpPr>
          <p:spPr>
            <a:xfrm>
              <a:off x="3702912" y="3823669"/>
              <a:ext cx="29637" cy="9879"/>
            </a:xfrm>
            <a:custGeom>
              <a:rect b="b" l="l" r="r" t="t"/>
              <a:pathLst>
                <a:path extrusionOk="0" h="5" w="15">
                  <a:moveTo>
                    <a:pt x="15" y="5"/>
                  </a:moveTo>
                  <a:lnTo>
                    <a:pt x="15" y="5"/>
                  </a:lnTo>
                  <a:lnTo>
                    <a:pt x="0" y="5"/>
                  </a:lnTo>
                  <a:lnTo>
                    <a:pt x="0" y="0"/>
                  </a:lnTo>
                  <a:lnTo>
                    <a:pt x="15" y="0"/>
                  </a:lnTo>
                  <a:lnTo>
                    <a:pt x="15" y="5"/>
                  </a:lnTo>
                  <a:close/>
                </a:path>
              </a:pathLst>
            </a:custGeom>
            <a:solidFill>
              <a:srgbClr val="DA89DA"/>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70" name="Google Shape;1870;p64"/>
            <p:cNvSpPr/>
            <p:nvPr/>
          </p:nvSpPr>
          <p:spPr>
            <a:xfrm>
              <a:off x="3574484" y="3833546"/>
              <a:ext cx="100766" cy="100766"/>
            </a:xfrm>
            <a:custGeom>
              <a:rect b="b" l="l" r="r" t="t"/>
              <a:pathLst>
                <a:path extrusionOk="0" h="38" w="38">
                  <a:moveTo>
                    <a:pt x="19" y="38"/>
                  </a:moveTo>
                  <a:cubicBezTo>
                    <a:pt x="19" y="38"/>
                    <a:pt x="19" y="38"/>
                    <a:pt x="19" y="38"/>
                  </a:cubicBezTo>
                  <a:cubicBezTo>
                    <a:pt x="9" y="38"/>
                    <a:pt x="0" y="29"/>
                    <a:pt x="0" y="19"/>
                  </a:cubicBezTo>
                  <a:cubicBezTo>
                    <a:pt x="0" y="9"/>
                    <a:pt x="9" y="0"/>
                    <a:pt x="19" y="0"/>
                  </a:cubicBezTo>
                  <a:cubicBezTo>
                    <a:pt x="29" y="0"/>
                    <a:pt x="38" y="9"/>
                    <a:pt x="38" y="19"/>
                  </a:cubicBezTo>
                  <a:cubicBezTo>
                    <a:pt x="38" y="29"/>
                    <a:pt x="29" y="38"/>
                    <a:pt x="19" y="38"/>
                  </a:cubicBezTo>
                  <a:close/>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71" name="Google Shape;1871;p64"/>
            <p:cNvSpPr/>
            <p:nvPr/>
          </p:nvSpPr>
          <p:spPr>
            <a:xfrm>
              <a:off x="3578436" y="3716975"/>
              <a:ext cx="90888" cy="55323"/>
            </a:xfrm>
            <a:custGeom>
              <a:rect b="b" l="l" r="r" t="t"/>
              <a:pathLst>
                <a:path extrusionOk="0" h="28" w="46">
                  <a:moveTo>
                    <a:pt x="0" y="28"/>
                  </a:moveTo>
                  <a:lnTo>
                    <a:pt x="0" y="28"/>
                  </a:lnTo>
                  <a:lnTo>
                    <a:pt x="0" y="0"/>
                  </a:lnTo>
                  <a:lnTo>
                    <a:pt x="46" y="0"/>
                  </a:lnTo>
                  <a:lnTo>
                    <a:pt x="46" y="28"/>
                  </a:lnTo>
                  <a:lnTo>
                    <a:pt x="0" y="28"/>
                  </a:lnTo>
                  <a:close/>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872" name="Google Shape;1872;p64"/>
          <p:cNvSpPr/>
          <p:nvPr/>
        </p:nvSpPr>
        <p:spPr>
          <a:xfrm>
            <a:off x="7318636" y="3624111"/>
            <a:ext cx="333911" cy="163992"/>
          </a:xfrm>
          <a:custGeom>
            <a:rect b="b" l="l" r="r" t="t"/>
            <a:pathLst>
              <a:path extrusionOk="0" h="62" w="126">
                <a:moveTo>
                  <a:pt x="108" y="44"/>
                </a:moveTo>
                <a:cubicBezTo>
                  <a:pt x="118" y="42"/>
                  <a:pt x="126" y="33"/>
                  <a:pt x="126" y="22"/>
                </a:cubicBezTo>
                <a:cubicBezTo>
                  <a:pt x="126" y="11"/>
                  <a:pt x="118" y="2"/>
                  <a:pt x="108" y="0"/>
                </a:cubicBezTo>
                <a:cubicBezTo>
                  <a:pt x="108" y="10"/>
                  <a:pt x="108" y="10"/>
                  <a:pt x="108" y="10"/>
                </a:cubicBezTo>
                <a:cubicBezTo>
                  <a:pt x="113" y="12"/>
                  <a:pt x="116" y="17"/>
                  <a:pt x="116" y="22"/>
                </a:cubicBezTo>
                <a:cubicBezTo>
                  <a:pt x="116" y="27"/>
                  <a:pt x="113" y="32"/>
                  <a:pt x="108" y="34"/>
                </a:cubicBezTo>
                <a:lnTo>
                  <a:pt x="108" y="44"/>
                </a:lnTo>
                <a:close/>
                <a:moveTo>
                  <a:pt x="53" y="62"/>
                </a:moveTo>
                <a:cubicBezTo>
                  <a:pt x="70" y="62"/>
                  <a:pt x="85" y="54"/>
                  <a:pt x="94" y="42"/>
                </a:cubicBezTo>
                <a:cubicBezTo>
                  <a:pt x="97" y="44"/>
                  <a:pt x="100" y="44"/>
                  <a:pt x="104" y="44"/>
                </a:cubicBezTo>
                <a:cubicBezTo>
                  <a:pt x="105" y="44"/>
                  <a:pt x="107" y="44"/>
                  <a:pt x="108" y="44"/>
                </a:cubicBezTo>
                <a:cubicBezTo>
                  <a:pt x="108" y="34"/>
                  <a:pt x="108" y="34"/>
                  <a:pt x="108" y="34"/>
                </a:cubicBezTo>
                <a:cubicBezTo>
                  <a:pt x="107" y="34"/>
                  <a:pt x="105" y="35"/>
                  <a:pt x="104" y="35"/>
                </a:cubicBezTo>
                <a:cubicBezTo>
                  <a:pt x="102" y="35"/>
                  <a:pt x="101" y="34"/>
                  <a:pt x="100" y="34"/>
                </a:cubicBezTo>
                <a:cubicBezTo>
                  <a:pt x="103" y="27"/>
                  <a:pt x="106" y="18"/>
                  <a:pt x="106" y="10"/>
                </a:cubicBezTo>
                <a:cubicBezTo>
                  <a:pt x="106" y="10"/>
                  <a:pt x="106" y="10"/>
                  <a:pt x="106" y="10"/>
                </a:cubicBezTo>
                <a:cubicBezTo>
                  <a:pt x="106" y="10"/>
                  <a:pt x="106" y="10"/>
                  <a:pt x="106" y="10"/>
                </a:cubicBezTo>
                <a:cubicBezTo>
                  <a:pt x="106" y="10"/>
                  <a:pt x="107" y="10"/>
                  <a:pt x="108" y="10"/>
                </a:cubicBezTo>
                <a:cubicBezTo>
                  <a:pt x="108" y="0"/>
                  <a:pt x="108" y="0"/>
                  <a:pt x="108" y="0"/>
                </a:cubicBezTo>
                <a:cubicBezTo>
                  <a:pt x="107" y="0"/>
                  <a:pt x="106" y="0"/>
                  <a:pt x="105" y="0"/>
                </a:cubicBezTo>
                <a:cubicBezTo>
                  <a:pt x="105" y="0"/>
                  <a:pt x="105" y="0"/>
                  <a:pt x="105" y="0"/>
                </a:cubicBezTo>
                <a:cubicBezTo>
                  <a:pt x="1" y="0"/>
                  <a:pt x="1" y="0"/>
                  <a:pt x="1" y="0"/>
                </a:cubicBezTo>
                <a:cubicBezTo>
                  <a:pt x="1" y="3"/>
                  <a:pt x="0" y="6"/>
                  <a:pt x="0" y="10"/>
                </a:cubicBezTo>
                <a:cubicBezTo>
                  <a:pt x="0" y="39"/>
                  <a:pt x="24" y="62"/>
                  <a:pt x="53" y="62"/>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73" name="Google Shape;1873;p64"/>
          <p:cNvSpPr/>
          <p:nvPr/>
        </p:nvSpPr>
        <p:spPr>
          <a:xfrm>
            <a:off x="7318636" y="3803912"/>
            <a:ext cx="302298" cy="23709"/>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74" name="Google Shape;1874;p64"/>
          <p:cNvSpPr/>
          <p:nvPr/>
        </p:nvSpPr>
        <p:spPr>
          <a:xfrm>
            <a:off x="7387789" y="3475927"/>
            <a:ext cx="55323" cy="138308"/>
          </a:xfrm>
          <a:custGeom>
            <a:rect b="b" l="l" r="r" t="t"/>
            <a:pathLst>
              <a:path extrusionOk="0" h="52" w="21">
                <a:moveTo>
                  <a:pt x="7" y="40"/>
                </a:moveTo>
                <a:cubicBezTo>
                  <a:pt x="1" y="42"/>
                  <a:pt x="4" y="52"/>
                  <a:pt x="10" y="50"/>
                </a:cubicBezTo>
                <a:cubicBezTo>
                  <a:pt x="18" y="47"/>
                  <a:pt x="21" y="40"/>
                  <a:pt x="19" y="32"/>
                </a:cubicBezTo>
                <a:cubicBezTo>
                  <a:pt x="18" y="28"/>
                  <a:pt x="16" y="25"/>
                  <a:pt x="14" y="21"/>
                </a:cubicBezTo>
                <a:cubicBezTo>
                  <a:pt x="13" y="19"/>
                  <a:pt x="11" y="15"/>
                  <a:pt x="13" y="13"/>
                </a:cubicBezTo>
                <a:cubicBezTo>
                  <a:pt x="19" y="10"/>
                  <a:pt x="14" y="0"/>
                  <a:pt x="8" y="4"/>
                </a:cubicBezTo>
                <a:cubicBezTo>
                  <a:pt x="2" y="8"/>
                  <a:pt x="0" y="16"/>
                  <a:pt x="3" y="22"/>
                </a:cubicBezTo>
                <a:cubicBezTo>
                  <a:pt x="3" y="25"/>
                  <a:pt x="12" y="38"/>
                  <a:pt x="7" y="4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75" name="Google Shape;1875;p64"/>
          <p:cNvSpPr/>
          <p:nvPr/>
        </p:nvSpPr>
        <p:spPr>
          <a:xfrm>
            <a:off x="7466820" y="3475927"/>
            <a:ext cx="53346" cy="138308"/>
          </a:xfrm>
          <a:custGeom>
            <a:rect b="b" l="l" r="r" t="t"/>
            <a:pathLst>
              <a:path extrusionOk="0" h="52" w="20">
                <a:moveTo>
                  <a:pt x="7" y="40"/>
                </a:moveTo>
                <a:cubicBezTo>
                  <a:pt x="0" y="42"/>
                  <a:pt x="3" y="52"/>
                  <a:pt x="10" y="50"/>
                </a:cubicBezTo>
                <a:cubicBezTo>
                  <a:pt x="18" y="47"/>
                  <a:pt x="20" y="40"/>
                  <a:pt x="18" y="32"/>
                </a:cubicBezTo>
                <a:cubicBezTo>
                  <a:pt x="17" y="28"/>
                  <a:pt x="15" y="25"/>
                  <a:pt x="13" y="21"/>
                </a:cubicBezTo>
                <a:cubicBezTo>
                  <a:pt x="12" y="19"/>
                  <a:pt x="10" y="15"/>
                  <a:pt x="13" y="13"/>
                </a:cubicBezTo>
                <a:cubicBezTo>
                  <a:pt x="19" y="10"/>
                  <a:pt x="14" y="0"/>
                  <a:pt x="8" y="4"/>
                </a:cubicBezTo>
                <a:cubicBezTo>
                  <a:pt x="1" y="8"/>
                  <a:pt x="0" y="16"/>
                  <a:pt x="2" y="22"/>
                </a:cubicBezTo>
                <a:cubicBezTo>
                  <a:pt x="3" y="25"/>
                  <a:pt x="12" y="38"/>
                  <a:pt x="7" y="4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876" name="Google Shape;1876;p64"/>
          <p:cNvGrpSpPr/>
          <p:nvPr/>
        </p:nvGrpSpPr>
        <p:grpSpPr>
          <a:xfrm>
            <a:off x="7553980" y="1318484"/>
            <a:ext cx="1011613" cy="642137"/>
            <a:chOff x="7138837" y="739436"/>
            <a:chExt cx="1011613" cy="642137"/>
          </a:xfrm>
        </p:grpSpPr>
        <p:sp>
          <p:nvSpPr>
            <p:cNvPr id="1877" name="Google Shape;1877;p64"/>
            <p:cNvSpPr/>
            <p:nvPr/>
          </p:nvSpPr>
          <p:spPr>
            <a:xfrm>
              <a:off x="7138837" y="739436"/>
              <a:ext cx="1011613" cy="642137"/>
            </a:xfrm>
            <a:custGeom>
              <a:rect b="b" l="l" r="r" t="t"/>
              <a:pathLst>
                <a:path extrusionOk="0" h="242" w="382">
                  <a:moveTo>
                    <a:pt x="305" y="242"/>
                  </a:moveTo>
                  <a:cubicBezTo>
                    <a:pt x="347" y="242"/>
                    <a:pt x="382" y="207"/>
                    <a:pt x="382" y="165"/>
                  </a:cubicBezTo>
                  <a:cubicBezTo>
                    <a:pt x="382" y="122"/>
                    <a:pt x="347" y="88"/>
                    <a:pt x="305" y="88"/>
                  </a:cubicBezTo>
                  <a:cubicBezTo>
                    <a:pt x="303" y="88"/>
                    <a:pt x="300" y="88"/>
                    <a:pt x="298" y="88"/>
                  </a:cubicBezTo>
                  <a:cubicBezTo>
                    <a:pt x="290" y="38"/>
                    <a:pt x="247" y="0"/>
                    <a:pt x="194" y="0"/>
                  </a:cubicBezTo>
                  <a:cubicBezTo>
                    <a:pt x="142" y="0"/>
                    <a:pt x="98" y="39"/>
                    <a:pt x="90" y="89"/>
                  </a:cubicBezTo>
                  <a:cubicBezTo>
                    <a:pt x="86" y="88"/>
                    <a:pt x="81" y="88"/>
                    <a:pt x="77" y="88"/>
                  </a:cubicBezTo>
                  <a:cubicBezTo>
                    <a:pt x="34" y="88"/>
                    <a:pt x="0" y="122"/>
                    <a:pt x="0" y="165"/>
                  </a:cubicBezTo>
                  <a:cubicBezTo>
                    <a:pt x="0" y="207"/>
                    <a:pt x="34" y="242"/>
                    <a:pt x="77" y="242"/>
                  </a:cubicBezTo>
                  <a:lnTo>
                    <a:pt x="305" y="242"/>
                  </a:ln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78" name="Google Shape;1878;p64"/>
            <p:cNvSpPr/>
            <p:nvPr/>
          </p:nvSpPr>
          <p:spPr>
            <a:xfrm>
              <a:off x="7709846" y="919235"/>
              <a:ext cx="136331" cy="138308"/>
            </a:xfrm>
            <a:custGeom>
              <a:rect b="b" l="l" r="r" t="t"/>
              <a:pathLst>
                <a:path extrusionOk="0" h="52" w="51">
                  <a:moveTo>
                    <a:pt x="11" y="48"/>
                  </a:moveTo>
                  <a:cubicBezTo>
                    <a:pt x="15" y="50"/>
                    <a:pt x="20" y="52"/>
                    <a:pt x="25" y="52"/>
                  </a:cubicBezTo>
                  <a:cubicBezTo>
                    <a:pt x="39" y="52"/>
                    <a:pt x="51" y="40"/>
                    <a:pt x="51" y="26"/>
                  </a:cubicBezTo>
                  <a:cubicBezTo>
                    <a:pt x="51" y="12"/>
                    <a:pt x="39" y="0"/>
                    <a:pt x="25" y="0"/>
                  </a:cubicBezTo>
                  <a:cubicBezTo>
                    <a:pt x="12" y="0"/>
                    <a:pt x="2" y="10"/>
                    <a:pt x="0" y="22"/>
                  </a:cubicBezTo>
                  <a:cubicBezTo>
                    <a:pt x="25" y="22"/>
                    <a:pt x="25" y="22"/>
                    <a:pt x="25" y="22"/>
                  </a:cubicBezTo>
                  <a:cubicBezTo>
                    <a:pt x="34" y="22"/>
                    <a:pt x="34" y="22"/>
                    <a:pt x="34" y="22"/>
                  </a:cubicBezTo>
                  <a:cubicBezTo>
                    <a:pt x="28" y="29"/>
                    <a:pt x="28" y="29"/>
                    <a:pt x="28" y="29"/>
                  </a:cubicBezTo>
                  <a:lnTo>
                    <a:pt x="11" y="4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79" name="Google Shape;1879;p64"/>
            <p:cNvSpPr/>
            <p:nvPr/>
          </p:nvSpPr>
          <p:spPr>
            <a:xfrm>
              <a:off x="7496458" y="988389"/>
              <a:ext cx="280565" cy="264758"/>
            </a:xfrm>
            <a:custGeom>
              <a:rect b="b" l="l" r="r" t="t"/>
              <a:pathLst>
                <a:path extrusionOk="0" h="100" w="106">
                  <a:moveTo>
                    <a:pt x="47" y="54"/>
                  </a:moveTo>
                  <a:cubicBezTo>
                    <a:pt x="47" y="56"/>
                    <a:pt x="47" y="56"/>
                    <a:pt x="47" y="56"/>
                  </a:cubicBezTo>
                  <a:cubicBezTo>
                    <a:pt x="47" y="59"/>
                    <a:pt x="47" y="59"/>
                    <a:pt x="47" y="59"/>
                  </a:cubicBezTo>
                  <a:cubicBezTo>
                    <a:pt x="47" y="91"/>
                    <a:pt x="47" y="91"/>
                    <a:pt x="47" y="91"/>
                  </a:cubicBezTo>
                  <a:cubicBezTo>
                    <a:pt x="40" y="92"/>
                    <a:pt x="35" y="96"/>
                    <a:pt x="35" y="100"/>
                  </a:cubicBezTo>
                  <a:cubicBezTo>
                    <a:pt x="70" y="100"/>
                    <a:pt x="70" y="100"/>
                    <a:pt x="70" y="100"/>
                  </a:cubicBezTo>
                  <a:cubicBezTo>
                    <a:pt x="70" y="96"/>
                    <a:pt x="65" y="93"/>
                    <a:pt x="59" y="91"/>
                  </a:cubicBezTo>
                  <a:cubicBezTo>
                    <a:pt x="59" y="59"/>
                    <a:pt x="59" y="59"/>
                    <a:pt x="59" y="59"/>
                  </a:cubicBezTo>
                  <a:cubicBezTo>
                    <a:pt x="59" y="56"/>
                    <a:pt x="59" y="56"/>
                    <a:pt x="59" y="56"/>
                  </a:cubicBezTo>
                  <a:cubicBezTo>
                    <a:pt x="59" y="54"/>
                    <a:pt x="59" y="54"/>
                    <a:pt x="59" y="54"/>
                  </a:cubicBezTo>
                  <a:cubicBezTo>
                    <a:pt x="89" y="19"/>
                    <a:pt x="89" y="19"/>
                    <a:pt x="89" y="19"/>
                  </a:cubicBezTo>
                  <a:cubicBezTo>
                    <a:pt x="106" y="0"/>
                    <a:pt x="106" y="0"/>
                    <a:pt x="106" y="0"/>
                  </a:cubicBezTo>
                  <a:cubicBezTo>
                    <a:pt x="80" y="0"/>
                    <a:pt x="80" y="0"/>
                    <a:pt x="80" y="0"/>
                  </a:cubicBezTo>
                  <a:cubicBezTo>
                    <a:pt x="0" y="0"/>
                    <a:pt x="0" y="0"/>
                    <a:pt x="0" y="0"/>
                  </a:cubicBezTo>
                  <a:lnTo>
                    <a:pt x="47" y="5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880" name="Google Shape;1880;p64"/>
          <p:cNvGrpSpPr/>
          <p:nvPr/>
        </p:nvGrpSpPr>
        <p:grpSpPr>
          <a:xfrm>
            <a:off x="3200068" y="2786290"/>
            <a:ext cx="1011613" cy="640161"/>
            <a:chOff x="3523111" y="1996050"/>
            <a:chExt cx="1011613" cy="640161"/>
          </a:xfrm>
        </p:grpSpPr>
        <p:sp>
          <p:nvSpPr>
            <p:cNvPr id="1881" name="Google Shape;1881;p64"/>
            <p:cNvSpPr/>
            <p:nvPr/>
          </p:nvSpPr>
          <p:spPr>
            <a:xfrm>
              <a:off x="3523111" y="1996050"/>
              <a:ext cx="1011613" cy="640161"/>
            </a:xfrm>
            <a:custGeom>
              <a:rect b="b" l="l" r="r" t="t"/>
              <a:pathLst>
                <a:path extrusionOk="0" h="241" w="381">
                  <a:moveTo>
                    <a:pt x="304" y="241"/>
                  </a:moveTo>
                  <a:cubicBezTo>
                    <a:pt x="347" y="241"/>
                    <a:pt x="381" y="207"/>
                    <a:pt x="381" y="165"/>
                  </a:cubicBezTo>
                  <a:cubicBezTo>
                    <a:pt x="381" y="122"/>
                    <a:pt x="347" y="88"/>
                    <a:pt x="304" y="88"/>
                  </a:cubicBezTo>
                  <a:cubicBezTo>
                    <a:pt x="302" y="88"/>
                    <a:pt x="300" y="88"/>
                    <a:pt x="298" y="88"/>
                  </a:cubicBezTo>
                  <a:cubicBezTo>
                    <a:pt x="290" y="38"/>
                    <a:pt x="246" y="0"/>
                    <a:pt x="194" y="0"/>
                  </a:cubicBezTo>
                  <a:cubicBezTo>
                    <a:pt x="141" y="0"/>
                    <a:pt x="97" y="38"/>
                    <a:pt x="90" y="89"/>
                  </a:cubicBezTo>
                  <a:cubicBezTo>
                    <a:pt x="85" y="88"/>
                    <a:pt x="81" y="88"/>
                    <a:pt x="76" y="88"/>
                  </a:cubicBezTo>
                  <a:cubicBezTo>
                    <a:pt x="34" y="88"/>
                    <a:pt x="0" y="122"/>
                    <a:pt x="0" y="165"/>
                  </a:cubicBezTo>
                  <a:cubicBezTo>
                    <a:pt x="0" y="207"/>
                    <a:pt x="34" y="241"/>
                    <a:pt x="76" y="241"/>
                  </a:cubicBezTo>
                  <a:lnTo>
                    <a:pt x="304" y="241"/>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82" name="Google Shape;1882;p64"/>
            <p:cNvSpPr/>
            <p:nvPr/>
          </p:nvSpPr>
          <p:spPr>
            <a:xfrm>
              <a:off x="3760211" y="2284517"/>
              <a:ext cx="515684" cy="53346"/>
            </a:xfrm>
            <a:custGeom>
              <a:rect b="b" l="l" r="r" t="t"/>
              <a:pathLst>
                <a:path extrusionOk="0" h="20" w="195">
                  <a:moveTo>
                    <a:pt x="171" y="20"/>
                  </a:moveTo>
                  <a:cubicBezTo>
                    <a:pt x="177" y="20"/>
                    <a:pt x="177" y="20"/>
                    <a:pt x="177" y="20"/>
                  </a:cubicBezTo>
                  <a:cubicBezTo>
                    <a:pt x="194" y="20"/>
                    <a:pt x="195" y="0"/>
                    <a:pt x="177" y="0"/>
                  </a:cubicBezTo>
                  <a:cubicBezTo>
                    <a:pt x="171" y="0"/>
                    <a:pt x="171" y="0"/>
                    <a:pt x="171" y="0"/>
                  </a:cubicBezTo>
                  <a:cubicBezTo>
                    <a:pt x="171" y="2"/>
                    <a:pt x="171" y="2"/>
                    <a:pt x="171" y="2"/>
                  </a:cubicBezTo>
                  <a:cubicBezTo>
                    <a:pt x="175" y="2"/>
                    <a:pt x="179" y="5"/>
                    <a:pt x="179" y="10"/>
                  </a:cubicBezTo>
                  <a:cubicBezTo>
                    <a:pt x="179" y="15"/>
                    <a:pt x="175" y="18"/>
                    <a:pt x="171" y="18"/>
                  </a:cubicBezTo>
                  <a:lnTo>
                    <a:pt x="171" y="20"/>
                  </a:lnTo>
                  <a:close/>
                  <a:moveTo>
                    <a:pt x="25" y="20"/>
                  </a:moveTo>
                  <a:cubicBezTo>
                    <a:pt x="171" y="20"/>
                    <a:pt x="171" y="20"/>
                    <a:pt x="171" y="20"/>
                  </a:cubicBezTo>
                  <a:cubicBezTo>
                    <a:pt x="171" y="18"/>
                    <a:pt x="171" y="18"/>
                    <a:pt x="171" y="18"/>
                  </a:cubicBezTo>
                  <a:cubicBezTo>
                    <a:pt x="166" y="18"/>
                    <a:pt x="162" y="15"/>
                    <a:pt x="162" y="10"/>
                  </a:cubicBezTo>
                  <a:cubicBezTo>
                    <a:pt x="162" y="5"/>
                    <a:pt x="166" y="2"/>
                    <a:pt x="171" y="2"/>
                  </a:cubicBezTo>
                  <a:cubicBezTo>
                    <a:pt x="171" y="0"/>
                    <a:pt x="171" y="0"/>
                    <a:pt x="171" y="0"/>
                  </a:cubicBezTo>
                  <a:cubicBezTo>
                    <a:pt x="122" y="0"/>
                    <a:pt x="73" y="0"/>
                    <a:pt x="25" y="0"/>
                  </a:cubicBezTo>
                  <a:cubicBezTo>
                    <a:pt x="25" y="2"/>
                    <a:pt x="25" y="2"/>
                    <a:pt x="25" y="2"/>
                  </a:cubicBezTo>
                  <a:cubicBezTo>
                    <a:pt x="29" y="2"/>
                    <a:pt x="33" y="5"/>
                    <a:pt x="33" y="10"/>
                  </a:cubicBezTo>
                  <a:cubicBezTo>
                    <a:pt x="33" y="15"/>
                    <a:pt x="29" y="18"/>
                    <a:pt x="25" y="18"/>
                  </a:cubicBezTo>
                  <a:lnTo>
                    <a:pt x="25" y="20"/>
                  </a:lnTo>
                  <a:close/>
                  <a:moveTo>
                    <a:pt x="19" y="20"/>
                  </a:moveTo>
                  <a:cubicBezTo>
                    <a:pt x="25" y="20"/>
                    <a:pt x="25" y="20"/>
                    <a:pt x="25" y="20"/>
                  </a:cubicBezTo>
                  <a:cubicBezTo>
                    <a:pt x="25" y="18"/>
                    <a:pt x="25" y="18"/>
                    <a:pt x="25" y="18"/>
                  </a:cubicBezTo>
                  <a:cubicBezTo>
                    <a:pt x="20" y="18"/>
                    <a:pt x="16" y="15"/>
                    <a:pt x="16" y="10"/>
                  </a:cubicBezTo>
                  <a:cubicBezTo>
                    <a:pt x="16" y="5"/>
                    <a:pt x="20" y="2"/>
                    <a:pt x="25" y="2"/>
                  </a:cubicBezTo>
                  <a:cubicBezTo>
                    <a:pt x="25" y="0"/>
                    <a:pt x="25" y="0"/>
                    <a:pt x="25" y="0"/>
                  </a:cubicBezTo>
                  <a:cubicBezTo>
                    <a:pt x="19" y="0"/>
                    <a:pt x="19" y="0"/>
                    <a:pt x="19" y="0"/>
                  </a:cubicBezTo>
                  <a:cubicBezTo>
                    <a:pt x="0" y="0"/>
                    <a:pt x="1" y="20"/>
                    <a:pt x="19" y="2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83" name="Google Shape;1883;p64"/>
            <p:cNvSpPr/>
            <p:nvPr/>
          </p:nvSpPr>
          <p:spPr>
            <a:xfrm>
              <a:off x="4024968" y="2102742"/>
              <a:ext cx="45443" cy="45443"/>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84" name="Google Shape;1884;p64"/>
            <p:cNvSpPr/>
            <p:nvPr/>
          </p:nvSpPr>
          <p:spPr>
            <a:xfrm>
              <a:off x="4050655" y="2132379"/>
              <a:ext cx="171894" cy="189677"/>
            </a:xfrm>
            <a:custGeom>
              <a:rect b="b" l="l" r="r" t="t"/>
              <a:pathLst>
                <a:path extrusionOk="0" h="72" w="65">
                  <a:moveTo>
                    <a:pt x="64" y="66"/>
                  </a:moveTo>
                  <a:cubicBezTo>
                    <a:pt x="6" y="2"/>
                    <a:pt x="6" y="2"/>
                    <a:pt x="6" y="2"/>
                  </a:cubicBezTo>
                  <a:cubicBezTo>
                    <a:pt x="5" y="0"/>
                    <a:pt x="3" y="0"/>
                    <a:pt x="1" y="1"/>
                  </a:cubicBezTo>
                  <a:cubicBezTo>
                    <a:pt x="1" y="1"/>
                    <a:pt x="1" y="1"/>
                    <a:pt x="1" y="1"/>
                  </a:cubicBezTo>
                  <a:cubicBezTo>
                    <a:pt x="0" y="3"/>
                    <a:pt x="0" y="5"/>
                    <a:pt x="1" y="6"/>
                  </a:cubicBezTo>
                  <a:cubicBezTo>
                    <a:pt x="58" y="71"/>
                    <a:pt x="58" y="71"/>
                    <a:pt x="58" y="71"/>
                  </a:cubicBezTo>
                  <a:cubicBezTo>
                    <a:pt x="60" y="72"/>
                    <a:pt x="62" y="72"/>
                    <a:pt x="64" y="71"/>
                  </a:cubicBezTo>
                  <a:cubicBezTo>
                    <a:pt x="64" y="71"/>
                    <a:pt x="64" y="71"/>
                    <a:pt x="64" y="71"/>
                  </a:cubicBezTo>
                  <a:cubicBezTo>
                    <a:pt x="65" y="70"/>
                    <a:pt x="65" y="67"/>
                    <a:pt x="64" y="6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85" name="Google Shape;1885;p64"/>
            <p:cNvSpPr/>
            <p:nvPr/>
          </p:nvSpPr>
          <p:spPr>
            <a:xfrm>
              <a:off x="3965694" y="2102742"/>
              <a:ext cx="45443" cy="45443"/>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86" name="Google Shape;1886;p64"/>
            <p:cNvSpPr/>
            <p:nvPr/>
          </p:nvSpPr>
          <p:spPr>
            <a:xfrm>
              <a:off x="3811581" y="2116573"/>
              <a:ext cx="189677" cy="205483"/>
            </a:xfrm>
            <a:custGeom>
              <a:rect b="b" l="l" r="r" t="t"/>
              <a:pathLst>
                <a:path extrusionOk="0" h="78" w="71">
                  <a:moveTo>
                    <a:pt x="1" y="72"/>
                  </a:moveTo>
                  <a:cubicBezTo>
                    <a:pt x="64" y="2"/>
                    <a:pt x="64" y="2"/>
                    <a:pt x="64" y="2"/>
                  </a:cubicBezTo>
                  <a:cubicBezTo>
                    <a:pt x="65" y="0"/>
                    <a:pt x="68" y="0"/>
                    <a:pt x="69" y="1"/>
                  </a:cubicBezTo>
                  <a:cubicBezTo>
                    <a:pt x="69" y="1"/>
                    <a:pt x="69" y="1"/>
                    <a:pt x="69" y="1"/>
                  </a:cubicBezTo>
                  <a:cubicBezTo>
                    <a:pt x="71" y="3"/>
                    <a:pt x="71" y="5"/>
                    <a:pt x="69" y="7"/>
                  </a:cubicBezTo>
                  <a:cubicBezTo>
                    <a:pt x="7" y="77"/>
                    <a:pt x="7" y="77"/>
                    <a:pt x="7" y="77"/>
                  </a:cubicBezTo>
                  <a:cubicBezTo>
                    <a:pt x="5" y="78"/>
                    <a:pt x="3" y="78"/>
                    <a:pt x="2" y="77"/>
                  </a:cubicBezTo>
                  <a:cubicBezTo>
                    <a:pt x="2" y="77"/>
                    <a:pt x="2" y="77"/>
                    <a:pt x="2" y="77"/>
                  </a:cubicBezTo>
                  <a:cubicBezTo>
                    <a:pt x="0" y="76"/>
                    <a:pt x="0" y="73"/>
                    <a:pt x="1" y="72"/>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87" name="Google Shape;1887;p64"/>
            <p:cNvSpPr/>
            <p:nvPr/>
          </p:nvSpPr>
          <p:spPr>
            <a:xfrm>
              <a:off x="3811581" y="2353669"/>
              <a:ext cx="414920" cy="162015"/>
            </a:xfrm>
            <a:custGeom>
              <a:rect b="b" l="l" r="r" t="t"/>
              <a:pathLst>
                <a:path extrusionOk="0" h="61" w="156">
                  <a:moveTo>
                    <a:pt x="126" y="0"/>
                  </a:moveTo>
                  <a:cubicBezTo>
                    <a:pt x="156" y="0"/>
                    <a:pt x="156" y="0"/>
                    <a:pt x="156" y="0"/>
                  </a:cubicBezTo>
                  <a:cubicBezTo>
                    <a:pt x="148" y="44"/>
                    <a:pt x="148" y="44"/>
                    <a:pt x="148" y="44"/>
                  </a:cubicBezTo>
                  <a:cubicBezTo>
                    <a:pt x="146" y="54"/>
                    <a:pt x="142" y="61"/>
                    <a:pt x="127" y="61"/>
                  </a:cubicBezTo>
                  <a:cubicBezTo>
                    <a:pt x="126" y="61"/>
                    <a:pt x="126" y="61"/>
                    <a:pt x="126" y="61"/>
                  </a:cubicBezTo>
                  <a:cubicBezTo>
                    <a:pt x="126" y="48"/>
                    <a:pt x="126" y="48"/>
                    <a:pt x="126" y="48"/>
                  </a:cubicBezTo>
                  <a:cubicBezTo>
                    <a:pt x="128" y="47"/>
                    <a:pt x="130" y="45"/>
                    <a:pt x="130" y="42"/>
                  </a:cubicBezTo>
                  <a:cubicBezTo>
                    <a:pt x="131" y="37"/>
                    <a:pt x="132" y="32"/>
                    <a:pt x="132" y="27"/>
                  </a:cubicBezTo>
                  <a:cubicBezTo>
                    <a:pt x="133" y="22"/>
                    <a:pt x="134" y="17"/>
                    <a:pt x="134" y="12"/>
                  </a:cubicBezTo>
                  <a:cubicBezTo>
                    <a:pt x="135" y="9"/>
                    <a:pt x="132" y="6"/>
                    <a:pt x="129" y="6"/>
                  </a:cubicBezTo>
                  <a:cubicBezTo>
                    <a:pt x="129" y="6"/>
                    <a:pt x="129" y="6"/>
                    <a:pt x="129" y="6"/>
                  </a:cubicBezTo>
                  <a:cubicBezTo>
                    <a:pt x="128" y="6"/>
                    <a:pt x="127" y="6"/>
                    <a:pt x="126" y="6"/>
                  </a:cubicBezTo>
                  <a:lnTo>
                    <a:pt x="126" y="0"/>
                  </a:lnTo>
                  <a:close/>
                  <a:moveTo>
                    <a:pt x="102" y="0"/>
                  </a:moveTo>
                  <a:cubicBezTo>
                    <a:pt x="126" y="0"/>
                    <a:pt x="126" y="0"/>
                    <a:pt x="126" y="0"/>
                  </a:cubicBezTo>
                  <a:cubicBezTo>
                    <a:pt x="126" y="6"/>
                    <a:pt x="126" y="6"/>
                    <a:pt x="126" y="6"/>
                  </a:cubicBezTo>
                  <a:cubicBezTo>
                    <a:pt x="124" y="7"/>
                    <a:pt x="121" y="9"/>
                    <a:pt x="121" y="12"/>
                  </a:cubicBezTo>
                  <a:cubicBezTo>
                    <a:pt x="121" y="17"/>
                    <a:pt x="120" y="22"/>
                    <a:pt x="120" y="27"/>
                  </a:cubicBezTo>
                  <a:cubicBezTo>
                    <a:pt x="119" y="32"/>
                    <a:pt x="119" y="37"/>
                    <a:pt x="118" y="42"/>
                  </a:cubicBezTo>
                  <a:cubicBezTo>
                    <a:pt x="118" y="46"/>
                    <a:pt x="120" y="48"/>
                    <a:pt x="123" y="48"/>
                  </a:cubicBezTo>
                  <a:cubicBezTo>
                    <a:pt x="123" y="48"/>
                    <a:pt x="123" y="48"/>
                    <a:pt x="123" y="48"/>
                  </a:cubicBezTo>
                  <a:cubicBezTo>
                    <a:pt x="124" y="48"/>
                    <a:pt x="125" y="48"/>
                    <a:pt x="126" y="48"/>
                  </a:cubicBezTo>
                  <a:cubicBezTo>
                    <a:pt x="126" y="61"/>
                    <a:pt x="126" y="61"/>
                    <a:pt x="126" y="61"/>
                  </a:cubicBezTo>
                  <a:cubicBezTo>
                    <a:pt x="102" y="61"/>
                    <a:pt x="102" y="61"/>
                    <a:pt x="102" y="61"/>
                  </a:cubicBezTo>
                  <a:cubicBezTo>
                    <a:pt x="102" y="48"/>
                    <a:pt x="102" y="48"/>
                    <a:pt x="102" y="48"/>
                  </a:cubicBezTo>
                  <a:cubicBezTo>
                    <a:pt x="105" y="48"/>
                    <a:pt x="107" y="45"/>
                    <a:pt x="107" y="42"/>
                  </a:cubicBezTo>
                  <a:cubicBezTo>
                    <a:pt x="107" y="37"/>
                    <a:pt x="108" y="32"/>
                    <a:pt x="108" y="27"/>
                  </a:cubicBezTo>
                  <a:cubicBezTo>
                    <a:pt x="109" y="22"/>
                    <a:pt x="109" y="17"/>
                    <a:pt x="109" y="12"/>
                  </a:cubicBezTo>
                  <a:cubicBezTo>
                    <a:pt x="110" y="9"/>
                    <a:pt x="107" y="6"/>
                    <a:pt x="103" y="6"/>
                  </a:cubicBezTo>
                  <a:cubicBezTo>
                    <a:pt x="103" y="6"/>
                    <a:pt x="103" y="6"/>
                    <a:pt x="103" y="6"/>
                  </a:cubicBezTo>
                  <a:cubicBezTo>
                    <a:pt x="103" y="6"/>
                    <a:pt x="102" y="6"/>
                    <a:pt x="102" y="6"/>
                  </a:cubicBezTo>
                  <a:lnTo>
                    <a:pt x="102" y="0"/>
                  </a:lnTo>
                  <a:close/>
                  <a:moveTo>
                    <a:pt x="78" y="0"/>
                  </a:moveTo>
                  <a:cubicBezTo>
                    <a:pt x="102" y="0"/>
                    <a:pt x="102" y="0"/>
                    <a:pt x="102" y="0"/>
                  </a:cubicBezTo>
                  <a:cubicBezTo>
                    <a:pt x="102" y="6"/>
                    <a:pt x="102" y="6"/>
                    <a:pt x="102" y="6"/>
                  </a:cubicBezTo>
                  <a:cubicBezTo>
                    <a:pt x="99" y="6"/>
                    <a:pt x="96" y="9"/>
                    <a:pt x="96" y="12"/>
                  </a:cubicBezTo>
                  <a:cubicBezTo>
                    <a:pt x="96" y="17"/>
                    <a:pt x="96" y="22"/>
                    <a:pt x="95" y="27"/>
                  </a:cubicBezTo>
                  <a:cubicBezTo>
                    <a:pt x="95" y="32"/>
                    <a:pt x="95" y="37"/>
                    <a:pt x="95" y="42"/>
                  </a:cubicBezTo>
                  <a:cubicBezTo>
                    <a:pt x="95" y="46"/>
                    <a:pt x="97" y="48"/>
                    <a:pt x="100" y="48"/>
                  </a:cubicBezTo>
                  <a:cubicBezTo>
                    <a:pt x="100" y="48"/>
                    <a:pt x="100" y="48"/>
                    <a:pt x="100" y="48"/>
                  </a:cubicBezTo>
                  <a:cubicBezTo>
                    <a:pt x="101" y="48"/>
                    <a:pt x="102" y="48"/>
                    <a:pt x="102" y="48"/>
                  </a:cubicBezTo>
                  <a:cubicBezTo>
                    <a:pt x="102" y="61"/>
                    <a:pt x="102" y="61"/>
                    <a:pt x="102" y="61"/>
                  </a:cubicBezTo>
                  <a:cubicBezTo>
                    <a:pt x="78" y="61"/>
                    <a:pt x="78" y="61"/>
                    <a:pt x="78" y="61"/>
                  </a:cubicBezTo>
                  <a:cubicBezTo>
                    <a:pt x="78" y="48"/>
                    <a:pt x="78" y="48"/>
                    <a:pt x="78" y="48"/>
                  </a:cubicBezTo>
                  <a:cubicBezTo>
                    <a:pt x="81" y="48"/>
                    <a:pt x="84" y="46"/>
                    <a:pt x="84" y="42"/>
                  </a:cubicBezTo>
                  <a:cubicBezTo>
                    <a:pt x="84" y="37"/>
                    <a:pt x="84" y="32"/>
                    <a:pt x="84" y="27"/>
                  </a:cubicBezTo>
                  <a:cubicBezTo>
                    <a:pt x="84" y="22"/>
                    <a:pt x="84" y="17"/>
                    <a:pt x="84" y="12"/>
                  </a:cubicBezTo>
                  <a:cubicBezTo>
                    <a:pt x="84" y="9"/>
                    <a:pt x="81" y="6"/>
                    <a:pt x="78" y="6"/>
                  </a:cubicBezTo>
                  <a:cubicBezTo>
                    <a:pt x="78" y="6"/>
                    <a:pt x="78" y="6"/>
                    <a:pt x="78" y="6"/>
                  </a:cubicBezTo>
                  <a:cubicBezTo>
                    <a:pt x="78" y="6"/>
                    <a:pt x="78" y="6"/>
                    <a:pt x="78" y="6"/>
                  </a:cubicBezTo>
                  <a:lnTo>
                    <a:pt x="78" y="0"/>
                  </a:lnTo>
                  <a:close/>
                  <a:moveTo>
                    <a:pt x="53" y="0"/>
                  </a:moveTo>
                  <a:cubicBezTo>
                    <a:pt x="78" y="0"/>
                    <a:pt x="78" y="0"/>
                    <a:pt x="78" y="0"/>
                  </a:cubicBezTo>
                  <a:cubicBezTo>
                    <a:pt x="78" y="6"/>
                    <a:pt x="78" y="6"/>
                    <a:pt x="78" y="6"/>
                  </a:cubicBezTo>
                  <a:cubicBezTo>
                    <a:pt x="74" y="6"/>
                    <a:pt x="71" y="9"/>
                    <a:pt x="71" y="12"/>
                  </a:cubicBezTo>
                  <a:cubicBezTo>
                    <a:pt x="71" y="17"/>
                    <a:pt x="71" y="22"/>
                    <a:pt x="71" y="27"/>
                  </a:cubicBezTo>
                  <a:cubicBezTo>
                    <a:pt x="71" y="32"/>
                    <a:pt x="71" y="37"/>
                    <a:pt x="71" y="42"/>
                  </a:cubicBezTo>
                  <a:cubicBezTo>
                    <a:pt x="72" y="46"/>
                    <a:pt x="74" y="48"/>
                    <a:pt x="78" y="48"/>
                  </a:cubicBezTo>
                  <a:cubicBezTo>
                    <a:pt x="78" y="48"/>
                    <a:pt x="78" y="48"/>
                    <a:pt x="78" y="48"/>
                  </a:cubicBezTo>
                  <a:cubicBezTo>
                    <a:pt x="78" y="48"/>
                    <a:pt x="78" y="48"/>
                    <a:pt x="78" y="48"/>
                  </a:cubicBezTo>
                  <a:cubicBezTo>
                    <a:pt x="78" y="61"/>
                    <a:pt x="78" y="61"/>
                    <a:pt x="78" y="61"/>
                  </a:cubicBezTo>
                  <a:cubicBezTo>
                    <a:pt x="53" y="61"/>
                    <a:pt x="53" y="61"/>
                    <a:pt x="53" y="61"/>
                  </a:cubicBezTo>
                  <a:cubicBezTo>
                    <a:pt x="53" y="48"/>
                    <a:pt x="53" y="48"/>
                    <a:pt x="53" y="48"/>
                  </a:cubicBezTo>
                  <a:cubicBezTo>
                    <a:pt x="54" y="48"/>
                    <a:pt x="54" y="48"/>
                    <a:pt x="55" y="48"/>
                  </a:cubicBezTo>
                  <a:cubicBezTo>
                    <a:pt x="55" y="48"/>
                    <a:pt x="55" y="48"/>
                    <a:pt x="55" y="48"/>
                  </a:cubicBezTo>
                  <a:cubicBezTo>
                    <a:pt x="58" y="48"/>
                    <a:pt x="61" y="46"/>
                    <a:pt x="60" y="42"/>
                  </a:cubicBezTo>
                  <a:cubicBezTo>
                    <a:pt x="60" y="37"/>
                    <a:pt x="60" y="32"/>
                    <a:pt x="60" y="27"/>
                  </a:cubicBezTo>
                  <a:cubicBezTo>
                    <a:pt x="60" y="22"/>
                    <a:pt x="59" y="17"/>
                    <a:pt x="59" y="12"/>
                  </a:cubicBezTo>
                  <a:cubicBezTo>
                    <a:pt x="59" y="9"/>
                    <a:pt x="56" y="6"/>
                    <a:pt x="53" y="6"/>
                  </a:cubicBezTo>
                  <a:lnTo>
                    <a:pt x="53" y="0"/>
                  </a:lnTo>
                  <a:close/>
                  <a:moveTo>
                    <a:pt x="29" y="0"/>
                  </a:moveTo>
                  <a:cubicBezTo>
                    <a:pt x="53" y="0"/>
                    <a:pt x="53" y="0"/>
                    <a:pt x="53" y="0"/>
                  </a:cubicBezTo>
                  <a:cubicBezTo>
                    <a:pt x="53" y="6"/>
                    <a:pt x="53" y="6"/>
                    <a:pt x="53" y="6"/>
                  </a:cubicBezTo>
                  <a:cubicBezTo>
                    <a:pt x="53" y="6"/>
                    <a:pt x="52" y="6"/>
                    <a:pt x="52" y="6"/>
                  </a:cubicBezTo>
                  <a:cubicBezTo>
                    <a:pt x="52" y="6"/>
                    <a:pt x="52" y="6"/>
                    <a:pt x="52" y="6"/>
                  </a:cubicBezTo>
                  <a:cubicBezTo>
                    <a:pt x="48" y="6"/>
                    <a:pt x="46" y="9"/>
                    <a:pt x="46" y="12"/>
                  </a:cubicBezTo>
                  <a:cubicBezTo>
                    <a:pt x="46" y="17"/>
                    <a:pt x="47" y="22"/>
                    <a:pt x="47" y="27"/>
                  </a:cubicBezTo>
                  <a:cubicBezTo>
                    <a:pt x="47" y="32"/>
                    <a:pt x="48" y="37"/>
                    <a:pt x="48" y="42"/>
                  </a:cubicBezTo>
                  <a:cubicBezTo>
                    <a:pt x="48" y="45"/>
                    <a:pt x="50" y="48"/>
                    <a:pt x="53" y="48"/>
                  </a:cubicBezTo>
                  <a:cubicBezTo>
                    <a:pt x="53" y="61"/>
                    <a:pt x="53" y="61"/>
                    <a:pt x="53" y="61"/>
                  </a:cubicBezTo>
                  <a:cubicBezTo>
                    <a:pt x="29" y="61"/>
                    <a:pt x="29" y="61"/>
                    <a:pt x="29" y="61"/>
                  </a:cubicBezTo>
                  <a:cubicBezTo>
                    <a:pt x="29" y="48"/>
                    <a:pt x="29" y="48"/>
                    <a:pt x="29" y="48"/>
                  </a:cubicBezTo>
                  <a:cubicBezTo>
                    <a:pt x="30" y="48"/>
                    <a:pt x="31" y="48"/>
                    <a:pt x="32" y="48"/>
                  </a:cubicBezTo>
                  <a:cubicBezTo>
                    <a:pt x="32" y="48"/>
                    <a:pt x="32" y="48"/>
                    <a:pt x="32" y="48"/>
                  </a:cubicBezTo>
                  <a:cubicBezTo>
                    <a:pt x="35" y="48"/>
                    <a:pt x="38" y="46"/>
                    <a:pt x="37" y="42"/>
                  </a:cubicBezTo>
                  <a:cubicBezTo>
                    <a:pt x="37" y="37"/>
                    <a:pt x="36" y="32"/>
                    <a:pt x="36" y="27"/>
                  </a:cubicBezTo>
                  <a:cubicBezTo>
                    <a:pt x="35" y="22"/>
                    <a:pt x="34" y="17"/>
                    <a:pt x="34" y="12"/>
                  </a:cubicBezTo>
                  <a:cubicBezTo>
                    <a:pt x="34" y="9"/>
                    <a:pt x="32" y="7"/>
                    <a:pt x="29" y="6"/>
                  </a:cubicBezTo>
                  <a:lnTo>
                    <a:pt x="29" y="0"/>
                  </a:lnTo>
                  <a:close/>
                  <a:moveTo>
                    <a:pt x="28" y="61"/>
                  </a:moveTo>
                  <a:cubicBezTo>
                    <a:pt x="14" y="61"/>
                    <a:pt x="9" y="54"/>
                    <a:pt x="7" y="44"/>
                  </a:cubicBezTo>
                  <a:cubicBezTo>
                    <a:pt x="0" y="0"/>
                    <a:pt x="0" y="0"/>
                    <a:pt x="0" y="0"/>
                  </a:cubicBezTo>
                  <a:cubicBezTo>
                    <a:pt x="29" y="0"/>
                    <a:pt x="29" y="0"/>
                    <a:pt x="29" y="0"/>
                  </a:cubicBezTo>
                  <a:cubicBezTo>
                    <a:pt x="29" y="6"/>
                    <a:pt x="29" y="6"/>
                    <a:pt x="29" y="6"/>
                  </a:cubicBezTo>
                  <a:cubicBezTo>
                    <a:pt x="28" y="6"/>
                    <a:pt x="27" y="6"/>
                    <a:pt x="27" y="6"/>
                  </a:cubicBezTo>
                  <a:cubicBezTo>
                    <a:pt x="27" y="6"/>
                    <a:pt x="27" y="6"/>
                    <a:pt x="27" y="6"/>
                  </a:cubicBezTo>
                  <a:cubicBezTo>
                    <a:pt x="23" y="6"/>
                    <a:pt x="20" y="9"/>
                    <a:pt x="21" y="12"/>
                  </a:cubicBezTo>
                  <a:cubicBezTo>
                    <a:pt x="21" y="17"/>
                    <a:pt x="22" y="22"/>
                    <a:pt x="23" y="27"/>
                  </a:cubicBezTo>
                  <a:cubicBezTo>
                    <a:pt x="24" y="32"/>
                    <a:pt x="24" y="37"/>
                    <a:pt x="25" y="42"/>
                  </a:cubicBezTo>
                  <a:cubicBezTo>
                    <a:pt x="25" y="45"/>
                    <a:pt x="27" y="47"/>
                    <a:pt x="29" y="48"/>
                  </a:cubicBezTo>
                  <a:cubicBezTo>
                    <a:pt x="29" y="61"/>
                    <a:pt x="29" y="61"/>
                    <a:pt x="29" y="61"/>
                  </a:cubicBezTo>
                  <a:lnTo>
                    <a:pt x="28" y="6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888" name="Google Shape;1888;p64"/>
          <p:cNvSpPr/>
          <p:nvPr/>
        </p:nvSpPr>
        <p:spPr>
          <a:xfrm>
            <a:off x="6992627" y="3207217"/>
            <a:ext cx="239072" cy="359597"/>
          </a:xfrm>
          <a:custGeom>
            <a:rect b="b" l="l" r="r" t="t"/>
            <a:pathLst>
              <a:path extrusionOk="0" h="135" w="90">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89" name="Google Shape;1889;p64"/>
          <p:cNvSpPr/>
          <p:nvPr/>
        </p:nvSpPr>
        <p:spPr>
          <a:xfrm>
            <a:off x="7026216" y="3242782"/>
            <a:ext cx="169920" cy="169920"/>
          </a:xfrm>
          <a:prstGeom prst="ellipse">
            <a:avLst/>
          </a:pr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90" name="Google Shape;1890;p64"/>
          <p:cNvSpPr/>
          <p:nvPr/>
        </p:nvSpPr>
        <p:spPr>
          <a:xfrm>
            <a:off x="5445572" y="2776489"/>
            <a:ext cx="333911" cy="84959"/>
          </a:xfrm>
          <a:custGeom>
            <a:rect b="b" l="l" r="r" t="t"/>
            <a:pathLst>
              <a:path extrusionOk="0" h="43" w="169">
                <a:moveTo>
                  <a:pt x="110" y="23"/>
                </a:moveTo>
                <a:lnTo>
                  <a:pt x="59" y="23"/>
                </a:lnTo>
                <a:lnTo>
                  <a:pt x="59" y="0"/>
                </a:lnTo>
                <a:lnTo>
                  <a:pt x="0" y="0"/>
                </a:lnTo>
                <a:lnTo>
                  <a:pt x="0" y="43"/>
                </a:lnTo>
                <a:lnTo>
                  <a:pt x="169" y="43"/>
                </a:lnTo>
                <a:lnTo>
                  <a:pt x="169" y="0"/>
                </a:lnTo>
                <a:lnTo>
                  <a:pt x="110" y="0"/>
                </a:lnTo>
                <a:lnTo>
                  <a:pt x="110" y="23"/>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91" name="Google Shape;1891;p64"/>
          <p:cNvSpPr/>
          <p:nvPr/>
        </p:nvSpPr>
        <p:spPr>
          <a:xfrm>
            <a:off x="5581902" y="2776489"/>
            <a:ext cx="63225" cy="23709"/>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92" name="Google Shape;1892;p64"/>
          <p:cNvSpPr/>
          <p:nvPr/>
        </p:nvSpPr>
        <p:spPr>
          <a:xfrm>
            <a:off x="5445572" y="2582864"/>
            <a:ext cx="333911" cy="173871"/>
          </a:xfrm>
          <a:custGeom>
            <a:rect b="b" l="l" r="r" t="t"/>
            <a:pathLst>
              <a:path extrusionOk="0" h="88" w="169">
                <a:moveTo>
                  <a:pt x="126" y="0"/>
                </a:moveTo>
                <a:lnTo>
                  <a:pt x="85" y="0"/>
                </a:lnTo>
                <a:lnTo>
                  <a:pt x="85" y="15"/>
                </a:lnTo>
                <a:lnTo>
                  <a:pt x="112" y="15"/>
                </a:lnTo>
                <a:lnTo>
                  <a:pt x="112" y="32"/>
                </a:lnTo>
                <a:lnTo>
                  <a:pt x="85" y="32"/>
                </a:lnTo>
                <a:lnTo>
                  <a:pt x="85" y="88"/>
                </a:lnTo>
                <a:lnTo>
                  <a:pt x="110" y="88"/>
                </a:lnTo>
                <a:lnTo>
                  <a:pt x="169" y="88"/>
                </a:lnTo>
                <a:lnTo>
                  <a:pt x="169" y="32"/>
                </a:lnTo>
                <a:lnTo>
                  <a:pt x="126" y="32"/>
                </a:lnTo>
                <a:lnTo>
                  <a:pt x="126" y="0"/>
                </a:lnTo>
                <a:close/>
                <a:moveTo>
                  <a:pt x="85" y="0"/>
                </a:moveTo>
                <a:lnTo>
                  <a:pt x="43" y="0"/>
                </a:lnTo>
                <a:lnTo>
                  <a:pt x="43" y="32"/>
                </a:lnTo>
                <a:lnTo>
                  <a:pt x="0" y="32"/>
                </a:lnTo>
                <a:lnTo>
                  <a:pt x="0" y="88"/>
                </a:lnTo>
                <a:lnTo>
                  <a:pt x="59" y="88"/>
                </a:lnTo>
                <a:lnTo>
                  <a:pt x="85" y="88"/>
                </a:lnTo>
                <a:lnTo>
                  <a:pt x="85" y="32"/>
                </a:lnTo>
                <a:lnTo>
                  <a:pt x="58" y="32"/>
                </a:lnTo>
                <a:lnTo>
                  <a:pt x="58" y="32"/>
                </a:lnTo>
                <a:lnTo>
                  <a:pt x="58" y="15"/>
                </a:lnTo>
                <a:lnTo>
                  <a:pt x="85" y="15"/>
                </a:lnTo>
                <a:lnTo>
                  <a:pt x="85"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93" name="Google Shape;1893;p64"/>
          <p:cNvSpPr/>
          <p:nvPr/>
        </p:nvSpPr>
        <p:spPr>
          <a:xfrm>
            <a:off x="6846417" y="2667823"/>
            <a:ext cx="339838" cy="35565"/>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94" name="Google Shape;1894;p64"/>
          <p:cNvSpPr/>
          <p:nvPr/>
        </p:nvSpPr>
        <p:spPr>
          <a:xfrm>
            <a:off x="6846417" y="2746856"/>
            <a:ext cx="339838" cy="138308"/>
          </a:xfrm>
          <a:custGeom>
            <a:rect b="b" l="l" r="r" t="t"/>
            <a:pathLst>
              <a:path extrusionOk="0" h="70" w="172">
                <a:moveTo>
                  <a:pt x="146" y="70"/>
                </a:moveTo>
                <a:lnTo>
                  <a:pt x="172" y="70"/>
                </a:lnTo>
                <a:lnTo>
                  <a:pt x="172" y="0"/>
                </a:lnTo>
                <a:lnTo>
                  <a:pt x="146" y="0"/>
                </a:lnTo>
                <a:lnTo>
                  <a:pt x="146" y="33"/>
                </a:lnTo>
                <a:lnTo>
                  <a:pt x="146" y="33"/>
                </a:lnTo>
                <a:lnTo>
                  <a:pt x="160" y="47"/>
                </a:lnTo>
                <a:lnTo>
                  <a:pt x="146" y="59"/>
                </a:lnTo>
                <a:lnTo>
                  <a:pt x="146" y="70"/>
                </a:lnTo>
                <a:close/>
                <a:moveTo>
                  <a:pt x="0" y="70"/>
                </a:moveTo>
                <a:lnTo>
                  <a:pt x="146" y="70"/>
                </a:lnTo>
                <a:lnTo>
                  <a:pt x="146" y="59"/>
                </a:lnTo>
                <a:lnTo>
                  <a:pt x="134" y="47"/>
                </a:lnTo>
                <a:lnTo>
                  <a:pt x="146" y="33"/>
                </a:lnTo>
                <a:lnTo>
                  <a:pt x="146" y="0"/>
                </a:lnTo>
                <a:lnTo>
                  <a:pt x="0" y="0"/>
                </a:lnTo>
                <a:lnTo>
                  <a:pt x="0" y="70"/>
                </a:lnTo>
                <a:lnTo>
                  <a:pt x="0" y="70"/>
                </a:lnTo>
                <a:close/>
                <a:moveTo>
                  <a:pt x="146" y="33"/>
                </a:moveTo>
                <a:lnTo>
                  <a:pt x="146" y="33"/>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95" name="Google Shape;1895;p64"/>
          <p:cNvSpPr/>
          <p:nvPr/>
        </p:nvSpPr>
        <p:spPr>
          <a:xfrm>
            <a:off x="6846417" y="2746856"/>
            <a:ext cx="339838" cy="138308"/>
          </a:xfrm>
          <a:custGeom>
            <a:rect b="b" l="l" r="r" t="t"/>
            <a:pathLst>
              <a:path extrusionOk="0" h="70" w="172">
                <a:moveTo>
                  <a:pt x="146" y="70"/>
                </a:moveTo>
                <a:lnTo>
                  <a:pt x="172" y="70"/>
                </a:lnTo>
                <a:lnTo>
                  <a:pt x="172" y="0"/>
                </a:lnTo>
                <a:lnTo>
                  <a:pt x="146" y="0"/>
                </a:lnTo>
                <a:lnTo>
                  <a:pt x="146" y="33"/>
                </a:lnTo>
                <a:lnTo>
                  <a:pt x="146" y="33"/>
                </a:lnTo>
                <a:lnTo>
                  <a:pt x="160" y="47"/>
                </a:lnTo>
                <a:lnTo>
                  <a:pt x="146" y="59"/>
                </a:lnTo>
                <a:lnTo>
                  <a:pt x="146" y="70"/>
                </a:lnTo>
                <a:moveTo>
                  <a:pt x="0" y="70"/>
                </a:moveTo>
                <a:lnTo>
                  <a:pt x="146" y="70"/>
                </a:lnTo>
                <a:lnTo>
                  <a:pt x="146" y="59"/>
                </a:lnTo>
                <a:lnTo>
                  <a:pt x="134" y="47"/>
                </a:lnTo>
                <a:lnTo>
                  <a:pt x="146" y="33"/>
                </a:lnTo>
                <a:lnTo>
                  <a:pt x="146" y="0"/>
                </a:lnTo>
                <a:lnTo>
                  <a:pt x="0" y="0"/>
                </a:lnTo>
                <a:lnTo>
                  <a:pt x="0" y="70"/>
                </a:lnTo>
                <a:lnTo>
                  <a:pt x="0" y="70"/>
                </a:lnTo>
                <a:moveTo>
                  <a:pt x="146" y="33"/>
                </a:moveTo>
                <a:lnTo>
                  <a:pt x="146" y="33"/>
                </a:lnTo>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96" name="Google Shape;1896;p64"/>
          <p:cNvSpPr/>
          <p:nvPr/>
        </p:nvSpPr>
        <p:spPr>
          <a:xfrm>
            <a:off x="8679952" y="3097380"/>
            <a:ext cx="448509" cy="403065"/>
          </a:xfrm>
          <a:custGeom>
            <a:rect b="b" l="l" r="r" t="t"/>
            <a:pathLst>
              <a:path extrusionOk="0" h="152" w="169">
                <a:moveTo>
                  <a:pt x="166" y="43"/>
                </a:moveTo>
                <a:cubicBezTo>
                  <a:pt x="162" y="34"/>
                  <a:pt x="136" y="36"/>
                  <a:pt x="127" y="39"/>
                </a:cubicBezTo>
                <a:cubicBezTo>
                  <a:pt x="104" y="48"/>
                  <a:pt x="104" y="48"/>
                  <a:pt x="104" y="48"/>
                </a:cubicBezTo>
                <a:cubicBezTo>
                  <a:pt x="58" y="0"/>
                  <a:pt x="58" y="0"/>
                  <a:pt x="58" y="0"/>
                </a:cubicBezTo>
                <a:cubicBezTo>
                  <a:pt x="42" y="6"/>
                  <a:pt x="42" y="6"/>
                  <a:pt x="42" y="6"/>
                </a:cubicBezTo>
                <a:cubicBezTo>
                  <a:pt x="75" y="59"/>
                  <a:pt x="75" y="59"/>
                  <a:pt x="75" y="59"/>
                </a:cubicBezTo>
                <a:cubicBezTo>
                  <a:pt x="43" y="71"/>
                  <a:pt x="43" y="71"/>
                  <a:pt x="43" y="71"/>
                </a:cubicBezTo>
                <a:cubicBezTo>
                  <a:pt x="16" y="54"/>
                  <a:pt x="16" y="54"/>
                  <a:pt x="16" y="54"/>
                </a:cubicBezTo>
                <a:cubicBezTo>
                  <a:pt x="0" y="60"/>
                  <a:pt x="0" y="60"/>
                  <a:pt x="0" y="60"/>
                </a:cubicBezTo>
                <a:cubicBezTo>
                  <a:pt x="30" y="95"/>
                  <a:pt x="30" y="95"/>
                  <a:pt x="30" y="95"/>
                </a:cubicBezTo>
                <a:cubicBezTo>
                  <a:pt x="31" y="140"/>
                  <a:pt x="31" y="140"/>
                  <a:pt x="31" y="140"/>
                </a:cubicBezTo>
                <a:cubicBezTo>
                  <a:pt x="47" y="134"/>
                  <a:pt x="47" y="134"/>
                  <a:pt x="47" y="134"/>
                </a:cubicBezTo>
                <a:cubicBezTo>
                  <a:pt x="55" y="104"/>
                  <a:pt x="55" y="104"/>
                  <a:pt x="55" y="104"/>
                </a:cubicBezTo>
                <a:cubicBezTo>
                  <a:pt x="87" y="92"/>
                  <a:pt x="87" y="92"/>
                  <a:pt x="87" y="92"/>
                </a:cubicBezTo>
                <a:cubicBezTo>
                  <a:pt x="98" y="152"/>
                  <a:pt x="98" y="152"/>
                  <a:pt x="98" y="152"/>
                </a:cubicBezTo>
                <a:cubicBezTo>
                  <a:pt x="114" y="146"/>
                  <a:pt x="114" y="146"/>
                  <a:pt x="114" y="146"/>
                </a:cubicBezTo>
                <a:cubicBezTo>
                  <a:pt x="117" y="81"/>
                  <a:pt x="117" y="81"/>
                  <a:pt x="117" y="81"/>
                </a:cubicBezTo>
                <a:cubicBezTo>
                  <a:pt x="139" y="72"/>
                  <a:pt x="139" y="72"/>
                  <a:pt x="139" y="72"/>
                </a:cubicBezTo>
                <a:cubicBezTo>
                  <a:pt x="148" y="68"/>
                  <a:pt x="169" y="52"/>
                  <a:pt x="166" y="43"/>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97" name="Google Shape;1897;p64"/>
          <p:cNvSpPr/>
          <p:nvPr/>
        </p:nvSpPr>
        <p:spPr>
          <a:xfrm>
            <a:off x="6484845" y="1689799"/>
            <a:ext cx="235121" cy="466291"/>
          </a:xfrm>
          <a:custGeom>
            <a:rect b="b" l="l" r="r" t="t"/>
            <a:pathLst>
              <a:path extrusionOk="0" h="176" w="88">
                <a:moveTo>
                  <a:pt x="18" y="0"/>
                </a:moveTo>
                <a:cubicBezTo>
                  <a:pt x="70" y="0"/>
                  <a:pt x="70" y="0"/>
                  <a:pt x="70" y="0"/>
                </a:cubicBezTo>
                <a:cubicBezTo>
                  <a:pt x="80" y="0"/>
                  <a:pt x="88" y="8"/>
                  <a:pt x="88" y="18"/>
                </a:cubicBezTo>
                <a:cubicBezTo>
                  <a:pt x="88" y="158"/>
                  <a:pt x="88" y="158"/>
                  <a:pt x="88" y="158"/>
                </a:cubicBezTo>
                <a:cubicBezTo>
                  <a:pt x="88" y="168"/>
                  <a:pt x="80" y="176"/>
                  <a:pt x="70" y="176"/>
                </a:cubicBezTo>
                <a:cubicBezTo>
                  <a:pt x="18" y="176"/>
                  <a:pt x="18" y="176"/>
                  <a:pt x="18" y="176"/>
                </a:cubicBezTo>
                <a:cubicBezTo>
                  <a:pt x="8" y="176"/>
                  <a:pt x="0" y="168"/>
                  <a:pt x="0" y="158"/>
                </a:cubicBezTo>
                <a:cubicBezTo>
                  <a:pt x="0" y="18"/>
                  <a:pt x="0" y="18"/>
                  <a:pt x="0" y="18"/>
                </a:cubicBezTo>
                <a:cubicBezTo>
                  <a:pt x="0" y="8"/>
                  <a:pt x="8" y="0"/>
                  <a:pt x="18"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98" name="Google Shape;1898;p64"/>
          <p:cNvSpPr/>
          <p:nvPr/>
        </p:nvSpPr>
        <p:spPr>
          <a:xfrm>
            <a:off x="6512506" y="1739195"/>
            <a:ext cx="181775" cy="349717"/>
          </a:xfrm>
          <a:prstGeom prst="rect">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99" name="Google Shape;1899;p64"/>
          <p:cNvSpPr/>
          <p:nvPr/>
        </p:nvSpPr>
        <p:spPr>
          <a:xfrm>
            <a:off x="6553999" y="1707582"/>
            <a:ext cx="98790" cy="7903"/>
          </a:xfrm>
          <a:custGeom>
            <a:rect b="b" l="l" r="r" t="t"/>
            <a:pathLst>
              <a:path extrusionOk="0" h="3" w="37">
                <a:moveTo>
                  <a:pt x="1" y="3"/>
                </a:moveTo>
                <a:cubicBezTo>
                  <a:pt x="35" y="3"/>
                  <a:pt x="35" y="3"/>
                  <a:pt x="35" y="3"/>
                </a:cubicBezTo>
                <a:cubicBezTo>
                  <a:pt x="36" y="3"/>
                  <a:pt x="37" y="2"/>
                  <a:pt x="37" y="1"/>
                </a:cubicBezTo>
                <a:cubicBezTo>
                  <a:pt x="37" y="1"/>
                  <a:pt x="37" y="1"/>
                  <a:pt x="37" y="1"/>
                </a:cubicBezTo>
                <a:cubicBezTo>
                  <a:pt x="37" y="0"/>
                  <a:pt x="36" y="0"/>
                  <a:pt x="35" y="0"/>
                </a:cubicBezTo>
                <a:cubicBezTo>
                  <a:pt x="1" y="0"/>
                  <a:pt x="1" y="0"/>
                  <a:pt x="1" y="0"/>
                </a:cubicBezTo>
                <a:cubicBezTo>
                  <a:pt x="0" y="0"/>
                  <a:pt x="0" y="0"/>
                  <a:pt x="0" y="1"/>
                </a:cubicBezTo>
                <a:cubicBezTo>
                  <a:pt x="0" y="1"/>
                  <a:pt x="0" y="1"/>
                  <a:pt x="0" y="1"/>
                </a:cubicBezTo>
                <a:cubicBezTo>
                  <a:pt x="0" y="2"/>
                  <a:pt x="0" y="3"/>
                  <a:pt x="1" y="3"/>
                </a:cubicBezTo>
                <a:close/>
              </a:path>
            </a:pathLst>
          </a:custGeom>
          <a:solidFill>
            <a:srgbClr val="E5615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00" name="Google Shape;1900;p64"/>
          <p:cNvSpPr/>
          <p:nvPr/>
        </p:nvSpPr>
        <p:spPr>
          <a:xfrm>
            <a:off x="6520410" y="2116573"/>
            <a:ext cx="163992" cy="11855"/>
          </a:xfrm>
          <a:custGeom>
            <a:rect b="b" l="l" r="r" t="t"/>
            <a:pathLst>
              <a:path extrusionOk="0" h="5" w="62">
                <a:moveTo>
                  <a:pt x="3" y="5"/>
                </a:moveTo>
                <a:cubicBezTo>
                  <a:pt x="60" y="5"/>
                  <a:pt x="60" y="5"/>
                  <a:pt x="60" y="5"/>
                </a:cubicBezTo>
                <a:cubicBezTo>
                  <a:pt x="61" y="5"/>
                  <a:pt x="62" y="4"/>
                  <a:pt x="62" y="3"/>
                </a:cubicBezTo>
                <a:cubicBezTo>
                  <a:pt x="62" y="3"/>
                  <a:pt x="62" y="3"/>
                  <a:pt x="62" y="3"/>
                </a:cubicBezTo>
                <a:cubicBezTo>
                  <a:pt x="62" y="1"/>
                  <a:pt x="61" y="0"/>
                  <a:pt x="60" y="0"/>
                </a:cubicBezTo>
                <a:cubicBezTo>
                  <a:pt x="3" y="0"/>
                  <a:pt x="3" y="0"/>
                  <a:pt x="3" y="0"/>
                </a:cubicBezTo>
                <a:cubicBezTo>
                  <a:pt x="1" y="0"/>
                  <a:pt x="0" y="1"/>
                  <a:pt x="0" y="3"/>
                </a:cubicBezTo>
                <a:cubicBezTo>
                  <a:pt x="0" y="3"/>
                  <a:pt x="0" y="3"/>
                  <a:pt x="0" y="3"/>
                </a:cubicBezTo>
                <a:cubicBezTo>
                  <a:pt x="0" y="4"/>
                  <a:pt x="1" y="5"/>
                  <a:pt x="3" y="5"/>
                </a:cubicBezTo>
                <a:close/>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01" name="Google Shape;1901;p64"/>
          <p:cNvSpPr/>
          <p:nvPr/>
        </p:nvSpPr>
        <p:spPr>
          <a:xfrm>
            <a:off x="6575733" y="2096816"/>
            <a:ext cx="53346" cy="53346"/>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02" name="Google Shape;1902;p64"/>
          <p:cNvSpPr/>
          <p:nvPr/>
        </p:nvSpPr>
        <p:spPr>
          <a:xfrm>
            <a:off x="6583636" y="2104719"/>
            <a:ext cx="37541" cy="3754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903" name="Google Shape;1903;p64"/>
          <p:cNvGrpSpPr/>
          <p:nvPr/>
        </p:nvGrpSpPr>
        <p:grpSpPr>
          <a:xfrm>
            <a:off x="7697991" y="4667336"/>
            <a:ext cx="377378" cy="375403"/>
            <a:chOff x="7956820" y="4444072"/>
            <a:chExt cx="377378" cy="375403"/>
          </a:xfrm>
        </p:grpSpPr>
        <p:sp>
          <p:nvSpPr>
            <p:cNvPr id="1904" name="Google Shape;1904;p64"/>
            <p:cNvSpPr/>
            <p:nvPr/>
          </p:nvSpPr>
          <p:spPr>
            <a:xfrm>
              <a:off x="7956820" y="4444072"/>
              <a:ext cx="377378" cy="375403"/>
            </a:xfrm>
            <a:prstGeom prst="ellipse">
              <a:avLst/>
            </a:pr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05" name="Google Shape;1905;p64"/>
            <p:cNvSpPr/>
            <p:nvPr/>
          </p:nvSpPr>
          <p:spPr>
            <a:xfrm>
              <a:off x="8041781" y="4509274"/>
              <a:ext cx="88911" cy="248952"/>
            </a:xfrm>
            <a:custGeom>
              <a:rect b="b" l="l" r="r" t="t"/>
              <a:pathLst>
                <a:path extrusionOk="0" h="94" w="33">
                  <a:moveTo>
                    <a:pt x="4" y="11"/>
                  </a:moveTo>
                  <a:cubicBezTo>
                    <a:pt x="3" y="15"/>
                    <a:pt x="1" y="18"/>
                    <a:pt x="1" y="23"/>
                  </a:cubicBezTo>
                  <a:cubicBezTo>
                    <a:pt x="0" y="26"/>
                    <a:pt x="1" y="29"/>
                    <a:pt x="3" y="32"/>
                  </a:cubicBezTo>
                  <a:cubicBezTo>
                    <a:pt x="5" y="36"/>
                    <a:pt x="8" y="40"/>
                    <a:pt x="12" y="43"/>
                  </a:cubicBezTo>
                  <a:cubicBezTo>
                    <a:pt x="12" y="94"/>
                    <a:pt x="12" y="94"/>
                    <a:pt x="12" y="94"/>
                  </a:cubicBezTo>
                  <a:cubicBezTo>
                    <a:pt x="21" y="94"/>
                    <a:pt x="21" y="94"/>
                    <a:pt x="21" y="94"/>
                  </a:cubicBezTo>
                  <a:cubicBezTo>
                    <a:pt x="21" y="43"/>
                    <a:pt x="21" y="43"/>
                    <a:pt x="21" y="43"/>
                  </a:cubicBezTo>
                  <a:cubicBezTo>
                    <a:pt x="25" y="41"/>
                    <a:pt x="29" y="36"/>
                    <a:pt x="30" y="32"/>
                  </a:cubicBezTo>
                  <a:cubicBezTo>
                    <a:pt x="32" y="29"/>
                    <a:pt x="33" y="26"/>
                    <a:pt x="33" y="23"/>
                  </a:cubicBezTo>
                  <a:cubicBezTo>
                    <a:pt x="32" y="18"/>
                    <a:pt x="31" y="15"/>
                    <a:pt x="29" y="11"/>
                  </a:cubicBezTo>
                  <a:cubicBezTo>
                    <a:pt x="28" y="8"/>
                    <a:pt x="26" y="0"/>
                    <a:pt x="22" y="0"/>
                  </a:cubicBezTo>
                  <a:cubicBezTo>
                    <a:pt x="25" y="22"/>
                    <a:pt x="25" y="22"/>
                    <a:pt x="25" y="22"/>
                  </a:cubicBezTo>
                  <a:cubicBezTo>
                    <a:pt x="22" y="22"/>
                    <a:pt x="22" y="22"/>
                    <a:pt x="22" y="22"/>
                  </a:cubicBezTo>
                  <a:cubicBezTo>
                    <a:pt x="19" y="0"/>
                    <a:pt x="19" y="0"/>
                    <a:pt x="19" y="0"/>
                  </a:cubicBezTo>
                  <a:cubicBezTo>
                    <a:pt x="17" y="0"/>
                    <a:pt x="17" y="0"/>
                    <a:pt x="17" y="0"/>
                  </a:cubicBezTo>
                  <a:cubicBezTo>
                    <a:pt x="15" y="0"/>
                    <a:pt x="15" y="0"/>
                    <a:pt x="15" y="0"/>
                  </a:cubicBezTo>
                  <a:cubicBezTo>
                    <a:pt x="12" y="22"/>
                    <a:pt x="12" y="22"/>
                    <a:pt x="12" y="22"/>
                  </a:cubicBezTo>
                  <a:cubicBezTo>
                    <a:pt x="9" y="22"/>
                    <a:pt x="9" y="22"/>
                    <a:pt x="9" y="22"/>
                  </a:cubicBezTo>
                  <a:cubicBezTo>
                    <a:pt x="12" y="0"/>
                    <a:pt x="12" y="0"/>
                    <a:pt x="12" y="0"/>
                  </a:cubicBezTo>
                  <a:cubicBezTo>
                    <a:pt x="8" y="0"/>
                    <a:pt x="5" y="8"/>
                    <a:pt x="4" y="11"/>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06" name="Google Shape;1906;p64"/>
            <p:cNvSpPr/>
            <p:nvPr/>
          </p:nvSpPr>
          <p:spPr>
            <a:xfrm>
              <a:off x="8156376" y="4505321"/>
              <a:ext cx="92863" cy="252903"/>
            </a:xfrm>
            <a:custGeom>
              <a:rect b="b" l="l" r="r" t="t"/>
              <a:pathLst>
                <a:path extrusionOk="0" h="96" w="35">
                  <a:moveTo>
                    <a:pt x="22" y="96"/>
                  </a:moveTo>
                  <a:cubicBezTo>
                    <a:pt x="22" y="46"/>
                    <a:pt x="22" y="46"/>
                    <a:pt x="22" y="46"/>
                  </a:cubicBezTo>
                  <a:cubicBezTo>
                    <a:pt x="29" y="43"/>
                    <a:pt x="35" y="35"/>
                    <a:pt x="35" y="25"/>
                  </a:cubicBezTo>
                  <a:cubicBezTo>
                    <a:pt x="35" y="14"/>
                    <a:pt x="27" y="0"/>
                    <a:pt x="18" y="0"/>
                  </a:cubicBezTo>
                  <a:cubicBezTo>
                    <a:pt x="8" y="0"/>
                    <a:pt x="0" y="14"/>
                    <a:pt x="0" y="25"/>
                  </a:cubicBezTo>
                  <a:cubicBezTo>
                    <a:pt x="0" y="35"/>
                    <a:pt x="6" y="43"/>
                    <a:pt x="13" y="45"/>
                  </a:cubicBezTo>
                  <a:cubicBezTo>
                    <a:pt x="13" y="96"/>
                    <a:pt x="13" y="96"/>
                    <a:pt x="13" y="96"/>
                  </a:cubicBezTo>
                  <a:lnTo>
                    <a:pt x="22" y="9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907" name="Google Shape;1907;p64"/>
          <p:cNvSpPr/>
          <p:nvPr/>
        </p:nvSpPr>
        <p:spPr>
          <a:xfrm>
            <a:off x="4848880" y="3485806"/>
            <a:ext cx="175846" cy="369477"/>
          </a:xfrm>
          <a:custGeom>
            <a:rect b="b" l="l" r="r" t="t"/>
            <a:pathLst>
              <a:path extrusionOk="0" h="139" w="66">
                <a:moveTo>
                  <a:pt x="33" y="119"/>
                </a:moveTo>
                <a:cubicBezTo>
                  <a:pt x="49" y="119"/>
                  <a:pt x="61" y="123"/>
                  <a:pt x="65" y="135"/>
                </a:cubicBez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6" y="63"/>
                  <a:pt x="56" y="64"/>
                  <a:pt x="55" y="64"/>
                </a:cubicBezTo>
                <a:cubicBezTo>
                  <a:pt x="55" y="64"/>
                  <a:pt x="54" y="64"/>
                  <a:pt x="54" y="63"/>
                </a:cubicBezTo>
                <a:cubicBezTo>
                  <a:pt x="53" y="63"/>
                  <a:pt x="51" y="62"/>
                  <a:pt x="50" y="62"/>
                </a:cubicBezTo>
                <a:cubicBezTo>
                  <a:pt x="45" y="60"/>
                  <a:pt x="40" y="60"/>
                  <a:pt x="33" y="60"/>
                </a:cubicBezTo>
                <a:lnTo>
                  <a:pt x="33" y="119"/>
                </a:lnTo>
                <a:close/>
                <a:moveTo>
                  <a:pt x="1" y="135"/>
                </a:moveTo>
                <a:cubicBezTo>
                  <a:pt x="5" y="123"/>
                  <a:pt x="18" y="119"/>
                  <a:pt x="33" y="119"/>
                </a:cubicBezTo>
                <a:cubicBezTo>
                  <a:pt x="33" y="60"/>
                  <a:pt x="33" y="60"/>
                  <a:pt x="33" y="60"/>
                </a:cubicBezTo>
                <a:cubicBezTo>
                  <a:pt x="27" y="60"/>
                  <a:pt x="21" y="60"/>
                  <a:pt x="17" y="62"/>
                </a:cubicBezTo>
                <a:cubicBezTo>
                  <a:pt x="15" y="62"/>
                  <a:pt x="14" y="63"/>
                  <a:pt x="12" y="63"/>
                </a:cubicBezTo>
                <a:cubicBezTo>
                  <a:pt x="11" y="64"/>
                  <a:pt x="10" y="63"/>
                  <a:pt x="10" y="62"/>
                </a:cubicBezTo>
                <a:cubicBezTo>
                  <a:pt x="9" y="62"/>
                  <a:pt x="10" y="60"/>
                  <a:pt x="11" y="60"/>
                </a:cubicBezTo>
                <a:cubicBezTo>
                  <a:pt x="11" y="60"/>
                  <a:pt x="11" y="60"/>
                  <a:pt x="11" y="60"/>
                </a:cubicBezTo>
                <a:cubicBezTo>
                  <a:pt x="16" y="57"/>
                  <a:pt x="24" y="56"/>
                  <a:pt x="33" y="56"/>
                </a:cubicBezTo>
                <a:cubicBezTo>
                  <a:pt x="33" y="41"/>
                  <a:pt x="33" y="41"/>
                  <a:pt x="33" y="41"/>
                </a:cubicBezTo>
                <a:cubicBezTo>
                  <a:pt x="27" y="41"/>
                  <a:pt x="21" y="42"/>
                  <a:pt x="17" y="43"/>
                </a:cubicBezTo>
                <a:cubicBezTo>
                  <a:pt x="15" y="43"/>
                  <a:pt x="14" y="44"/>
                  <a:pt x="12" y="45"/>
                </a:cubicBezTo>
                <a:cubicBezTo>
                  <a:pt x="11" y="45"/>
                  <a:pt x="10" y="45"/>
                  <a:pt x="10" y="44"/>
                </a:cubicBezTo>
                <a:cubicBezTo>
                  <a:pt x="9" y="43"/>
                  <a:pt x="10" y="42"/>
                  <a:pt x="11" y="41"/>
                </a:cubicBezTo>
                <a:cubicBezTo>
                  <a:pt x="11" y="41"/>
                  <a:pt x="11" y="41"/>
                  <a:pt x="11" y="41"/>
                </a:cubicBezTo>
                <a:cubicBezTo>
                  <a:pt x="16" y="38"/>
                  <a:pt x="24" y="37"/>
                  <a:pt x="33" y="37"/>
                </a:cubicBezTo>
                <a:cubicBezTo>
                  <a:pt x="33" y="22"/>
                  <a:pt x="33" y="22"/>
                  <a:pt x="33" y="22"/>
                </a:cubicBezTo>
                <a:cubicBezTo>
                  <a:pt x="27" y="22"/>
                  <a:pt x="21" y="23"/>
                  <a:pt x="17" y="24"/>
                </a:cubicBezTo>
                <a:cubicBezTo>
                  <a:pt x="15" y="25"/>
                  <a:pt x="14" y="25"/>
                  <a:pt x="12" y="26"/>
                </a:cubicBezTo>
                <a:cubicBezTo>
                  <a:pt x="11" y="26"/>
                  <a:pt x="10" y="26"/>
                  <a:pt x="10" y="25"/>
                </a:cubicBezTo>
                <a:cubicBezTo>
                  <a:pt x="9" y="24"/>
                  <a:pt x="10" y="23"/>
                  <a:pt x="11" y="23"/>
                </a:cubicBezTo>
                <a:cubicBezTo>
                  <a:pt x="11" y="23"/>
                  <a:pt x="11" y="23"/>
                  <a:pt x="11" y="23"/>
                </a:cubicBezTo>
                <a:cubicBezTo>
                  <a:pt x="16" y="20"/>
                  <a:pt x="24" y="18"/>
                  <a:pt x="33" y="18"/>
                </a:cubicBezTo>
                <a:cubicBezTo>
                  <a:pt x="33" y="0"/>
                  <a:pt x="33" y="0"/>
                  <a:pt x="33" y="0"/>
                </a:cubicBezTo>
                <a:cubicBezTo>
                  <a:pt x="18" y="0"/>
                  <a:pt x="6" y="3"/>
                  <a:pt x="2" y="14"/>
                </a:cubicBezTo>
                <a:cubicBezTo>
                  <a:pt x="0" y="18"/>
                  <a:pt x="0" y="25"/>
                  <a:pt x="0" y="30"/>
                </a:cubicBezTo>
                <a:cubicBezTo>
                  <a:pt x="0" y="51"/>
                  <a:pt x="0" y="113"/>
                  <a:pt x="0" y="134"/>
                </a:cubicBezTo>
                <a:cubicBezTo>
                  <a:pt x="0" y="139"/>
                  <a:pt x="0" y="139"/>
                  <a:pt x="1" y="13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08" name="Google Shape;1908;p64"/>
          <p:cNvSpPr/>
          <p:nvPr/>
        </p:nvSpPr>
        <p:spPr>
          <a:xfrm>
            <a:off x="5040532" y="3485806"/>
            <a:ext cx="173871" cy="369477"/>
          </a:xfrm>
          <a:custGeom>
            <a:rect b="b" l="l" r="r" t="t"/>
            <a:pathLst>
              <a:path extrusionOk="0" h="139" w="66">
                <a:moveTo>
                  <a:pt x="65" y="135"/>
                </a:move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7" y="25"/>
                  <a:pt x="57" y="25"/>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7" y="44"/>
                  <a:pt x="57" y="44"/>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7" y="62"/>
                  <a:pt x="57" y="62"/>
                  <a:pt x="57" y="62"/>
                </a:cubicBezTo>
                <a:cubicBezTo>
                  <a:pt x="56" y="63"/>
                  <a:pt x="56" y="64"/>
                  <a:pt x="55" y="64"/>
                </a:cubicBezTo>
                <a:cubicBezTo>
                  <a:pt x="55" y="64"/>
                  <a:pt x="54" y="64"/>
                  <a:pt x="54" y="63"/>
                </a:cubicBezTo>
                <a:cubicBezTo>
                  <a:pt x="53" y="63"/>
                  <a:pt x="51" y="62"/>
                  <a:pt x="50" y="62"/>
                </a:cubicBezTo>
                <a:cubicBezTo>
                  <a:pt x="45" y="60"/>
                  <a:pt x="40" y="60"/>
                  <a:pt x="33" y="60"/>
                </a:cubicBezTo>
                <a:cubicBezTo>
                  <a:pt x="33" y="119"/>
                  <a:pt x="33" y="119"/>
                  <a:pt x="33" y="119"/>
                </a:cubicBezTo>
                <a:cubicBezTo>
                  <a:pt x="33" y="119"/>
                  <a:pt x="33" y="119"/>
                  <a:pt x="33" y="119"/>
                </a:cubicBezTo>
                <a:cubicBezTo>
                  <a:pt x="48" y="119"/>
                  <a:pt x="61" y="123"/>
                  <a:pt x="65" y="135"/>
                </a:cubicBezTo>
                <a:close/>
                <a:moveTo>
                  <a:pt x="33" y="0"/>
                </a:moveTo>
                <a:cubicBezTo>
                  <a:pt x="33" y="0"/>
                  <a:pt x="33" y="0"/>
                  <a:pt x="33" y="0"/>
                </a:cubicBezTo>
                <a:cubicBezTo>
                  <a:pt x="18" y="0"/>
                  <a:pt x="5" y="3"/>
                  <a:pt x="2" y="14"/>
                </a:cubicBezTo>
                <a:cubicBezTo>
                  <a:pt x="0" y="18"/>
                  <a:pt x="0" y="25"/>
                  <a:pt x="0" y="30"/>
                </a:cubicBezTo>
                <a:cubicBezTo>
                  <a:pt x="0" y="51"/>
                  <a:pt x="0" y="113"/>
                  <a:pt x="0" y="134"/>
                </a:cubicBezTo>
                <a:cubicBezTo>
                  <a:pt x="0" y="139"/>
                  <a:pt x="0" y="139"/>
                  <a:pt x="1" y="135"/>
                </a:cubicBezTo>
                <a:cubicBezTo>
                  <a:pt x="5" y="123"/>
                  <a:pt x="18" y="119"/>
                  <a:pt x="33" y="119"/>
                </a:cubicBezTo>
                <a:cubicBezTo>
                  <a:pt x="33" y="60"/>
                  <a:pt x="33" y="60"/>
                  <a:pt x="33" y="60"/>
                </a:cubicBezTo>
                <a:cubicBezTo>
                  <a:pt x="33" y="60"/>
                  <a:pt x="33" y="60"/>
                  <a:pt x="33" y="60"/>
                </a:cubicBezTo>
                <a:cubicBezTo>
                  <a:pt x="26" y="60"/>
                  <a:pt x="21" y="60"/>
                  <a:pt x="17" y="62"/>
                </a:cubicBezTo>
                <a:cubicBezTo>
                  <a:pt x="15" y="62"/>
                  <a:pt x="14" y="63"/>
                  <a:pt x="12" y="63"/>
                </a:cubicBezTo>
                <a:cubicBezTo>
                  <a:pt x="11" y="64"/>
                  <a:pt x="10" y="63"/>
                  <a:pt x="10" y="62"/>
                </a:cubicBezTo>
                <a:cubicBezTo>
                  <a:pt x="9" y="62"/>
                  <a:pt x="10" y="60"/>
                  <a:pt x="10" y="60"/>
                </a:cubicBezTo>
                <a:cubicBezTo>
                  <a:pt x="16" y="57"/>
                  <a:pt x="23" y="56"/>
                  <a:pt x="33" y="56"/>
                </a:cubicBezTo>
                <a:cubicBezTo>
                  <a:pt x="33" y="56"/>
                  <a:pt x="33" y="56"/>
                  <a:pt x="33" y="56"/>
                </a:cubicBezTo>
                <a:cubicBezTo>
                  <a:pt x="33" y="41"/>
                  <a:pt x="33" y="41"/>
                  <a:pt x="33" y="41"/>
                </a:cubicBezTo>
                <a:cubicBezTo>
                  <a:pt x="33" y="41"/>
                  <a:pt x="33" y="41"/>
                  <a:pt x="33" y="41"/>
                </a:cubicBezTo>
                <a:cubicBezTo>
                  <a:pt x="26" y="41"/>
                  <a:pt x="21" y="42"/>
                  <a:pt x="17" y="43"/>
                </a:cubicBezTo>
                <a:cubicBezTo>
                  <a:pt x="15" y="43"/>
                  <a:pt x="14" y="44"/>
                  <a:pt x="12" y="45"/>
                </a:cubicBezTo>
                <a:cubicBezTo>
                  <a:pt x="11" y="45"/>
                  <a:pt x="10" y="45"/>
                  <a:pt x="10" y="44"/>
                </a:cubicBezTo>
                <a:cubicBezTo>
                  <a:pt x="9" y="43"/>
                  <a:pt x="10" y="42"/>
                  <a:pt x="10" y="41"/>
                </a:cubicBezTo>
                <a:cubicBezTo>
                  <a:pt x="16" y="38"/>
                  <a:pt x="23" y="37"/>
                  <a:pt x="33" y="37"/>
                </a:cubicBezTo>
                <a:cubicBezTo>
                  <a:pt x="33" y="37"/>
                  <a:pt x="33" y="37"/>
                  <a:pt x="33" y="37"/>
                </a:cubicBezTo>
                <a:cubicBezTo>
                  <a:pt x="33" y="22"/>
                  <a:pt x="33" y="22"/>
                  <a:pt x="33" y="22"/>
                </a:cubicBezTo>
                <a:cubicBezTo>
                  <a:pt x="33" y="22"/>
                  <a:pt x="33" y="22"/>
                  <a:pt x="33" y="22"/>
                </a:cubicBezTo>
                <a:cubicBezTo>
                  <a:pt x="26" y="22"/>
                  <a:pt x="21" y="23"/>
                  <a:pt x="17" y="24"/>
                </a:cubicBezTo>
                <a:cubicBezTo>
                  <a:pt x="15" y="25"/>
                  <a:pt x="14" y="25"/>
                  <a:pt x="12" y="26"/>
                </a:cubicBezTo>
                <a:cubicBezTo>
                  <a:pt x="11" y="26"/>
                  <a:pt x="10" y="26"/>
                  <a:pt x="10" y="25"/>
                </a:cubicBezTo>
                <a:cubicBezTo>
                  <a:pt x="9" y="24"/>
                  <a:pt x="10" y="23"/>
                  <a:pt x="10" y="23"/>
                </a:cubicBezTo>
                <a:cubicBezTo>
                  <a:pt x="16" y="20"/>
                  <a:pt x="23" y="18"/>
                  <a:pt x="33" y="18"/>
                </a:cubicBezTo>
                <a:cubicBezTo>
                  <a:pt x="33" y="18"/>
                  <a:pt x="33" y="18"/>
                  <a:pt x="33" y="18"/>
                </a:cubicBezTo>
                <a:lnTo>
                  <a:pt x="33"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909" name="Google Shape;1909;p64"/>
          <p:cNvGrpSpPr/>
          <p:nvPr/>
        </p:nvGrpSpPr>
        <p:grpSpPr>
          <a:xfrm>
            <a:off x="3996036" y="5055053"/>
            <a:ext cx="375403" cy="375403"/>
            <a:chOff x="4256137" y="4444072"/>
            <a:chExt cx="375403" cy="375403"/>
          </a:xfrm>
        </p:grpSpPr>
        <p:sp>
          <p:nvSpPr>
            <p:cNvPr id="1910" name="Google Shape;1910;p64"/>
            <p:cNvSpPr/>
            <p:nvPr/>
          </p:nvSpPr>
          <p:spPr>
            <a:xfrm>
              <a:off x="4256137" y="4444072"/>
              <a:ext cx="375403" cy="375403"/>
            </a:xfrm>
            <a:prstGeom prst="ellipse">
              <a:avLst/>
            </a:pr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11" name="Google Shape;1911;p64"/>
            <p:cNvSpPr/>
            <p:nvPr/>
          </p:nvSpPr>
          <p:spPr>
            <a:xfrm>
              <a:off x="4305533" y="4493464"/>
              <a:ext cx="272660" cy="272660"/>
            </a:xfrm>
            <a:custGeom>
              <a:rect b="b" l="l" r="r" t="t"/>
              <a:pathLst>
                <a:path extrusionOk="0" h="103" w="103">
                  <a:moveTo>
                    <a:pt x="55" y="103"/>
                  </a:moveTo>
                  <a:cubicBezTo>
                    <a:pt x="58" y="103"/>
                    <a:pt x="61" y="103"/>
                    <a:pt x="63" y="102"/>
                  </a:cubicBezTo>
                  <a:cubicBezTo>
                    <a:pt x="65" y="102"/>
                    <a:pt x="67" y="101"/>
                    <a:pt x="68" y="101"/>
                  </a:cubicBezTo>
                  <a:cubicBezTo>
                    <a:pt x="69" y="100"/>
                    <a:pt x="70" y="100"/>
                    <a:pt x="71" y="100"/>
                  </a:cubicBezTo>
                  <a:cubicBezTo>
                    <a:pt x="72" y="99"/>
                    <a:pt x="74" y="98"/>
                    <a:pt x="75" y="98"/>
                  </a:cubicBezTo>
                  <a:cubicBezTo>
                    <a:pt x="76" y="97"/>
                    <a:pt x="77" y="97"/>
                    <a:pt x="78" y="96"/>
                  </a:cubicBezTo>
                  <a:cubicBezTo>
                    <a:pt x="81" y="95"/>
                    <a:pt x="84" y="92"/>
                    <a:pt x="87" y="90"/>
                  </a:cubicBezTo>
                  <a:cubicBezTo>
                    <a:pt x="87" y="89"/>
                    <a:pt x="88" y="89"/>
                    <a:pt x="88" y="88"/>
                  </a:cubicBezTo>
                  <a:cubicBezTo>
                    <a:pt x="89" y="88"/>
                    <a:pt x="89" y="87"/>
                    <a:pt x="90" y="86"/>
                  </a:cubicBezTo>
                  <a:cubicBezTo>
                    <a:pt x="91" y="86"/>
                    <a:pt x="92" y="85"/>
                    <a:pt x="92" y="84"/>
                  </a:cubicBezTo>
                  <a:cubicBezTo>
                    <a:pt x="94" y="82"/>
                    <a:pt x="95" y="80"/>
                    <a:pt x="96" y="79"/>
                  </a:cubicBezTo>
                  <a:cubicBezTo>
                    <a:pt x="96" y="78"/>
                    <a:pt x="96" y="78"/>
                    <a:pt x="97" y="77"/>
                  </a:cubicBezTo>
                  <a:cubicBezTo>
                    <a:pt x="97" y="77"/>
                    <a:pt x="97" y="76"/>
                    <a:pt x="98" y="75"/>
                  </a:cubicBezTo>
                  <a:cubicBezTo>
                    <a:pt x="98" y="75"/>
                    <a:pt x="98" y="75"/>
                    <a:pt x="98" y="74"/>
                  </a:cubicBezTo>
                  <a:cubicBezTo>
                    <a:pt x="99" y="73"/>
                    <a:pt x="99" y="73"/>
                    <a:pt x="99" y="72"/>
                  </a:cubicBezTo>
                  <a:cubicBezTo>
                    <a:pt x="100" y="71"/>
                    <a:pt x="100" y="70"/>
                    <a:pt x="100" y="70"/>
                  </a:cubicBezTo>
                  <a:cubicBezTo>
                    <a:pt x="101" y="68"/>
                    <a:pt x="101" y="66"/>
                    <a:pt x="102" y="65"/>
                  </a:cubicBezTo>
                  <a:cubicBezTo>
                    <a:pt x="102" y="64"/>
                    <a:pt x="102" y="63"/>
                    <a:pt x="102" y="62"/>
                  </a:cubicBezTo>
                  <a:cubicBezTo>
                    <a:pt x="103" y="61"/>
                    <a:pt x="103" y="61"/>
                    <a:pt x="103" y="60"/>
                  </a:cubicBezTo>
                  <a:cubicBezTo>
                    <a:pt x="103" y="59"/>
                    <a:pt x="103" y="58"/>
                    <a:pt x="103" y="57"/>
                  </a:cubicBezTo>
                  <a:cubicBezTo>
                    <a:pt x="103" y="55"/>
                    <a:pt x="103" y="54"/>
                    <a:pt x="103" y="52"/>
                  </a:cubicBezTo>
                  <a:cubicBezTo>
                    <a:pt x="103" y="50"/>
                    <a:pt x="103" y="48"/>
                    <a:pt x="103" y="47"/>
                  </a:cubicBezTo>
                  <a:cubicBezTo>
                    <a:pt x="103" y="46"/>
                    <a:pt x="103" y="45"/>
                    <a:pt x="103" y="44"/>
                  </a:cubicBezTo>
                  <a:cubicBezTo>
                    <a:pt x="103" y="43"/>
                    <a:pt x="103" y="42"/>
                    <a:pt x="102" y="41"/>
                  </a:cubicBezTo>
                  <a:cubicBezTo>
                    <a:pt x="102" y="41"/>
                    <a:pt x="102" y="40"/>
                    <a:pt x="102" y="39"/>
                  </a:cubicBezTo>
                  <a:cubicBezTo>
                    <a:pt x="101" y="37"/>
                    <a:pt x="101" y="36"/>
                    <a:pt x="100" y="34"/>
                  </a:cubicBezTo>
                  <a:cubicBezTo>
                    <a:pt x="100" y="34"/>
                    <a:pt x="100" y="33"/>
                    <a:pt x="100" y="33"/>
                  </a:cubicBezTo>
                  <a:cubicBezTo>
                    <a:pt x="99" y="32"/>
                    <a:pt x="99" y="31"/>
                    <a:pt x="98" y="29"/>
                  </a:cubicBezTo>
                  <a:cubicBezTo>
                    <a:pt x="98" y="29"/>
                    <a:pt x="98" y="29"/>
                    <a:pt x="98" y="28"/>
                  </a:cubicBezTo>
                  <a:cubicBezTo>
                    <a:pt x="97" y="28"/>
                    <a:pt x="97" y="27"/>
                    <a:pt x="97" y="26"/>
                  </a:cubicBezTo>
                  <a:cubicBezTo>
                    <a:pt x="95" y="24"/>
                    <a:pt x="94" y="22"/>
                    <a:pt x="92" y="20"/>
                  </a:cubicBezTo>
                  <a:cubicBezTo>
                    <a:pt x="92" y="19"/>
                    <a:pt x="91" y="18"/>
                    <a:pt x="90" y="17"/>
                  </a:cubicBezTo>
                  <a:cubicBezTo>
                    <a:pt x="89" y="17"/>
                    <a:pt x="89" y="16"/>
                    <a:pt x="88" y="15"/>
                  </a:cubicBezTo>
                  <a:cubicBezTo>
                    <a:pt x="88" y="15"/>
                    <a:pt x="87" y="14"/>
                    <a:pt x="87" y="14"/>
                  </a:cubicBezTo>
                  <a:cubicBezTo>
                    <a:pt x="85" y="13"/>
                    <a:pt x="84" y="12"/>
                    <a:pt x="83" y="11"/>
                  </a:cubicBezTo>
                  <a:cubicBezTo>
                    <a:pt x="81" y="9"/>
                    <a:pt x="79" y="8"/>
                    <a:pt x="78" y="7"/>
                  </a:cubicBezTo>
                  <a:cubicBezTo>
                    <a:pt x="77" y="7"/>
                    <a:pt x="76" y="6"/>
                    <a:pt x="75" y="6"/>
                  </a:cubicBezTo>
                  <a:cubicBezTo>
                    <a:pt x="75" y="6"/>
                    <a:pt x="75" y="6"/>
                    <a:pt x="74" y="5"/>
                  </a:cubicBezTo>
                  <a:cubicBezTo>
                    <a:pt x="74" y="5"/>
                    <a:pt x="74" y="5"/>
                    <a:pt x="73" y="5"/>
                  </a:cubicBezTo>
                  <a:cubicBezTo>
                    <a:pt x="73" y="5"/>
                    <a:pt x="73" y="5"/>
                    <a:pt x="73" y="5"/>
                  </a:cubicBezTo>
                  <a:cubicBezTo>
                    <a:pt x="72" y="4"/>
                    <a:pt x="71" y="4"/>
                    <a:pt x="71" y="4"/>
                  </a:cubicBezTo>
                  <a:cubicBezTo>
                    <a:pt x="71" y="4"/>
                    <a:pt x="71" y="4"/>
                    <a:pt x="71" y="4"/>
                  </a:cubicBezTo>
                  <a:cubicBezTo>
                    <a:pt x="70" y="4"/>
                    <a:pt x="69" y="3"/>
                    <a:pt x="69" y="3"/>
                  </a:cubicBezTo>
                  <a:cubicBezTo>
                    <a:pt x="69" y="3"/>
                    <a:pt x="69" y="3"/>
                    <a:pt x="68" y="3"/>
                  </a:cubicBezTo>
                  <a:cubicBezTo>
                    <a:pt x="67" y="2"/>
                    <a:pt x="65" y="2"/>
                    <a:pt x="64" y="2"/>
                  </a:cubicBezTo>
                  <a:cubicBezTo>
                    <a:pt x="63" y="2"/>
                    <a:pt x="63" y="1"/>
                    <a:pt x="62" y="1"/>
                  </a:cubicBezTo>
                  <a:cubicBezTo>
                    <a:pt x="62" y="1"/>
                    <a:pt x="62" y="1"/>
                    <a:pt x="61" y="1"/>
                  </a:cubicBezTo>
                  <a:cubicBezTo>
                    <a:pt x="59" y="1"/>
                    <a:pt x="57" y="1"/>
                    <a:pt x="55" y="0"/>
                  </a:cubicBezTo>
                  <a:cubicBezTo>
                    <a:pt x="55" y="3"/>
                    <a:pt x="55" y="3"/>
                    <a:pt x="55" y="3"/>
                  </a:cubicBezTo>
                  <a:cubicBezTo>
                    <a:pt x="58" y="3"/>
                    <a:pt x="60" y="4"/>
                    <a:pt x="62" y="4"/>
                  </a:cubicBezTo>
                  <a:cubicBezTo>
                    <a:pt x="62" y="4"/>
                    <a:pt x="61" y="4"/>
                    <a:pt x="61" y="4"/>
                  </a:cubicBezTo>
                  <a:cubicBezTo>
                    <a:pt x="60" y="5"/>
                    <a:pt x="60" y="5"/>
                    <a:pt x="60" y="5"/>
                  </a:cubicBezTo>
                  <a:cubicBezTo>
                    <a:pt x="59" y="5"/>
                    <a:pt x="58" y="5"/>
                    <a:pt x="57" y="5"/>
                  </a:cubicBezTo>
                  <a:cubicBezTo>
                    <a:pt x="57" y="5"/>
                    <a:pt x="58" y="5"/>
                    <a:pt x="58" y="5"/>
                  </a:cubicBezTo>
                  <a:cubicBezTo>
                    <a:pt x="59" y="6"/>
                    <a:pt x="59" y="6"/>
                    <a:pt x="60" y="6"/>
                  </a:cubicBezTo>
                  <a:cubicBezTo>
                    <a:pt x="61" y="6"/>
                    <a:pt x="62" y="6"/>
                    <a:pt x="62" y="6"/>
                  </a:cubicBezTo>
                  <a:cubicBezTo>
                    <a:pt x="62" y="5"/>
                    <a:pt x="62" y="5"/>
                    <a:pt x="63" y="5"/>
                  </a:cubicBezTo>
                  <a:cubicBezTo>
                    <a:pt x="63" y="5"/>
                    <a:pt x="63" y="4"/>
                    <a:pt x="63" y="4"/>
                  </a:cubicBezTo>
                  <a:cubicBezTo>
                    <a:pt x="64" y="4"/>
                    <a:pt x="64" y="5"/>
                    <a:pt x="65" y="5"/>
                  </a:cubicBezTo>
                  <a:cubicBezTo>
                    <a:pt x="65" y="5"/>
                    <a:pt x="64" y="5"/>
                    <a:pt x="64" y="6"/>
                  </a:cubicBezTo>
                  <a:cubicBezTo>
                    <a:pt x="64" y="6"/>
                    <a:pt x="65" y="5"/>
                    <a:pt x="66" y="5"/>
                  </a:cubicBezTo>
                  <a:cubicBezTo>
                    <a:pt x="66" y="5"/>
                    <a:pt x="66" y="5"/>
                    <a:pt x="66" y="5"/>
                  </a:cubicBezTo>
                  <a:cubicBezTo>
                    <a:pt x="67" y="5"/>
                    <a:pt x="68" y="6"/>
                    <a:pt x="68" y="6"/>
                  </a:cubicBezTo>
                  <a:cubicBezTo>
                    <a:pt x="69" y="6"/>
                    <a:pt x="71" y="7"/>
                    <a:pt x="72" y="7"/>
                  </a:cubicBezTo>
                  <a:cubicBezTo>
                    <a:pt x="71" y="7"/>
                    <a:pt x="71" y="7"/>
                    <a:pt x="71" y="7"/>
                  </a:cubicBezTo>
                  <a:cubicBezTo>
                    <a:pt x="71" y="7"/>
                    <a:pt x="70" y="7"/>
                    <a:pt x="70" y="7"/>
                  </a:cubicBezTo>
                  <a:cubicBezTo>
                    <a:pt x="70" y="8"/>
                    <a:pt x="70" y="8"/>
                    <a:pt x="71" y="8"/>
                  </a:cubicBezTo>
                  <a:cubicBezTo>
                    <a:pt x="71" y="8"/>
                    <a:pt x="72" y="9"/>
                    <a:pt x="72" y="9"/>
                  </a:cubicBezTo>
                  <a:cubicBezTo>
                    <a:pt x="72" y="10"/>
                    <a:pt x="71" y="9"/>
                    <a:pt x="70" y="9"/>
                  </a:cubicBezTo>
                  <a:cubicBezTo>
                    <a:pt x="69" y="9"/>
                    <a:pt x="68" y="11"/>
                    <a:pt x="68" y="10"/>
                  </a:cubicBezTo>
                  <a:cubicBezTo>
                    <a:pt x="68" y="9"/>
                    <a:pt x="68" y="9"/>
                    <a:pt x="69" y="8"/>
                  </a:cubicBezTo>
                  <a:cubicBezTo>
                    <a:pt x="68" y="8"/>
                    <a:pt x="68" y="8"/>
                    <a:pt x="68" y="8"/>
                  </a:cubicBezTo>
                  <a:cubicBezTo>
                    <a:pt x="68" y="8"/>
                    <a:pt x="68" y="9"/>
                    <a:pt x="67" y="9"/>
                  </a:cubicBezTo>
                  <a:cubicBezTo>
                    <a:pt x="67" y="9"/>
                    <a:pt x="67" y="9"/>
                    <a:pt x="66" y="9"/>
                  </a:cubicBezTo>
                  <a:cubicBezTo>
                    <a:pt x="66" y="9"/>
                    <a:pt x="65" y="9"/>
                    <a:pt x="65" y="9"/>
                  </a:cubicBezTo>
                  <a:cubicBezTo>
                    <a:pt x="64" y="10"/>
                    <a:pt x="64" y="10"/>
                    <a:pt x="63" y="10"/>
                  </a:cubicBezTo>
                  <a:cubicBezTo>
                    <a:pt x="63" y="10"/>
                    <a:pt x="63" y="10"/>
                    <a:pt x="62" y="10"/>
                  </a:cubicBezTo>
                  <a:cubicBezTo>
                    <a:pt x="62" y="11"/>
                    <a:pt x="61" y="11"/>
                    <a:pt x="60" y="11"/>
                  </a:cubicBezTo>
                  <a:cubicBezTo>
                    <a:pt x="60" y="12"/>
                    <a:pt x="59" y="12"/>
                    <a:pt x="58" y="13"/>
                  </a:cubicBezTo>
                  <a:cubicBezTo>
                    <a:pt x="58" y="13"/>
                    <a:pt x="57" y="13"/>
                    <a:pt x="57" y="14"/>
                  </a:cubicBezTo>
                  <a:cubicBezTo>
                    <a:pt x="57" y="14"/>
                    <a:pt x="58" y="14"/>
                    <a:pt x="58" y="14"/>
                  </a:cubicBezTo>
                  <a:cubicBezTo>
                    <a:pt x="58" y="15"/>
                    <a:pt x="58" y="15"/>
                    <a:pt x="58" y="15"/>
                  </a:cubicBezTo>
                  <a:cubicBezTo>
                    <a:pt x="58" y="16"/>
                    <a:pt x="59" y="15"/>
                    <a:pt x="59" y="16"/>
                  </a:cubicBezTo>
                  <a:cubicBezTo>
                    <a:pt x="60" y="16"/>
                    <a:pt x="61" y="16"/>
                    <a:pt x="61" y="17"/>
                  </a:cubicBezTo>
                  <a:cubicBezTo>
                    <a:pt x="62" y="17"/>
                    <a:pt x="62" y="17"/>
                    <a:pt x="63" y="17"/>
                  </a:cubicBezTo>
                  <a:cubicBezTo>
                    <a:pt x="64" y="17"/>
                    <a:pt x="65" y="17"/>
                    <a:pt x="65" y="18"/>
                  </a:cubicBezTo>
                  <a:cubicBezTo>
                    <a:pt x="65" y="18"/>
                    <a:pt x="64" y="19"/>
                    <a:pt x="64" y="19"/>
                  </a:cubicBezTo>
                  <a:cubicBezTo>
                    <a:pt x="64" y="19"/>
                    <a:pt x="64" y="20"/>
                    <a:pt x="64" y="20"/>
                  </a:cubicBezTo>
                  <a:cubicBezTo>
                    <a:pt x="64" y="21"/>
                    <a:pt x="64" y="21"/>
                    <a:pt x="65" y="21"/>
                  </a:cubicBezTo>
                  <a:cubicBezTo>
                    <a:pt x="65" y="21"/>
                    <a:pt x="66" y="21"/>
                    <a:pt x="66" y="20"/>
                  </a:cubicBezTo>
                  <a:cubicBezTo>
                    <a:pt x="66" y="19"/>
                    <a:pt x="66" y="19"/>
                    <a:pt x="67" y="18"/>
                  </a:cubicBezTo>
                  <a:cubicBezTo>
                    <a:pt x="69" y="18"/>
                    <a:pt x="72" y="17"/>
                    <a:pt x="71" y="14"/>
                  </a:cubicBezTo>
                  <a:cubicBezTo>
                    <a:pt x="71" y="14"/>
                    <a:pt x="71" y="14"/>
                    <a:pt x="71" y="13"/>
                  </a:cubicBezTo>
                  <a:cubicBezTo>
                    <a:pt x="71" y="13"/>
                    <a:pt x="72" y="13"/>
                    <a:pt x="72" y="12"/>
                  </a:cubicBezTo>
                  <a:cubicBezTo>
                    <a:pt x="72" y="12"/>
                    <a:pt x="72" y="12"/>
                    <a:pt x="73" y="11"/>
                  </a:cubicBezTo>
                  <a:cubicBezTo>
                    <a:pt x="73" y="11"/>
                    <a:pt x="73" y="11"/>
                    <a:pt x="73" y="11"/>
                  </a:cubicBezTo>
                  <a:cubicBezTo>
                    <a:pt x="73" y="10"/>
                    <a:pt x="73" y="10"/>
                    <a:pt x="73" y="10"/>
                  </a:cubicBezTo>
                  <a:cubicBezTo>
                    <a:pt x="74" y="10"/>
                    <a:pt x="74" y="10"/>
                    <a:pt x="74" y="11"/>
                  </a:cubicBezTo>
                  <a:cubicBezTo>
                    <a:pt x="75" y="11"/>
                    <a:pt x="75" y="11"/>
                    <a:pt x="76" y="11"/>
                  </a:cubicBezTo>
                  <a:cubicBezTo>
                    <a:pt x="76" y="11"/>
                    <a:pt x="76" y="11"/>
                    <a:pt x="76" y="11"/>
                  </a:cubicBezTo>
                  <a:cubicBezTo>
                    <a:pt x="77" y="11"/>
                    <a:pt x="77" y="11"/>
                    <a:pt x="78" y="12"/>
                  </a:cubicBezTo>
                  <a:cubicBezTo>
                    <a:pt x="78" y="12"/>
                    <a:pt x="78" y="12"/>
                    <a:pt x="79" y="12"/>
                  </a:cubicBezTo>
                  <a:cubicBezTo>
                    <a:pt x="78" y="13"/>
                    <a:pt x="78" y="13"/>
                    <a:pt x="78" y="13"/>
                  </a:cubicBezTo>
                  <a:cubicBezTo>
                    <a:pt x="78" y="13"/>
                    <a:pt x="78" y="13"/>
                    <a:pt x="78" y="13"/>
                  </a:cubicBezTo>
                  <a:cubicBezTo>
                    <a:pt x="78" y="14"/>
                    <a:pt x="79" y="14"/>
                    <a:pt x="79" y="14"/>
                  </a:cubicBezTo>
                  <a:cubicBezTo>
                    <a:pt x="79" y="14"/>
                    <a:pt x="80" y="14"/>
                    <a:pt x="80" y="14"/>
                  </a:cubicBezTo>
                  <a:cubicBezTo>
                    <a:pt x="81" y="14"/>
                    <a:pt x="81" y="13"/>
                    <a:pt x="82" y="13"/>
                  </a:cubicBezTo>
                  <a:cubicBezTo>
                    <a:pt x="82" y="14"/>
                    <a:pt x="83" y="14"/>
                    <a:pt x="83" y="14"/>
                  </a:cubicBezTo>
                  <a:cubicBezTo>
                    <a:pt x="83" y="15"/>
                    <a:pt x="83" y="15"/>
                    <a:pt x="83" y="15"/>
                  </a:cubicBezTo>
                  <a:cubicBezTo>
                    <a:pt x="83" y="16"/>
                    <a:pt x="83" y="16"/>
                    <a:pt x="83" y="17"/>
                  </a:cubicBezTo>
                  <a:cubicBezTo>
                    <a:pt x="83" y="18"/>
                    <a:pt x="84" y="17"/>
                    <a:pt x="85" y="18"/>
                  </a:cubicBezTo>
                  <a:cubicBezTo>
                    <a:pt x="85" y="18"/>
                    <a:pt x="85" y="18"/>
                    <a:pt x="85" y="19"/>
                  </a:cubicBezTo>
                  <a:cubicBezTo>
                    <a:pt x="86" y="19"/>
                    <a:pt x="86" y="19"/>
                    <a:pt x="86" y="19"/>
                  </a:cubicBezTo>
                  <a:cubicBezTo>
                    <a:pt x="86" y="20"/>
                    <a:pt x="85" y="20"/>
                    <a:pt x="85" y="22"/>
                  </a:cubicBezTo>
                  <a:cubicBezTo>
                    <a:pt x="85" y="22"/>
                    <a:pt x="85" y="22"/>
                    <a:pt x="85" y="22"/>
                  </a:cubicBezTo>
                  <a:cubicBezTo>
                    <a:pt x="85" y="23"/>
                    <a:pt x="86" y="23"/>
                    <a:pt x="86" y="23"/>
                  </a:cubicBezTo>
                  <a:cubicBezTo>
                    <a:pt x="86" y="24"/>
                    <a:pt x="86" y="24"/>
                    <a:pt x="86" y="24"/>
                  </a:cubicBezTo>
                  <a:cubicBezTo>
                    <a:pt x="87" y="25"/>
                    <a:pt x="87" y="26"/>
                    <a:pt x="86" y="26"/>
                  </a:cubicBezTo>
                  <a:cubicBezTo>
                    <a:pt x="85" y="26"/>
                    <a:pt x="85" y="25"/>
                    <a:pt x="85" y="25"/>
                  </a:cubicBezTo>
                  <a:cubicBezTo>
                    <a:pt x="84" y="25"/>
                    <a:pt x="84" y="25"/>
                    <a:pt x="84" y="25"/>
                  </a:cubicBezTo>
                  <a:cubicBezTo>
                    <a:pt x="84" y="25"/>
                    <a:pt x="83" y="25"/>
                    <a:pt x="83" y="25"/>
                  </a:cubicBezTo>
                  <a:cubicBezTo>
                    <a:pt x="82" y="25"/>
                    <a:pt x="81" y="25"/>
                    <a:pt x="81" y="25"/>
                  </a:cubicBezTo>
                  <a:cubicBezTo>
                    <a:pt x="82" y="24"/>
                    <a:pt x="83" y="23"/>
                    <a:pt x="83" y="22"/>
                  </a:cubicBezTo>
                  <a:cubicBezTo>
                    <a:pt x="84" y="22"/>
                    <a:pt x="84" y="22"/>
                    <a:pt x="84" y="21"/>
                  </a:cubicBezTo>
                  <a:cubicBezTo>
                    <a:pt x="84" y="21"/>
                    <a:pt x="83" y="21"/>
                    <a:pt x="83" y="22"/>
                  </a:cubicBezTo>
                  <a:cubicBezTo>
                    <a:pt x="82" y="22"/>
                    <a:pt x="82" y="22"/>
                    <a:pt x="81" y="22"/>
                  </a:cubicBezTo>
                  <a:cubicBezTo>
                    <a:pt x="80" y="22"/>
                    <a:pt x="79" y="22"/>
                    <a:pt x="78" y="23"/>
                  </a:cubicBezTo>
                  <a:cubicBezTo>
                    <a:pt x="78" y="23"/>
                    <a:pt x="79" y="23"/>
                    <a:pt x="79" y="23"/>
                  </a:cubicBezTo>
                  <a:cubicBezTo>
                    <a:pt x="79" y="24"/>
                    <a:pt x="78" y="24"/>
                    <a:pt x="78" y="23"/>
                  </a:cubicBezTo>
                  <a:cubicBezTo>
                    <a:pt x="78" y="23"/>
                    <a:pt x="78" y="23"/>
                    <a:pt x="78" y="23"/>
                  </a:cubicBezTo>
                  <a:cubicBezTo>
                    <a:pt x="77" y="22"/>
                    <a:pt x="76" y="22"/>
                    <a:pt x="76" y="22"/>
                  </a:cubicBezTo>
                  <a:cubicBezTo>
                    <a:pt x="75" y="22"/>
                    <a:pt x="75" y="23"/>
                    <a:pt x="75" y="23"/>
                  </a:cubicBezTo>
                  <a:cubicBezTo>
                    <a:pt x="75" y="24"/>
                    <a:pt x="77" y="23"/>
                    <a:pt x="77" y="24"/>
                  </a:cubicBezTo>
                  <a:cubicBezTo>
                    <a:pt x="76" y="24"/>
                    <a:pt x="75" y="25"/>
                    <a:pt x="76" y="26"/>
                  </a:cubicBezTo>
                  <a:cubicBezTo>
                    <a:pt x="76" y="26"/>
                    <a:pt x="76" y="27"/>
                    <a:pt x="76" y="27"/>
                  </a:cubicBezTo>
                  <a:cubicBezTo>
                    <a:pt x="77" y="27"/>
                    <a:pt x="77" y="26"/>
                    <a:pt x="77" y="26"/>
                  </a:cubicBezTo>
                  <a:cubicBezTo>
                    <a:pt x="77" y="26"/>
                    <a:pt x="77" y="27"/>
                    <a:pt x="78" y="27"/>
                  </a:cubicBezTo>
                  <a:cubicBezTo>
                    <a:pt x="78" y="27"/>
                    <a:pt x="79" y="26"/>
                    <a:pt x="79" y="26"/>
                  </a:cubicBezTo>
                  <a:cubicBezTo>
                    <a:pt x="80" y="27"/>
                    <a:pt x="79" y="27"/>
                    <a:pt x="78" y="27"/>
                  </a:cubicBezTo>
                  <a:cubicBezTo>
                    <a:pt x="77" y="28"/>
                    <a:pt x="76" y="28"/>
                    <a:pt x="75" y="28"/>
                  </a:cubicBezTo>
                  <a:cubicBezTo>
                    <a:pt x="75" y="28"/>
                    <a:pt x="73" y="30"/>
                    <a:pt x="73" y="29"/>
                  </a:cubicBezTo>
                  <a:cubicBezTo>
                    <a:pt x="73" y="28"/>
                    <a:pt x="74" y="28"/>
                    <a:pt x="74" y="28"/>
                  </a:cubicBezTo>
                  <a:cubicBezTo>
                    <a:pt x="73" y="27"/>
                    <a:pt x="72" y="28"/>
                    <a:pt x="72" y="28"/>
                  </a:cubicBezTo>
                  <a:cubicBezTo>
                    <a:pt x="70" y="29"/>
                    <a:pt x="69" y="29"/>
                    <a:pt x="68" y="30"/>
                  </a:cubicBezTo>
                  <a:cubicBezTo>
                    <a:pt x="68" y="30"/>
                    <a:pt x="68" y="31"/>
                    <a:pt x="68" y="31"/>
                  </a:cubicBezTo>
                  <a:cubicBezTo>
                    <a:pt x="68" y="31"/>
                    <a:pt x="67" y="31"/>
                    <a:pt x="67" y="31"/>
                  </a:cubicBezTo>
                  <a:cubicBezTo>
                    <a:pt x="66" y="31"/>
                    <a:pt x="66" y="32"/>
                    <a:pt x="66" y="32"/>
                  </a:cubicBezTo>
                  <a:cubicBezTo>
                    <a:pt x="65" y="32"/>
                    <a:pt x="65" y="32"/>
                    <a:pt x="65" y="32"/>
                  </a:cubicBezTo>
                  <a:cubicBezTo>
                    <a:pt x="64" y="32"/>
                    <a:pt x="64" y="33"/>
                    <a:pt x="64" y="33"/>
                  </a:cubicBezTo>
                  <a:cubicBezTo>
                    <a:pt x="64" y="33"/>
                    <a:pt x="63" y="34"/>
                    <a:pt x="63" y="34"/>
                  </a:cubicBezTo>
                  <a:cubicBezTo>
                    <a:pt x="63" y="34"/>
                    <a:pt x="63" y="35"/>
                    <a:pt x="62" y="35"/>
                  </a:cubicBezTo>
                  <a:cubicBezTo>
                    <a:pt x="62" y="35"/>
                    <a:pt x="62" y="35"/>
                    <a:pt x="61" y="35"/>
                  </a:cubicBezTo>
                  <a:cubicBezTo>
                    <a:pt x="61" y="35"/>
                    <a:pt x="61" y="36"/>
                    <a:pt x="61" y="37"/>
                  </a:cubicBezTo>
                  <a:cubicBezTo>
                    <a:pt x="61" y="38"/>
                    <a:pt x="60" y="38"/>
                    <a:pt x="59" y="38"/>
                  </a:cubicBezTo>
                  <a:cubicBezTo>
                    <a:pt x="58" y="39"/>
                    <a:pt x="58" y="39"/>
                    <a:pt x="58" y="39"/>
                  </a:cubicBezTo>
                  <a:cubicBezTo>
                    <a:pt x="57" y="39"/>
                    <a:pt x="57" y="40"/>
                    <a:pt x="56" y="40"/>
                  </a:cubicBezTo>
                  <a:cubicBezTo>
                    <a:pt x="56" y="40"/>
                    <a:pt x="56" y="40"/>
                    <a:pt x="55" y="41"/>
                  </a:cubicBezTo>
                  <a:cubicBezTo>
                    <a:pt x="55" y="65"/>
                    <a:pt x="55" y="65"/>
                    <a:pt x="55" y="65"/>
                  </a:cubicBezTo>
                  <a:cubicBezTo>
                    <a:pt x="56" y="64"/>
                    <a:pt x="56" y="64"/>
                    <a:pt x="56" y="64"/>
                  </a:cubicBezTo>
                  <a:cubicBezTo>
                    <a:pt x="56" y="63"/>
                    <a:pt x="57" y="63"/>
                    <a:pt x="57" y="62"/>
                  </a:cubicBezTo>
                  <a:cubicBezTo>
                    <a:pt x="58" y="62"/>
                    <a:pt x="58" y="62"/>
                    <a:pt x="59" y="62"/>
                  </a:cubicBezTo>
                  <a:cubicBezTo>
                    <a:pt x="59" y="62"/>
                    <a:pt x="60" y="62"/>
                    <a:pt x="60" y="61"/>
                  </a:cubicBezTo>
                  <a:cubicBezTo>
                    <a:pt x="60" y="61"/>
                    <a:pt x="60" y="61"/>
                    <a:pt x="61" y="61"/>
                  </a:cubicBezTo>
                  <a:cubicBezTo>
                    <a:pt x="61" y="62"/>
                    <a:pt x="60" y="62"/>
                    <a:pt x="61" y="62"/>
                  </a:cubicBezTo>
                  <a:cubicBezTo>
                    <a:pt x="61" y="63"/>
                    <a:pt x="62" y="61"/>
                    <a:pt x="62" y="61"/>
                  </a:cubicBezTo>
                  <a:cubicBezTo>
                    <a:pt x="62" y="61"/>
                    <a:pt x="63" y="62"/>
                    <a:pt x="63" y="62"/>
                  </a:cubicBezTo>
                  <a:cubicBezTo>
                    <a:pt x="64" y="62"/>
                    <a:pt x="64" y="63"/>
                    <a:pt x="64" y="63"/>
                  </a:cubicBezTo>
                  <a:cubicBezTo>
                    <a:pt x="65" y="63"/>
                    <a:pt x="65" y="63"/>
                    <a:pt x="66" y="63"/>
                  </a:cubicBezTo>
                  <a:cubicBezTo>
                    <a:pt x="66" y="63"/>
                    <a:pt x="67" y="63"/>
                    <a:pt x="67" y="63"/>
                  </a:cubicBezTo>
                  <a:cubicBezTo>
                    <a:pt x="67" y="63"/>
                    <a:pt x="68" y="63"/>
                    <a:pt x="68" y="63"/>
                  </a:cubicBezTo>
                  <a:cubicBezTo>
                    <a:pt x="69" y="62"/>
                    <a:pt x="70" y="63"/>
                    <a:pt x="70" y="63"/>
                  </a:cubicBezTo>
                  <a:cubicBezTo>
                    <a:pt x="70" y="63"/>
                    <a:pt x="70" y="63"/>
                    <a:pt x="71" y="63"/>
                  </a:cubicBezTo>
                  <a:cubicBezTo>
                    <a:pt x="71" y="63"/>
                    <a:pt x="71" y="64"/>
                    <a:pt x="71" y="64"/>
                  </a:cubicBezTo>
                  <a:cubicBezTo>
                    <a:pt x="71" y="64"/>
                    <a:pt x="71" y="65"/>
                    <a:pt x="71" y="65"/>
                  </a:cubicBezTo>
                  <a:cubicBezTo>
                    <a:pt x="72" y="65"/>
                    <a:pt x="72" y="65"/>
                    <a:pt x="73" y="65"/>
                  </a:cubicBezTo>
                  <a:cubicBezTo>
                    <a:pt x="73" y="65"/>
                    <a:pt x="73" y="66"/>
                    <a:pt x="74" y="66"/>
                  </a:cubicBezTo>
                  <a:cubicBezTo>
                    <a:pt x="74" y="67"/>
                    <a:pt x="75" y="68"/>
                    <a:pt x="76" y="68"/>
                  </a:cubicBezTo>
                  <a:cubicBezTo>
                    <a:pt x="76" y="68"/>
                    <a:pt x="77" y="67"/>
                    <a:pt x="77" y="67"/>
                  </a:cubicBezTo>
                  <a:cubicBezTo>
                    <a:pt x="78" y="68"/>
                    <a:pt x="79" y="68"/>
                    <a:pt x="80" y="69"/>
                  </a:cubicBezTo>
                  <a:cubicBezTo>
                    <a:pt x="80" y="69"/>
                    <a:pt x="81" y="69"/>
                    <a:pt x="81" y="70"/>
                  </a:cubicBezTo>
                  <a:cubicBezTo>
                    <a:pt x="81" y="70"/>
                    <a:pt x="81" y="70"/>
                    <a:pt x="81" y="71"/>
                  </a:cubicBezTo>
                  <a:cubicBezTo>
                    <a:pt x="81" y="71"/>
                    <a:pt x="82" y="72"/>
                    <a:pt x="82" y="73"/>
                  </a:cubicBezTo>
                  <a:cubicBezTo>
                    <a:pt x="82" y="73"/>
                    <a:pt x="82" y="73"/>
                    <a:pt x="83" y="74"/>
                  </a:cubicBezTo>
                  <a:cubicBezTo>
                    <a:pt x="83" y="74"/>
                    <a:pt x="83" y="74"/>
                    <a:pt x="84" y="74"/>
                  </a:cubicBezTo>
                  <a:cubicBezTo>
                    <a:pt x="84" y="74"/>
                    <a:pt x="84" y="74"/>
                    <a:pt x="84" y="74"/>
                  </a:cubicBezTo>
                  <a:cubicBezTo>
                    <a:pt x="85" y="74"/>
                    <a:pt x="86" y="75"/>
                    <a:pt x="86" y="75"/>
                  </a:cubicBezTo>
                  <a:cubicBezTo>
                    <a:pt x="86" y="75"/>
                    <a:pt x="87" y="75"/>
                    <a:pt x="87" y="75"/>
                  </a:cubicBezTo>
                  <a:cubicBezTo>
                    <a:pt x="87" y="75"/>
                    <a:pt x="87" y="76"/>
                    <a:pt x="88" y="76"/>
                  </a:cubicBezTo>
                  <a:cubicBezTo>
                    <a:pt x="88" y="76"/>
                    <a:pt x="88" y="76"/>
                    <a:pt x="89" y="76"/>
                  </a:cubicBezTo>
                  <a:cubicBezTo>
                    <a:pt x="89" y="76"/>
                    <a:pt x="90" y="77"/>
                    <a:pt x="91" y="77"/>
                  </a:cubicBezTo>
                  <a:cubicBezTo>
                    <a:pt x="91" y="77"/>
                    <a:pt x="91" y="76"/>
                    <a:pt x="92" y="76"/>
                  </a:cubicBezTo>
                  <a:cubicBezTo>
                    <a:pt x="92" y="77"/>
                    <a:pt x="93" y="77"/>
                    <a:pt x="93" y="77"/>
                  </a:cubicBezTo>
                  <a:cubicBezTo>
                    <a:pt x="87" y="88"/>
                    <a:pt x="76" y="96"/>
                    <a:pt x="63" y="99"/>
                  </a:cubicBezTo>
                  <a:cubicBezTo>
                    <a:pt x="63" y="99"/>
                    <a:pt x="63" y="98"/>
                    <a:pt x="63" y="98"/>
                  </a:cubicBezTo>
                  <a:cubicBezTo>
                    <a:pt x="63" y="97"/>
                    <a:pt x="63" y="96"/>
                    <a:pt x="63" y="95"/>
                  </a:cubicBezTo>
                  <a:cubicBezTo>
                    <a:pt x="63" y="94"/>
                    <a:pt x="63" y="93"/>
                    <a:pt x="63" y="93"/>
                  </a:cubicBezTo>
                  <a:cubicBezTo>
                    <a:pt x="62" y="92"/>
                    <a:pt x="61" y="91"/>
                    <a:pt x="60" y="91"/>
                  </a:cubicBezTo>
                  <a:cubicBezTo>
                    <a:pt x="60" y="91"/>
                    <a:pt x="60" y="91"/>
                    <a:pt x="59" y="90"/>
                  </a:cubicBezTo>
                  <a:cubicBezTo>
                    <a:pt x="58" y="90"/>
                    <a:pt x="57" y="89"/>
                    <a:pt x="56" y="88"/>
                  </a:cubicBezTo>
                  <a:cubicBezTo>
                    <a:pt x="56" y="88"/>
                    <a:pt x="56" y="88"/>
                    <a:pt x="56" y="87"/>
                  </a:cubicBezTo>
                  <a:cubicBezTo>
                    <a:pt x="56" y="87"/>
                    <a:pt x="56" y="87"/>
                    <a:pt x="55" y="87"/>
                  </a:cubicBezTo>
                  <a:lnTo>
                    <a:pt x="55" y="103"/>
                  </a:lnTo>
                  <a:close/>
                  <a:moveTo>
                    <a:pt x="1" y="41"/>
                  </a:moveTo>
                  <a:cubicBezTo>
                    <a:pt x="1" y="42"/>
                    <a:pt x="1" y="43"/>
                    <a:pt x="1" y="44"/>
                  </a:cubicBezTo>
                  <a:cubicBezTo>
                    <a:pt x="1" y="45"/>
                    <a:pt x="1" y="46"/>
                    <a:pt x="1" y="47"/>
                  </a:cubicBezTo>
                  <a:cubicBezTo>
                    <a:pt x="0" y="48"/>
                    <a:pt x="0" y="50"/>
                    <a:pt x="0" y="52"/>
                  </a:cubicBezTo>
                  <a:cubicBezTo>
                    <a:pt x="0" y="54"/>
                    <a:pt x="0" y="55"/>
                    <a:pt x="1" y="57"/>
                  </a:cubicBezTo>
                  <a:cubicBezTo>
                    <a:pt x="1" y="58"/>
                    <a:pt x="1" y="59"/>
                    <a:pt x="1" y="60"/>
                  </a:cubicBezTo>
                  <a:cubicBezTo>
                    <a:pt x="1" y="61"/>
                    <a:pt x="1" y="61"/>
                    <a:pt x="1" y="62"/>
                  </a:cubicBezTo>
                  <a:cubicBezTo>
                    <a:pt x="2" y="63"/>
                    <a:pt x="2" y="64"/>
                    <a:pt x="2" y="65"/>
                  </a:cubicBezTo>
                  <a:cubicBezTo>
                    <a:pt x="2" y="66"/>
                    <a:pt x="3" y="68"/>
                    <a:pt x="4" y="70"/>
                  </a:cubicBezTo>
                  <a:cubicBezTo>
                    <a:pt x="4" y="70"/>
                    <a:pt x="4" y="71"/>
                    <a:pt x="4" y="72"/>
                  </a:cubicBezTo>
                  <a:cubicBezTo>
                    <a:pt x="5" y="73"/>
                    <a:pt x="5" y="73"/>
                    <a:pt x="5" y="74"/>
                  </a:cubicBezTo>
                  <a:cubicBezTo>
                    <a:pt x="6" y="75"/>
                    <a:pt x="6" y="75"/>
                    <a:pt x="6" y="75"/>
                  </a:cubicBezTo>
                  <a:cubicBezTo>
                    <a:pt x="6" y="76"/>
                    <a:pt x="7" y="77"/>
                    <a:pt x="7" y="77"/>
                  </a:cubicBezTo>
                  <a:cubicBezTo>
                    <a:pt x="8" y="80"/>
                    <a:pt x="10" y="82"/>
                    <a:pt x="11" y="84"/>
                  </a:cubicBezTo>
                  <a:cubicBezTo>
                    <a:pt x="12" y="85"/>
                    <a:pt x="13" y="86"/>
                    <a:pt x="14" y="86"/>
                  </a:cubicBezTo>
                  <a:cubicBezTo>
                    <a:pt x="14" y="87"/>
                    <a:pt x="15" y="88"/>
                    <a:pt x="15" y="88"/>
                  </a:cubicBezTo>
                  <a:cubicBezTo>
                    <a:pt x="16" y="89"/>
                    <a:pt x="17" y="89"/>
                    <a:pt x="17" y="90"/>
                  </a:cubicBezTo>
                  <a:cubicBezTo>
                    <a:pt x="20" y="92"/>
                    <a:pt x="23" y="95"/>
                    <a:pt x="26" y="96"/>
                  </a:cubicBezTo>
                  <a:cubicBezTo>
                    <a:pt x="27" y="97"/>
                    <a:pt x="28" y="97"/>
                    <a:pt x="28" y="98"/>
                  </a:cubicBezTo>
                  <a:cubicBezTo>
                    <a:pt x="30" y="98"/>
                    <a:pt x="31" y="99"/>
                    <a:pt x="33" y="100"/>
                  </a:cubicBezTo>
                  <a:cubicBezTo>
                    <a:pt x="34" y="100"/>
                    <a:pt x="35" y="100"/>
                    <a:pt x="35" y="101"/>
                  </a:cubicBezTo>
                  <a:cubicBezTo>
                    <a:pt x="41" y="102"/>
                    <a:pt x="46" y="103"/>
                    <a:pt x="52" y="103"/>
                  </a:cubicBezTo>
                  <a:cubicBezTo>
                    <a:pt x="53" y="103"/>
                    <a:pt x="54" y="103"/>
                    <a:pt x="55" y="103"/>
                  </a:cubicBezTo>
                  <a:cubicBezTo>
                    <a:pt x="55" y="87"/>
                    <a:pt x="55" y="87"/>
                    <a:pt x="55" y="87"/>
                  </a:cubicBezTo>
                  <a:cubicBezTo>
                    <a:pt x="55" y="86"/>
                    <a:pt x="55" y="86"/>
                    <a:pt x="55" y="86"/>
                  </a:cubicBezTo>
                  <a:cubicBezTo>
                    <a:pt x="54" y="85"/>
                    <a:pt x="54" y="83"/>
                    <a:pt x="53" y="82"/>
                  </a:cubicBezTo>
                  <a:cubicBezTo>
                    <a:pt x="53" y="82"/>
                    <a:pt x="52" y="81"/>
                    <a:pt x="52" y="81"/>
                  </a:cubicBezTo>
                  <a:cubicBezTo>
                    <a:pt x="52" y="80"/>
                    <a:pt x="51" y="80"/>
                    <a:pt x="51" y="80"/>
                  </a:cubicBezTo>
                  <a:cubicBezTo>
                    <a:pt x="51" y="79"/>
                    <a:pt x="50" y="79"/>
                    <a:pt x="50" y="78"/>
                  </a:cubicBezTo>
                  <a:cubicBezTo>
                    <a:pt x="50" y="78"/>
                    <a:pt x="51" y="77"/>
                    <a:pt x="51" y="77"/>
                  </a:cubicBezTo>
                  <a:cubicBezTo>
                    <a:pt x="51" y="76"/>
                    <a:pt x="51" y="76"/>
                    <a:pt x="51" y="76"/>
                  </a:cubicBezTo>
                  <a:cubicBezTo>
                    <a:pt x="51" y="75"/>
                    <a:pt x="51" y="74"/>
                    <a:pt x="51" y="74"/>
                  </a:cubicBezTo>
                  <a:cubicBezTo>
                    <a:pt x="51" y="73"/>
                    <a:pt x="52" y="73"/>
                    <a:pt x="52" y="73"/>
                  </a:cubicBezTo>
                  <a:cubicBezTo>
                    <a:pt x="52" y="73"/>
                    <a:pt x="52" y="73"/>
                    <a:pt x="53" y="72"/>
                  </a:cubicBezTo>
                  <a:cubicBezTo>
                    <a:pt x="53" y="72"/>
                    <a:pt x="53" y="72"/>
                    <a:pt x="53" y="71"/>
                  </a:cubicBezTo>
                  <a:cubicBezTo>
                    <a:pt x="53" y="71"/>
                    <a:pt x="54" y="71"/>
                    <a:pt x="54" y="70"/>
                  </a:cubicBezTo>
                  <a:cubicBezTo>
                    <a:pt x="54" y="70"/>
                    <a:pt x="54" y="68"/>
                    <a:pt x="54" y="67"/>
                  </a:cubicBezTo>
                  <a:cubicBezTo>
                    <a:pt x="54" y="67"/>
                    <a:pt x="54" y="66"/>
                    <a:pt x="54" y="66"/>
                  </a:cubicBezTo>
                  <a:cubicBezTo>
                    <a:pt x="53" y="65"/>
                    <a:pt x="53" y="64"/>
                    <a:pt x="53" y="64"/>
                  </a:cubicBezTo>
                  <a:cubicBezTo>
                    <a:pt x="52" y="64"/>
                    <a:pt x="52" y="65"/>
                    <a:pt x="52" y="65"/>
                  </a:cubicBezTo>
                  <a:cubicBezTo>
                    <a:pt x="52" y="66"/>
                    <a:pt x="52" y="66"/>
                    <a:pt x="51" y="66"/>
                  </a:cubicBezTo>
                  <a:cubicBezTo>
                    <a:pt x="51" y="66"/>
                    <a:pt x="50" y="66"/>
                    <a:pt x="50" y="65"/>
                  </a:cubicBezTo>
                  <a:cubicBezTo>
                    <a:pt x="49" y="65"/>
                    <a:pt x="49" y="65"/>
                    <a:pt x="49" y="65"/>
                  </a:cubicBezTo>
                  <a:cubicBezTo>
                    <a:pt x="48" y="65"/>
                    <a:pt x="48" y="64"/>
                    <a:pt x="47" y="64"/>
                  </a:cubicBezTo>
                  <a:cubicBezTo>
                    <a:pt x="47" y="64"/>
                    <a:pt x="47" y="64"/>
                    <a:pt x="46" y="63"/>
                  </a:cubicBezTo>
                  <a:cubicBezTo>
                    <a:pt x="46" y="63"/>
                    <a:pt x="46" y="63"/>
                    <a:pt x="46" y="62"/>
                  </a:cubicBezTo>
                  <a:cubicBezTo>
                    <a:pt x="46" y="62"/>
                    <a:pt x="45" y="60"/>
                    <a:pt x="44" y="60"/>
                  </a:cubicBezTo>
                  <a:cubicBezTo>
                    <a:pt x="44" y="60"/>
                    <a:pt x="43" y="60"/>
                    <a:pt x="43" y="60"/>
                  </a:cubicBezTo>
                  <a:cubicBezTo>
                    <a:pt x="42" y="60"/>
                    <a:pt x="42" y="60"/>
                    <a:pt x="42" y="60"/>
                  </a:cubicBezTo>
                  <a:cubicBezTo>
                    <a:pt x="41" y="59"/>
                    <a:pt x="41" y="59"/>
                    <a:pt x="41" y="59"/>
                  </a:cubicBezTo>
                  <a:cubicBezTo>
                    <a:pt x="40" y="59"/>
                    <a:pt x="39" y="57"/>
                    <a:pt x="38" y="57"/>
                  </a:cubicBezTo>
                  <a:cubicBezTo>
                    <a:pt x="37" y="57"/>
                    <a:pt x="37" y="58"/>
                    <a:pt x="36" y="58"/>
                  </a:cubicBezTo>
                  <a:cubicBezTo>
                    <a:pt x="36" y="58"/>
                    <a:pt x="35" y="57"/>
                    <a:pt x="34" y="57"/>
                  </a:cubicBezTo>
                  <a:cubicBezTo>
                    <a:pt x="33" y="57"/>
                    <a:pt x="33" y="56"/>
                    <a:pt x="32" y="56"/>
                  </a:cubicBezTo>
                  <a:cubicBezTo>
                    <a:pt x="32" y="56"/>
                    <a:pt x="31" y="55"/>
                    <a:pt x="31" y="55"/>
                  </a:cubicBezTo>
                  <a:cubicBezTo>
                    <a:pt x="31" y="55"/>
                    <a:pt x="30" y="55"/>
                    <a:pt x="30" y="55"/>
                  </a:cubicBezTo>
                  <a:cubicBezTo>
                    <a:pt x="30" y="55"/>
                    <a:pt x="29" y="54"/>
                    <a:pt x="29" y="54"/>
                  </a:cubicBezTo>
                  <a:cubicBezTo>
                    <a:pt x="28" y="54"/>
                    <a:pt x="28" y="53"/>
                    <a:pt x="28" y="53"/>
                  </a:cubicBezTo>
                  <a:cubicBezTo>
                    <a:pt x="28" y="53"/>
                    <a:pt x="28" y="52"/>
                    <a:pt x="28" y="52"/>
                  </a:cubicBezTo>
                  <a:cubicBezTo>
                    <a:pt x="28" y="51"/>
                    <a:pt x="28" y="50"/>
                    <a:pt x="27" y="49"/>
                  </a:cubicBezTo>
                  <a:cubicBezTo>
                    <a:pt x="26" y="48"/>
                    <a:pt x="26" y="48"/>
                    <a:pt x="25" y="47"/>
                  </a:cubicBezTo>
                  <a:cubicBezTo>
                    <a:pt x="25" y="47"/>
                    <a:pt x="25" y="47"/>
                    <a:pt x="25" y="46"/>
                  </a:cubicBezTo>
                  <a:cubicBezTo>
                    <a:pt x="25" y="46"/>
                    <a:pt x="25" y="46"/>
                    <a:pt x="24" y="45"/>
                  </a:cubicBezTo>
                  <a:cubicBezTo>
                    <a:pt x="24" y="45"/>
                    <a:pt x="23" y="44"/>
                    <a:pt x="23" y="44"/>
                  </a:cubicBezTo>
                  <a:cubicBezTo>
                    <a:pt x="23" y="43"/>
                    <a:pt x="24" y="42"/>
                    <a:pt x="23" y="42"/>
                  </a:cubicBezTo>
                  <a:cubicBezTo>
                    <a:pt x="23" y="41"/>
                    <a:pt x="22" y="41"/>
                    <a:pt x="22" y="43"/>
                  </a:cubicBezTo>
                  <a:cubicBezTo>
                    <a:pt x="22" y="43"/>
                    <a:pt x="22" y="44"/>
                    <a:pt x="23" y="44"/>
                  </a:cubicBezTo>
                  <a:cubicBezTo>
                    <a:pt x="23" y="44"/>
                    <a:pt x="23" y="45"/>
                    <a:pt x="23" y="45"/>
                  </a:cubicBezTo>
                  <a:cubicBezTo>
                    <a:pt x="23" y="46"/>
                    <a:pt x="23" y="46"/>
                    <a:pt x="24" y="46"/>
                  </a:cubicBezTo>
                  <a:cubicBezTo>
                    <a:pt x="24" y="47"/>
                    <a:pt x="24" y="48"/>
                    <a:pt x="24" y="48"/>
                  </a:cubicBezTo>
                  <a:cubicBezTo>
                    <a:pt x="24" y="49"/>
                    <a:pt x="25" y="49"/>
                    <a:pt x="24" y="50"/>
                  </a:cubicBezTo>
                  <a:cubicBezTo>
                    <a:pt x="24" y="50"/>
                    <a:pt x="24" y="49"/>
                    <a:pt x="23" y="49"/>
                  </a:cubicBezTo>
                  <a:cubicBezTo>
                    <a:pt x="23" y="49"/>
                    <a:pt x="23" y="49"/>
                    <a:pt x="22" y="48"/>
                  </a:cubicBezTo>
                  <a:cubicBezTo>
                    <a:pt x="22" y="48"/>
                    <a:pt x="23" y="47"/>
                    <a:pt x="23" y="47"/>
                  </a:cubicBezTo>
                  <a:cubicBezTo>
                    <a:pt x="22" y="46"/>
                    <a:pt x="21" y="46"/>
                    <a:pt x="21" y="45"/>
                  </a:cubicBezTo>
                  <a:cubicBezTo>
                    <a:pt x="21" y="45"/>
                    <a:pt x="21" y="45"/>
                    <a:pt x="21" y="44"/>
                  </a:cubicBezTo>
                  <a:cubicBezTo>
                    <a:pt x="21" y="44"/>
                    <a:pt x="21" y="43"/>
                    <a:pt x="21" y="43"/>
                  </a:cubicBezTo>
                  <a:cubicBezTo>
                    <a:pt x="20" y="43"/>
                    <a:pt x="20" y="42"/>
                    <a:pt x="20" y="41"/>
                  </a:cubicBezTo>
                  <a:cubicBezTo>
                    <a:pt x="20" y="41"/>
                    <a:pt x="20" y="40"/>
                    <a:pt x="20" y="40"/>
                  </a:cubicBezTo>
                  <a:cubicBezTo>
                    <a:pt x="20" y="39"/>
                    <a:pt x="20" y="39"/>
                    <a:pt x="19" y="39"/>
                  </a:cubicBezTo>
                  <a:cubicBezTo>
                    <a:pt x="19" y="38"/>
                    <a:pt x="18" y="38"/>
                    <a:pt x="18" y="38"/>
                  </a:cubicBezTo>
                  <a:cubicBezTo>
                    <a:pt x="18" y="38"/>
                    <a:pt x="18" y="37"/>
                    <a:pt x="18" y="37"/>
                  </a:cubicBezTo>
                  <a:cubicBezTo>
                    <a:pt x="18" y="36"/>
                    <a:pt x="18" y="35"/>
                    <a:pt x="18" y="34"/>
                  </a:cubicBezTo>
                  <a:cubicBezTo>
                    <a:pt x="18" y="34"/>
                    <a:pt x="18" y="33"/>
                    <a:pt x="18" y="32"/>
                  </a:cubicBezTo>
                  <a:cubicBezTo>
                    <a:pt x="18" y="32"/>
                    <a:pt x="18" y="32"/>
                    <a:pt x="19" y="31"/>
                  </a:cubicBezTo>
                  <a:cubicBezTo>
                    <a:pt x="19" y="31"/>
                    <a:pt x="19" y="30"/>
                    <a:pt x="19" y="30"/>
                  </a:cubicBezTo>
                  <a:cubicBezTo>
                    <a:pt x="20" y="29"/>
                    <a:pt x="20" y="28"/>
                    <a:pt x="21" y="28"/>
                  </a:cubicBezTo>
                  <a:cubicBezTo>
                    <a:pt x="22" y="27"/>
                    <a:pt x="22" y="26"/>
                    <a:pt x="23" y="25"/>
                  </a:cubicBezTo>
                  <a:cubicBezTo>
                    <a:pt x="23" y="25"/>
                    <a:pt x="23" y="24"/>
                    <a:pt x="23" y="24"/>
                  </a:cubicBezTo>
                  <a:cubicBezTo>
                    <a:pt x="23" y="23"/>
                    <a:pt x="22" y="23"/>
                    <a:pt x="22" y="22"/>
                  </a:cubicBezTo>
                  <a:cubicBezTo>
                    <a:pt x="22" y="22"/>
                    <a:pt x="23" y="22"/>
                    <a:pt x="23" y="22"/>
                  </a:cubicBezTo>
                  <a:cubicBezTo>
                    <a:pt x="23" y="21"/>
                    <a:pt x="23" y="21"/>
                    <a:pt x="23" y="21"/>
                  </a:cubicBezTo>
                  <a:cubicBezTo>
                    <a:pt x="23" y="20"/>
                    <a:pt x="23" y="19"/>
                    <a:pt x="23" y="19"/>
                  </a:cubicBezTo>
                  <a:cubicBezTo>
                    <a:pt x="23" y="18"/>
                    <a:pt x="24" y="18"/>
                    <a:pt x="23" y="18"/>
                  </a:cubicBezTo>
                  <a:cubicBezTo>
                    <a:pt x="23" y="17"/>
                    <a:pt x="22" y="18"/>
                    <a:pt x="22" y="18"/>
                  </a:cubicBezTo>
                  <a:cubicBezTo>
                    <a:pt x="21" y="17"/>
                    <a:pt x="22" y="17"/>
                    <a:pt x="22" y="16"/>
                  </a:cubicBezTo>
                  <a:cubicBezTo>
                    <a:pt x="22" y="16"/>
                    <a:pt x="22" y="16"/>
                    <a:pt x="22" y="16"/>
                  </a:cubicBezTo>
                  <a:cubicBezTo>
                    <a:pt x="22" y="15"/>
                    <a:pt x="22" y="15"/>
                    <a:pt x="22" y="15"/>
                  </a:cubicBezTo>
                  <a:cubicBezTo>
                    <a:pt x="22" y="15"/>
                    <a:pt x="22" y="14"/>
                    <a:pt x="22" y="14"/>
                  </a:cubicBezTo>
                  <a:cubicBezTo>
                    <a:pt x="28" y="9"/>
                    <a:pt x="35" y="5"/>
                    <a:pt x="43" y="4"/>
                  </a:cubicBezTo>
                  <a:cubicBezTo>
                    <a:pt x="43" y="4"/>
                    <a:pt x="43" y="4"/>
                    <a:pt x="43" y="4"/>
                  </a:cubicBezTo>
                  <a:cubicBezTo>
                    <a:pt x="43" y="4"/>
                    <a:pt x="43" y="4"/>
                    <a:pt x="44" y="4"/>
                  </a:cubicBezTo>
                  <a:cubicBezTo>
                    <a:pt x="44" y="4"/>
                    <a:pt x="45" y="4"/>
                    <a:pt x="45" y="4"/>
                  </a:cubicBezTo>
                  <a:cubicBezTo>
                    <a:pt x="46" y="4"/>
                    <a:pt x="46" y="4"/>
                    <a:pt x="47" y="4"/>
                  </a:cubicBezTo>
                  <a:cubicBezTo>
                    <a:pt x="48" y="4"/>
                    <a:pt x="49" y="5"/>
                    <a:pt x="50" y="5"/>
                  </a:cubicBezTo>
                  <a:cubicBezTo>
                    <a:pt x="50" y="5"/>
                    <a:pt x="50" y="4"/>
                    <a:pt x="50" y="4"/>
                  </a:cubicBezTo>
                  <a:cubicBezTo>
                    <a:pt x="50" y="4"/>
                    <a:pt x="51" y="3"/>
                    <a:pt x="51" y="3"/>
                  </a:cubicBezTo>
                  <a:cubicBezTo>
                    <a:pt x="51" y="3"/>
                    <a:pt x="52" y="3"/>
                    <a:pt x="52" y="3"/>
                  </a:cubicBezTo>
                  <a:cubicBezTo>
                    <a:pt x="53" y="3"/>
                    <a:pt x="54" y="3"/>
                    <a:pt x="55" y="3"/>
                  </a:cubicBezTo>
                  <a:cubicBezTo>
                    <a:pt x="55" y="0"/>
                    <a:pt x="55" y="0"/>
                    <a:pt x="55" y="0"/>
                  </a:cubicBezTo>
                  <a:cubicBezTo>
                    <a:pt x="55" y="0"/>
                    <a:pt x="54" y="0"/>
                    <a:pt x="53" y="0"/>
                  </a:cubicBezTo>
                  <a:cubicBezTo>
                    <a:pt x="53" y="0"/>
                    <a:pt x="52" y="0"/>
                    <a:pt x="52" y="0"/>
                  </a:cubicBezTo>
                  <a:cubicBezTo>
                    <a:pt x="51" y="0"/>
                    <a:pt x="51" y="0"/>
                    <a:pt x="50" y="0"/>
                  </a:cubicBezTo>
                  <a:cubicBezTo>
                    <a:pt x="45" y="0"/>
                    <a:pt x="40" y="1"/>
                    <a:pt x="35" y="3"/>
                  </a:cubicBezTo>
                  <a:cubicBezTo>
                    <a:pt x="35" y="3"/>
                    <a:pt x="34" y="4"/>
                    <a:pt x="33" y="4"/>
                  </a:cubicBezTo>
                  <a:cubicBezTo>
                    <a:pt x="33" y="4"/>
                    <a:pt x="33" y="4"/>
                    <a:pt x="32" y="4"/>
                  </a:cubicBezTo>
                  <a:cubicBezTo>
                    <a:pt x="32" y="4"/>
                    <a:pt x="31" y="5"/>
                    <a:pt x="31" y="5"/>
                  </a:cubicBezTo>
                  <a:cubicBezTo>
                    <a:pt x="30" y="5"/>
                    <a:pt x="29" y="6"/>
                    <a:pt x="28" y="6"/>
                  </a:cubicBezTo>
                  <a:cubicBezTo>
                    <a:pt x="28" y="6"/>
                    <a:pt x="27" y="7"/>
                    <a:pt x="26" y="7"/>
                  </a:cubicBezTo>
                  <a:cubicBezTo>
                    <a:pt x="23" y="9"/>
                    <a:pt x="21" y="11"/>
                    <a:pt x="18" y="13"/>
                  </a:cubicBezTo>
                  <a:cubicBezTo>
                    <a:pt x="18" y="13"/>
                    <a:pt x="18" y="13"/>
                    <a:pt x="17" y="14"/>
                  </a:cubicBezTo>
                  <a:cubicBezTo>
                    <a:pt x="17" y="14"/>
                    <a:pt x="16" y="15"/>
                    <a:pt x="15" y="15"/>
                  </a:cubicBezTo>
                  <a:cubicBezTo>
                    <a:pt x="15" y="16"/>
                    <a:pt x="14" y="17"/>
                    <a:pt x="14" y="17"/>
                  </a:cubicBezTo>
                  <a:cubicBezTo>
                    <a:pt x="13" y="18"/>
                    <a:pt x="12" y="19"/>
                    <a:pt x="11" y="20"/>
                  </a:cubicBezTo>
                  <a:cubicBezTo>
                    <a:pt x="10" y="22"/>
                    <a:pt x="8" y="24"/>
                    <a:pt x="7" y="26"/>
                  </a:cubicBezTo>
                  <a:cubicBezTo>
                    <a:pt x="7" y="27"/>
                    <a:pt x="6" y="28"/>
                    <a:pt x="6" y="28"/>
                  </a:cubicBezTo>
                  <a:cubicBezTo>
                    <a:pt x="6" y="29"/>
                    <a:pt x="6" y="29"/>
                    <a:pt x="5" y="29"/>
                  </a:cubicBezTo>
                  <a:cubicBezTo>
                    <a:pt x="5" y="31"/>
                    <a:pt x="4" y="32"/>
                    <a:pt x="4" y="33"/>
                  </a:cubicBezTo>
                  <a:cubicBezTo>
                    <a:pt x="4" y="33"/>
                    <a:pt x="4" y="34"/>
                    <a:pt x="4" y="34"/>
                  </a:cubicBezTo>
                  <a:cubicBezTo>
                    <a:pt x="3" y="36"/>
                    <a:pt x="2" y="37"/>
                    <a:pt x="2" y="39"/>
                  </a:cubicBezTo>
                  <a:cubicBezTo>
                    <a:pt x="2" y="40"/>
                    <a:pt x="2" y="41"/>
                    <a:pt x="1" y="41"/>
                  </a:cubicBezTo>
                  <a:close/>
                  <a:moveTo>
                    <a:pt x="55" y="41"/>
                  </a:moveTo>
                  <a:cubicBezTo>
                    <a:pt x="55" y="65"/>
                    <a:pt x="55" y="65"/>
                    <a:pt x="55" y="65"/>
                  </a:cubicBezTo>
                  <a:cubicBezTo>
                    <a:pt x="55" y="65"/>
                    <a:pt x="55" y="65"/>
                    <a:pt x="55" y="65"/>
                  </a:cubicBezTo>
                  <a:cubicBezTo>
                    <a:pt x="54" y="65"/>
                    <a:pt x="54" y="64"/>
                    <a:pt x="54" y="64"/>
                  </a:cubicBezTo>
                  <a:cubicBezTo>
                    <a:pt x="52" y="63"/>
                    <a:pt x="52" y="65"/>
                    <a:pt x="51" y="65"/>
                  </a:cubicBezTo>
                  <a:cubicBezTo>
                    <a:pt x="50" y="65"/>
                    <a:pt x="48" y="63"/>
                    <a:pt x="48" y="62"/>
                  </a:cubicBezTo>
                  <a:cubicBezTo>
                    <a:pt x="48" y="61"/>
                    <a:pt x="49" y="61"/>
                    <a:pt x="49" y="60"/>
                  </a:cubicBezTo>
                  <a:cubicBezTo>
                    <a:pt x="49" y="59"/>
                    <a:pt x="49" y="59"/>
                    <a:pt x="49" y="59"/>
                  </a:cubicBezTo>
                  <a:cubicBezTo>
                    <a:pt x="49" y="58"/>
                    <a:pt x="48" y="57"/>
                    <a:pt x="48" y="57"/>
                  </a:cubicBezTo>
                  <a:cubicBezTo>
                    <a:pt x="47" y="57"/>
                    <a:pt x="45" y="58"/>
                    <a:pt x="44" y="57"/>
                  </a:cubicBezTo>
                  <a:cubicBezTo>
                    <a:pt x="44" y="57"/>
                    <a:pt x="44" y="57"/>
                    <a:pt x="45" y="56"/>
                  </a:cubicBezTo>
                  <a:cubicBezTo>
                    <a:pt x="45" y="56"/>
                    <a:pt x="45" y="56"/>
                    <a:pt x="45" y="56"/>
                  </a:cubicBezTo>
                  <a:cubicBezTo>
                    <a:pt x="45" y="55"/>
                    <a:pt x="45" y="55"/>
                    <a:pt x="45" y="55"/>
                  </a:cubicBezTo>
                  <a:cubicBezTo>
                    <a:pt x="46" y="54"/>
                    <a:pt x="46" y="54"/>
                    <a:pt x="46" y="53"/>
                  </a:cubicBezTo>
                  <a:cubicBezTo>
                    <a:pt x="46" y="53"/>
                    <a:pt x="46" y="53"/>
                    <a:pt x="46" y="53"/>
                  </a:cubicBezTo>
                  <a:cubicBezTo>
                    <a:pt x="46" y="52"/>
                    <a:pt x="46" y="52"/>
                    <a:pt x="46" y="52"/>
                  </a:cubicBezTo>
                  <a:cubicBezTo>
                    <a:pt x="45" y="52"/>
                    <a:pt x="44" y="52"/>
                    <a:pt x="44" y="52"/>
                  </a:cubicBezTo>
                  <a:cubicBezTo>
                    <a:pt x="42" y="52"/>
                    <a:pt x="43" y="54"/>
                    <a:pt x="42" y="54"/>
                  </a:cubicBezTo>
                  <a:cubicBezTo>
                    <a:pt x="41" y="55"/>
                    <a:pt x="41" y="55"/>
                    <a:pt x="40" y="55"/>
                  </a:cubicBezTo>
                  <a:cubicBezTo>
                    <a:pt x="40" y="55"/>
                    <a:pt x="39" y="55"/>
                    <a:pt x="39" y="55"/>
                  </a:cubicBezTo>
                  <a:cubicBezTo>
                    <a:pt x="38" y="55"/>
                    <a:pt x="37" y="54"/>
                    <a:pt x="37" y="54"/>
                  </a:cubicBezTo>
                  <a:cubicBezTo>
                    <a:pt x="37" y="54"/>
                    <a:pt x="36" y="52"/>
                    <a:pt x="36" y="52"/>
                  </a:cubicBezTo>
                  <a:cubicBezTo>
                    <a:pt x="36" y="51"/>
                    <a:pt x="36" y="49"/>
                    <a:pt x="37" y="48"/>
                  </a:cubicBezTo>
                  <a:cubicBezTo>
                    <a:pt x="37" y="48"/>
                    <a:pt x="37" y="48"/>
                    <a:pt x="37" y="47"/>
                  </a:cubicBezTo>
                  <a:cubicBezTo>
                    <a:pt x="38" y="47"/>
                    <a:pt x="37" y="46"/>
                    <a:pt x="38" y="46"/>
                  </a:cubicBezTo>
                  <a:cubicBezTo>
                    <a:pt x="38" y="45"/>
                    <a:pt x="39" y="45"/>
                    <a:pt x="39" y="44"/>
                  </a:cubicBezTo>
                  <a:cubicBezTo>
                    <a:pt x="40" y="44"/>
                    <a:pt x="41" y="43"/>
                    <a:pt x="42" y="43"/>
                  </a:cubicBezTo>
                  <a:cubicBezTo>
                    <a:pt x="42" y="43"/>
                    <a:pt x="43" y="43"/>
                    <a:pt x="44" y="43"/>
                  </a:cubicBezTo>
                  <a:cubicBezTo>
                    <a:pt x="44" y="43"/>
                    <a:pt x="44" y="44"/>
                    <a:pt x="45" y="44"/>
                  </a:cubicBezTo>
                  <a:cubicBezTo>
                    <a:pt x="46" y="44"/>
                    <a:pt x="46" y="43"/>
                    <a:pt x="47" y="43"/>
                  </a:cubicBezTo>
                  <a:cubicBezTo>
                    <a:pt x="48" y="43"/>
                    <a:pt x="48" y="42"/>
                    <a:pt x="49" y="43"/>
                  </a:cubicBezTo>
                  <a:cubicBezTo>
                    <a:pt x="49" y="43"/>
                    <a:pt x="50" y="43"/>
                    <a:pt x="50" y="43"/>
                  </a:cubicBezTo>
                  <a:cubicBezTo>
                    <a:pt x="51" y="43"/>
                    <a:pt x="51" y="43"/>
                    <a:pt x="51" y="43"/>
                  </a:cubicBezTo>
                  <a:cubicBezTo>
                    <a:pt x="52" y="43"/>
                    <a:pt x="52" y="44"/>
                    <a:pt x="52" y="44"/>
                  </a:cubicBezTo>
                  <a:cubicBezTo>
                    <a:pt x="52" y="45"/>
                    <a:pt x="52" y="45"/>
                    <a:pt x="52" y="46"/>
                  </a:cubicBezTo>
                  <a:cubicBezTo>
                    <a:pt x="52" y="46"/>
                    <a:pt x="53" y="46"/>
                    <a:pt x="54" y="46"/>
                  </a:cubicBezTo>
                  <a:cubicBezTo>
                    <a:pt x="55" y="46"/>
                    <a:pt x="54" y="45"/>
                    <a:pt x="54" y="45"/>
                  </a:cubicBezTo>
                  <a:cubicBezTo>
                    <a:pt x="54" y="45"/>
                    <a:pt x="54" y="44"/>
                    <a:pt x="54" y="44"/>
                  </a:cubicBezTo>
                  <a:cubicBezTo>
                    <a:pt x="54" y="44"/>
                    <a:pt x="54" y="43"/>
                    <a:pt x="54" y="43"/>
                  </a:cubicBezTo>
                  <a:cubicBezTo>
                    <a:pt x="54" y="42"/>
                    <a:pt x="55" y="41"/>
                    <a:pt x="55" y="41"/>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912" name="Google Shape;1912;p64"/>
          <p:cNvGrpSpPr/>
          <p:nvPr/>
        </p:nvGrpSpPr>
        <p:grpSpPr>
          <a:xfrm>
            <a:off x="8844935" y="4097128"/>
            <a:ext cx="377378" cy="375403"/>
            <a:chOff x="8174160" y="1806372"/>
            <a:chExt cx="377378" cy="375403"/>
          </a:xfrm>
        </p:grpSpPr>
        <p:sp>
          <p:nvSpPr>
            <p:cNvPr id="1913" name="Google Shape;1913;p64"/>
            <p:cNvSpPr/>
            <p:nvPr/>
          </p:nvSpPr>
          <p:spPr>
            <a:xfrm>
              <a:off x="8174160" y="1806372"/>
              <a:ext cx="377378" cy="375403"/>
            </a:xfrm>
            <a:prstGeom prst="ellipse">
              <a:avLst/>
            </a:pr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14" name="Google Shape;1914;p64"/>
            <p:cNvSpPr/>
            <p:nvPr/>
          </p:nvSpPr>
          <p:spPr>
            <a:xfrm>
              <a:off x="8267021" y="1918993"/>
              <a:ext cx="191654" cy="152137"/>
            </a:xfrm>
            <a:custGeom>
              <a:rect b="b" l="l" r="r" t="t"/>
              <a:pathLst>
                <a:path extrusionOk="0" h="57" w="72">
                  <a:moveTo>
                    <a:pt x="72" y="20"/>
                  </a:moveTo>
                  <a:cubicBezTo>
                    <a:pt x="64" y="13"/>
                    <a:pt x="64" y="13"/>
                    <a:pt x="64" y="13"/>
                  </a:cubicBezTo>
                  <a:cubicBezTo>
                    <a:pt x="58" y="0"/>
                    <a:pt x="58" y="0"/>
                    <a:pt x="58" y="0"/>
                  </a:cubicBezTo>
                  <a:cubicBezTo>
                    <a:pt x="58" y="13"/>
                    <a:pt x="58" y="13"/>
                    <a:pt x="58" y="13"/>
                  </a:cubicBezTo>
                  <a:cubicBezTo>
                    <a:pt x="60" y="16"/>
                    <a:pt x="60" y="16"/>
                    <a:pt x="60" y="16"/>
                  </a:cubicBezTo>
                  <a:cubicBezTo>
                    <a:pt x="58" y="16"/>
                    <a:pt x="58" y="16"/>
                    <a:pt x="58" y="16"/>
                  </a:cubicBezTo>
                  <a:cubicBezTo>
                    <a:pt x="58" y="32"/>
                    <a:pt x="58" y="32"/>
                    <a:pt x="58" y="32"/>
                  </a:cubicBezTo>
                  <a:cubicBezTo>
                    <a:pt x="65" y="32"/>
                    <a:pt x="65" y="32"/>
                    <a:pt x="65" y="32"/>
                  </a:cubicBezTo>
                  <a:cubicBezTo>
                    <a:pt x="65" y="39"/>
                    <a:pt x="65" y="39"/>
                    <a:pt x="65" y="39"/>
                  </a:cubicBezTo>
                  <a:cubicBezTo>
                    <a:pt x="65" y="39"/>
                    <a:pt x="65" y="39"/>
                    <a:pt x="65" y="39"/>
                  </a:cubicBezTo>
                  <a:cubicBezTo>
                    <a:pt x="58" y="39"/>
                    <a:pt x="58" y="39"/>
                    <a:pt x="58" y="39"/>
                  </a:cubicBezTo>
                  <a:cubicBezTo>
                    <a:pt x="58" y="57"/>
                    <a:pt x="58" y="57"/>
                    <a:pt x="58" y="57"/>
                  </a:cubicBezTo>
                  <a:cubicBezTo>
                    <a:pt x="68" y="57"/>
                    <a:pt x="68" y="57"/>
                    <a:pt x="68" y="57"/>
                  </a:cubicBezTo>
                  <a:cubicBezTo>
                    <a:pt x="70" y="57"/>
                    <a:pt x="72" y="55"/>
                    <a:pt x="72" y="53"/>
                  </a:cubicBezTo>
                  <a:cubicBezTo>
                    <a:pt x="72" y="45"/>
                    <a:pt x="72" y="45"/>
                    <a:pt x="72" y="45"/>
                  </a:cubicBezTo>
                  <a:lnTo>
                    <a:pt x="72" y="20"/>
                  </a:lnTo>
                  <a:close/>
                  <a:moveTo>
                    <a:pt x="58" y="0"/>
                  </a:moveTo>
                  <a:cubicBezTo>
                    <a:pt x="58" y="0"/>
                    <a:pt x="58" y="0"/>
                    <a:pt x="58" y="0"/>
                  </a:cubicBezTo>
                  <a:cubicBezTo>
                    <a:pt x="36" y="0"/>
                    <a:pt x="36" y="0"/>
                    <a:pt x="36" y="0"/>
                  </a:cubicBezTo>
                  <a:cubicBezTo>
                    <a:pt x="36" y="4"/>
                    <a:pt x="36" y="4"/>
                    <a:pt x="36" y="4"/>
                  </a:cubicBezTo>
                  <a:cubicBezTo>
                    <a:pt x="54" y="4"/>
                    <a:pt x="54" y="4"/>
                    <a:pt x="54" y="4"/>
                  </a:cubicBezTo>
                  <a:cubicBezTo>
                    <a:pt x="58" y="13"/>
                    <a:pt x="58" y="13"/>
                    <a:pt x="58" y="13"/>
                  </a:cubicBezTo>
                  <a:cubicBezTo>
                    <a:pt x="58" y="0"/>
                    <a:pt x="58" y="0"/>
                    <a:pt x="58" y="0"/>
                  </a:cubicBezTo>
                  <a:close/>
                  <a:moveTo>
                    <a:pt x="36" y="45"/>
                  </a:moveTo>
                  <a:cubicBezTo>
                    <a:pt x="55" y="45"/>
                    <a:pt x="55" y="45"/>
                    <a:pt x="55" y="45"/>
                  </a:cubicBezTo>
                  <a:cubicBezTo>
                    <a:pt x="55" y="53"/>
                    <a:pt x="55" y="53"/>
                    <a:pt x="55" y="53"/>
                  </a:cubicBezTo>
                  <a:cubicBezTo>
                    <a:pt x="55" y="55"/>
                    <a:pt x="56" y="57"/>
                    <a:pt x="58" y="57"/>
                  </a:cubicBezTo>
                  <a:cubicBezTo>
                    <a:pt x="58" y="57"/>
                    <a:pt x="58" y="57"/>
                    <a:pt x="58" y="57"/>
                  </a:cubicBezTo>
                  <a:cubicBezTo>
                    <a:pt x="58" y="39"/>
                    <a:pt x="58" y="39"/>
                    <a:pt x="58" y="39"/>
                  </a:cubicBezTo>
                  <a:cubicBezTo>
                    <a:pt x="51" y="39"/>
                    <a:pt x="51" y="39"/>
                    <a:pt x="51" y="39"/>
                  </a:cubicBezTo>
                  <a:cubicBezTo>
                    <a:pt x="51" y="32"/>
                    <a:pt x="51" y="32"/>
                    <a:pt x="51" y="32"/>
                  </a:cubicBezTo>
                  <a:cubicBezTo>
                    <a:pt x="58" y="32"/>
                    <a:pt x="58" y="32"/>
                    <a:pt x="58" y="32"/>
                  </a:cubicBezTo>
                  <a:cubicBezTo>
                    <a:pt x="58" y="16"/>
                    <a:pt x="58" y="16"/>
                    <a:pt x="58" y="16"/>
                  </a:cubicBezTo>
                  <a:cubicBezTo>
                    <a:pt x="36" y="16"/>
                    <a:pt x="36" y="16"/>
                    <a:pt x="36" y="16"/>
                  </a:cubicBezTo>
                  <a:lnTo>
                    <a:pt x="36" y="45"/>
                  </a:lnTo>
                  <a:close/>
                  <a:moveTo>
                    <a:pt x="36" y="0"/>
                  </a:moveTo>
                  <a:cubicBezTo>
                    <a:pt x="14" y="0"/>
                    <a:pt x="14" y="0"/>
                    <a:pt x="14" y="0"/>
                  </a:cubicBezTo>
                  <a:cubicBezTo>
                    <a:pt x="13" y="0"/>
                    <a:pt x="13" y="0"/>
                    <a:pt x="13" y="0"/>
                  </a:cubicBezTo>
                  <a:cubicBezTo>
                    <a:pt x="13" y="13"/>
                    <a:pt x="13" y="13"/>
                    <a:pt x="13" y="13"/>
                  </a:cubicBezTo>
                  <a:cubicBezTo>
                    <a:pt x="18" y="4"/>
                    <a:pt x="18" y="4"/>
                    <a:pt x="18" y="4"/>
                  </a:cubicBezTo>
                  <a:cubicBezTo>
                    <a:pt x="18" y="4"/>
                    <a:pt x="18" y="4"/>
                    <a:pt x="18" y="4"/>
                  </a:cubicBezTo>
                  <a:cubicBezTo>
                    <a:pt x="36" y="4"/>
                    <a:pt x="36" y="4"/>
                    <a:pt x="36" y="4"/>
                  </a:cubicBezTo>
                  <a:cubicBezTo>
                    <a:pt x="36" y="0"/>
                    <a:pt x="36" y="0"/>
                    <a:pt x="36" y="0"/>
                  </a:cubicBezTo>
                  <a:close/>
                  <a:moveTo>
                    <a:pt x="13" y="57"/>
                  </a:moveTo>
                  <a:cubicBezTo>
                    <a:pt x="14" y="57"/>
                    <a:pt x="14" y="57"/>
                    <a:pt x="14" y="57"/>
                  </a:cubicBezTo>
                  <a:cubicBezTo>
                    <a:pt x="15" y="57"/>
                    <a:pt x="17" y="55"/>
                    <a:pt x="17" y="53"/>
                  </a:cubicBezTo>
                  <a:cubicBezTo>
                    <a:pt x="17" y="45"/>
                    <a:pt x="17" y="45"/>
                    <a:pt x="17" y="45"/>
                  </a:cubicBezTo>
                  <a:cubicBezTo>
                    <a:pt x="36" y="45"/>
                    <a:pt x="36" y="45"/>
                    <a:pt x="36" y="45"/>
                  </a:cubicBezTo>
                  <a:cubicBezTo>
                    <a:pt x="36" y="16"/>
                    <a:pt x="36" y="16"/>
                    <a:pt x="36" y="16"/>
                  </a:cubicBezTo>
                  <a:cubicBezTo>
                    <a:pt x="13" y="16"/>
                    <a:pt x="13" y="16"/>
                    <a:pt x="13" y="16"/>
                  </a:cubicBezTo>
                  <a:cubicBezTo>
                    <a:pt x="13" y="32"/>
                    <a:pt x="13" y="32"/>
                    <a:pt x="13" y="32"/>
                  </a:cubicBezTo>
                  <a:cubicBezTo>
                    <a:pt x="21" y="32"/>
                    <a:pt x="21" y="32"/>
                    <a:pt x="21" y="32"/>
                  </a:cubicBezTo>
                  <a:cubicBezTo>
                    <a:pt x="21" y="39"/>
                    <a:pt x="21" y="39"/>
                    <a:pt x="21" y="39"/>
                  </a:cubicBezTo>
                  <a:cubicBezTo>
                    <a:pt x="21" y="39"/>
                    <a:pt x="21" y="39"/>
                    <a:pt x="21" y="39"/>
                  </a:cubicBezTo>
                  <a:cubicBezTo>
                    <a:pt x="13" y="39"/>
                    <a:pt x="13" y="39"/>
                    <a:pt x="13" y="39"/>
                  </a:cubicBezTo>
                  <a:lnTo>
                    <a:pt x="13" y="57"/>
                  </a:lnTo>
                  <a:close/>
                  <a:moveTo>
                    <a:pt x="13" y="0"/>
                  </a:moveTo>
                  <a:cubicBezTo>
                    <a:pt x="7" y="13"/>
                    <a:pt x="7" y="13"/>
                    <a:pt x="7" y="13"/>
                  </a:cubicBezTo>
                  <a:cubicBezTo>
                    <a:pt x="0" y="20"/>
                    <a:pt x="0" y="20"/>
                    <a:pt x="0" y="20"/>
                  </a:cubicBezTo>
                  <a:cubicBezTo>
                    <a:pt x="0" y="43"/>
                    <a:pt x="0" y="43"/>
                    <a:pt x="0" y="43"/>
                  </a:cubicBezTo>
                  <a:cubicBezTo>
                    <a:pt x="0" y="45"/>
                    <a:pt x="0" y="45"/>
                    <a:pt x="0" y="45"/>
                  </a:cubicBezTo>
                  <a:cubicBezTo>
                    <a:pt x="0" y="53"/>
                    <a:pt x="0" y="53"/>
                    <a:pt x="0" y="53"/>
                  </a:cubicBezTo>
                  <a:cubicBezTo>
                    <a:pt x="0" y="55"/>
                    <a:pt x="1" y="57"/>
                    <a:pt x="3" y="57"/>
                  </a:cubicBezTo>
                  <a:cubicBezTo>
                    <a:pt x="13" y="57"/>
                    <a:pt x="13" y="57"/>
                    <a:pt x="13" y="57"/>
                  </a:cubicBezTo>
                  <a:cubicBezTo>
                    <a:pt x="13" y="39"/>
                    <a:pt x="13" y="39"/>
                    <a:pt x="13" y="39"/>
                  </a:cubicBezTo>
                  <a:cubicBezTo>
                    <a:pt x="6" y="39"/>
                    <a:pt x="6" y="39"/>
                    <a:pt x="6" y="39"/>
                  </a:cubicBezTo>
                  <a:cubicBezTo>
                    <a:pt x="6" y="32"/>
                    <a:pt x="6" y="32"/>
                    <a:pt x="6" y="32"/>
                  </a:cubicBezTo>
                  <a:cubicBezTo>
                    <a:pt x="13" y="32"/>
                    <a:pt x="13" y="32"/>
                    <a:pt x="13" y="32"/>
                  </a:cubicBezTo>
                  <a:cubicBezTo>
                    <a:pt x="13" y="16"/>
                    <a:pt x="13" y="16"/>
                    <a:pt x="13" y="16"/>
                  </a:cubicBezTo>
                  <a:cubicBezTo>
                    <a:pt x="12" y="16"/>
                    <a:pt x="12" y="16"/>
                    <a:pt x="12" y="16"/>
                  </a:cubicBezTo>
                  <a:cubicBezTo>
                    <a:pt x="13" y="13"/>
                    <a:pt x="13" y="13"/>
                    <a:pt x="13" y="13"/>
                  </a:cubicBezTo>
                  <a:lnTo>
                    <a:pt x="13"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1915" name="Google Shape;1915;p64"/>
          <p:cNvGrpSpPr/>
          <p:nvPr/>
        </p:nvGrpSpPr>
        <p:grpSpPr>
          <a:xfrm>
            <a:off x="4807386" y="4855038"/>
            <a:ext cx="2845161" cy="4607676"/>
            <a:chOff x="5111659" y="4855036"/>
            <a:chExt cx="2414432" cy="3910120"/>
          </a:xfrm>
        </p:grpSpPr>
        <p:sp>
          <p:nvSpPr>
            <p:cNvPr id="1916" name="Google Shape;1916;p64"/>
            <p:cNvSpPr/>
            <p:nvPr/>
          </p:nvSpPr>
          <p:spPr>
            <a:xfrm>
              <a:off x="5165008" y="4941973"/>
              <a:ext cx="1444314" cy="1956048"/>
            </a:xfrm>
            <a:custGeom>
              <a:rect b="b" l="l" r="r" t="t"/>
              <a:pathLst>
                <a:path extrusionOk="0" h="738" w="545">
                  <a:moveTo>
                    <a:pt x="41" y="22"/>
                  </a:moveTo>
                  <a:cubicBezTo>
                    <a:pt x="41" y="22"/>
                    <a:pt x="41" y="22"/>
                    <a:pt x="41" y="22"/>
                  </a:cubicBezTo>
                  <a:cubicBezTo>
                    <a:pt x="8" y="44"/>
                    <a:pt x="0" y="89"/>
                    <a:pt x="22" y="121"/>
                  </a:cubicBezTo>
                  <a:cubicBezTo>
                    <a:pt x="405" y="697"/>
                    <a:pt x="405" y="697"/>
                    <a:pt x="405" y="697"/>
                  </a:cubicBezTo>
                  <a:cubicBezTo>
                    <a:pt x="427" y="730"/>
                    <a:pt x="472" y="738"/>
                    <a:pt x="504" y="716"/>
                  </a:cubicBezTo>
                  <a:cubicBezTo>
                    <a:pt x="504" y="716"/>
                    <a:pt x="504" y="716"/>
                    <a:pt x="504" y="716"/>
                  </a:cubicBezTo>
                  <a:cubicBezTo>
                    <a:pt x="537" y="694"/>
                    <a:pt x="545" y="650"/>
                    <a:pt x="523" y="617"/>
                  </a:cubicBezTo>
                  <a:cubicBezTo>
                    <a:pt x="140" y="41"/>
                    <a:pt x="140" y="41"/>
                    <a:pt x="140" y="41"/>
                  </a:cubicBezTo>
                  <a:cubicBezTo>
                    <a:pt x="118" y="8"/>
                    <a:pt x="73" y="0"/>
                    <a:pt x="41"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17" name="Google Shape;1917;p64"/>
            <p:cNvSpPr/>
            <p:nvPr/>
          </p:nvSpPr>
          <p:spPr>
            <a:xfrm>
              <a:off x="5573993" y="4855036"/>
              <a:ext cx="1596450" cy="3147456"/>
            </a:xfrm>
            <a:custGeom>
              <a:rect b="b" l="l" r="r" t="t"/>
              <a:pathLst>
                <a:path extrusionOk="0" h="1187" w="602">
                  <a:moveTo>
                    <a:pt x="478" y="0"/>
                  </a:moveTo>
                  <a:cubicBezTo>
                    <a:pt x="124" y="0"/>
                    <a:pt x="124" y="0"/>
                    <a:pt x="124" y="0"/>
                  </a:cubicBezTo>
                  <a:cubicBezTo>
                    <a:pt x="56" y="0"/>
                    <a:pt x="0" y="56"/>
                    <a:pt x="0" y="124"/>
                  </a:cubicBezTo>
                  <a:cubicBezTo>
                    <a:pt x="0" y="1062"/>
                    <a:pt x="0" y="1062"/>
                    <a:pt x="0" y="1062"/>
                  </a:cubicBezTo>
                  <a:cubicBezTo>
                    <a:pt x="0" y="1131"/>
                    <a:pt x="56" y="1187"/>
                    <a:pt x="124" y="1187"/>
                  </a:cubicBezTo>
                  <a:cubicBezTo>
                    <a:pt x="478" y="1187"/>
                    <a:pt x="478" y="1187"/>
                    <a:pt x="478" y="1187"/>
                  </a:cubicBezTo>
                  <a:cubicBezTo>
                    <a:pt x="546" y="1187"/>
                    <a:pt x="602" y="1131"/>
                    <a:pt x="602" y="1062"/>
                  </a:cubicBezTo>
                  <a:cubicBezTo>
                    <a:pt x="602" y="124"/>
                    <a:pt x="602" y="124"/>
                    <a:pt x="602" y="124"/>
                  </a:cubicBezTo>
                  <a:cubicBezTo>
                    <a:pt x="602" y="56"/>
                    <a:pt x="546" y="0"/>
                    <a:pt x="478" y="0"/>
                  </a:cubicBezTo>
                  <a:close/>
                </a:path>
              </a:pathLst>
            </a:custGeom>
            <a:solidFill>
              <a:srgbClr val="06677F"/>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18" name="Google Shape;1918;p64"/>
            <p:cNvSpPr/>
            <p:nvPr/>
          </p:nvSpPr>
          <p:spPr>
            <a:xfrm>
              <a:off x="5287505" y="6344794"/>
              <a:ext cx="1481853" cy="2017297"/>
            </a:xfrm>
            <a:custGeom>
              <a:rect b="b" l="l" r="r" t="t"/>
              <a:pathLst>
                <a:path extrusionOk="0" h="761" w="559">
                  <a:moveTo>
                    <a:pt x="41" y="22"/>
                  </a:moveTo>
                  <a:cubicBezTo>
                    <a:pt x="41" y="22"/>
                    <a:pt x="41" y="22"/>
                    <a:pt x="41" y="22"/>
                  </a:cubicBezTo>
                  <a:cubicBezTo>
                    <a:pt x="8" y="45"/>
                    <a:pt x="0" y="89"/>
                    <a:pt x="22" y="122"/>
                  </a:cubicBezTo>
                  <a:cubicBezTo>
                    <a:pt x="419" y="720"/>
                    <a:pt x="419" y="720"/>
                    <a:pt x="419" y="720"/>
                  </a:cubicBezTo>
                  <a:cubicBezTo>
                    <a:pt x="441" y="753"/>
                    <a:pt x="486" y="761"/>
                    <a:pt x="518" y="739"/>
                  </a:cubicBezTo>
                  <a:cubicBezTo>
                    <a:pt x="518" y="739"/>
                    <a:pt x="518" y="739"/>
                    <a:pt x="518" y="739"/>
                  </a:cubicBezTo>
                  <a:cubicBezTo>
                    <a:pt x="551" y="717"/>
                    <a:pt x="559" y="672"/>
                    <a:pt x="537" y="640"/>
                  </a:cubicBezTo>
                  <a:cubicBezTo>
                    <a:pt x="140" y="41"/>
                    <a:pt x="140" y="41"/>
                    <a:pt x="140" y="41"/>
                  </a:cubicBezTo>
                  <a:cubicBezTo>
                    <a:pt x="118" y="8"/>
                    <a:pt x="73" y="0"/>
                    <a:pt x="41"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19" name="Google Shape;1919;p64"/>
            <p:cNvSpPr/>
            <p:nvPr/>
          </p:nvSpPr>
          <p:spPr>
            <a:xfrm>
              <a:off x="5714278" y="7222052"/>
              <a:ext cx="1556934" cy="1543104"/>
            </a:xfrm>
            <a:custGeom>
              <a:rect b="b" l="l" r="r" t="t"/>
              <a:pathLst>
                <a:path extrusionOk="0" h="781" w="788">
                  <a:moveTo>
                    <a:pt x="258" y="781"/>
                  </a:moveTo>
                  <a:lnTo>
                    <a:pt x="258" y="589"/>
                  </a:lnTo>
                  <a:lnTo>
                    <a:pt x="0" y="0"/>
                  </a:lnTo>
                  <a:lnTo>
                    <a:pt x="788" y="0"/>
                  </a:lnTo>
                  <a:lnTo>
                    <a:pt x="788" y="781"/>
                  </a:lnTo>
                  <a:lnTo>
                    <a:pt x="258" y="781"/>
                  </a:ln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20" name="Google Shape;1920;p64"/>
            <p:cNvSpPr/>
            <p:nvPr/>
          </p:nvSpPr>
          <p:spPr>
            <a:xfrm>
              <a:off x="5212425" y="6901972"/>
              <a:ext cx="1464071" cy="1863184"/>
            </a:xfrm>
            <a:custGeom>
              <a:rect b="b" l="l" r="r" t="t"/>
              <a:pathLst>
                <a:path extrusionOk="0" h="703" w="552">
                  <a:moveTo>
                    <a:pt x="40" y="22"/>
                  </a:moveTo>
                  <a:cubicBezTo>
                    <a:pt x="40" y="22"/>
                    <a:pt x="40" y="22"/>
                    <a:pt x="40" y="22"/>
                  </a:cubicBezTo>
                  <a:cubicBezTo>
                    <a:pt x="8" y="44"/>
                    <a:pt x="0" y="88"/>
                    <a:pt x="21" y="121"/>
                  </a:cubicBezTo>
                  <a:cubicBezTo>
                    <a:pt x="407" y="703"/>
                    <a:pt x="407" y="703"/>
                    <a:pt x="407" y="703"/>
                  </a:cubicBezTo>
                  <a:cubicBezTo>
                    <a:pt x="544" y="703"/>
                    <a:pt x="544" y="703"/>
                    <a:pt x="544" y="703"/>
                  </a:cubicBezTo>
                  <a:cubicBezTo>
                    <a:pt x="552" y="682"/>
                    <a:pt x="549" y="659"/>
                    <a:pt x="536" y="639"/>
                  </a:cubicBezTo>
                  <a:cubicBezTo>
                    <a:pt x="139" y="41"/>
                    <a:pt x="139" y="41"/>
                    <a:pt x="139" y="41"/>
                  </a:cubicBezTo>
                  <a:cubicBezTo>
                    <a:pt x="118" y="8"/>
                    <a:pt x="72" y="0"/>
                    <a:pt x="40"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21" name="Google Shape;1921;p64"/>
            <p:cNvSpPr/>
            <p:nvPr/>
          </p:nvSpPr>
          <p:spPr>
            <a:xfrm>
              <a:off x="5714278" y="5117819"/>
              <a:ext cx="1315885" cy="2592256"/>
            </a:xfrm>
            <a:custGeom>
              <a:rect b="b" l="l" r="r" t="t"/>
              <a:pathLst>
                <a:path extrusionOk="0" h="978" w="496">
                  <a:moveTo>
                    <a:pt x="494" y="0"/>
                  </a:moveTo>
                  <a:cubicBezTo>
                    <a:pt x="2" y="0"/>
                    <a:pt x="2" y="0"/>
                    <a:pt x="2" y="0"/>
                  </a:cubicBezTo>
                  <a:cubicBezTo>
                    <a:pt x="1" y="0"/>
                    <a:pt x="0" y="1"/>
                    <a:pt x="0" y="2"/>
                  </a:cubicBezTo>
                  <a:cubicBezTo>
                    <a:pt x="0" y="976"/>
                    <a:pt x="0" y="976"/>
                    <a:pt x="0" y="976"/>
                  </a:cubicBezTo>
                  <a:cubicBezTo>
                    <a:pt x="0" y="977"/>
                    <a:pt x="1" y="978"/>
                    <a:pt x="2" y="978"/>
                  </a:cubicBezTo>
                  <a:cubicBezTo>
                    <a:pt x="494" y="978"/>
                    <a:pt x="494" y="978"/>
                    <a:pt x="494" y="978"/>
                  </a:cubicBezTo>
                  <a:cubicBezTo>
                    <a:pt x="495" y="978"/>
                    <a:pt x="496" y="977"/>
                    <a:pt x="496" y="976"/>
                  </a:cubicBezTo>
                  <a:cubicBezTo>
                    <a:pt x="496" y="2"/>
                    <a:pt x="496" y="2"/>
                    <a:pt x="496" y="2"/>
                  </a:cubicBezTo>
                  <a:cubicBezTo>
                    <a:pt x="496" y="1"/>
                    <a:pt x="495" y="0"/>
                    <a:pt x="494" y="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sz="2000">
                <a:solidFill>
                  <a:schemeClr val="dk1"/>
                </a:solidFill>
                <a:latin typeface="Calibri"/>
                <a:ea typeface="Calibri"/>
                <a:cs typeface="Calibri"/>
                <a:sym typeface="Calibri"/>
              </a:endParaRPr>
            </a:p>
          </p:txBody>
        </p:sp>
        <p:sp>
          <p:nvSpPr>
            <p:cNvPr id="1922" name="Google Shape;1922;p64"/>
            <p:cNvSpPr/>
            <p:nvPr/>
          </p:nvSpPr>
          <p:spPr>
            <a:xfrm>
              <a:off x="6289238" y="7771327"/>
              <a:ext cx="162015" cy="162015"/>
            </a:xfrm>
            <a:prstGeom prst="ellipse">
              <a:avLst/>
            </a:prstGeom>
            <a:solidFill>
              <a:srgbClr val="B2B2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23" name="Google Shape;1923;p64"/>
            <p:cNvSpPr/>
            <p:nvPr/>
          </p:nvSpPr>
          <p:spPr>
            <a:xfrm>
              <a:off x="6105488" y="4965683"/>
              <a:ext cx="531492" cy="47420"/>
            </a:xfrm>
            <a:custGeom>
              <a:rect b="b" l="l" r="r" t="t"/>
              <a:pathLst>
                <a:path extrusionOk="0" h="18" w="200">
                  <a:moveTo>
                    <a:pt x="191" y="0"/>
                  </a:moveTo>
                  <a:cubicBezTo>
                    <a:pt x="9" y="0"/>
                    <a:pt x="9" y="0"/>
                    <a:pt x="9" y="0"/>
                  </a:cubicBezTo>
                  <a:cubicBezTo>
                    <a:pt x="4" y="0"/>
                    <a:pt x="0" y="4"/>
                    <a:pt x="0" y="9"/>
                  </a:cubicBezTo>
                  <a:cubicBezTo>
                    <a:pt x="0" y="9"/>
                    <a:pt x="0" y="9"/>
                    <a:pt x="0" y="9"/>
                  </a:cubicBezTo>
                  <a:cubicBezTo>
                    <a:pt x="0" y="14"/>
                    <a:pt x="4" y="18"/>
                    <a:pt x="9" y="18"/>
                  </a:cubicBezTo>
                  <a:cubicBezTo>
                    <a:pt x="191" y="18"/>
                    <a:pt x="191" y="18"/>
                    <a:pt x="191" y="18"/>
                  </a:cubicBezTo>
                  <a:cubicBezTo>
                    <a:pt x="196" y="18"/>
                    <a:pt x="200" y="14"/>
                    <a:pt x="200" y="9"/>
                  </a:cubicBezTo>
                  <a:cubicBezTo>
                    <a:pt x="200" y="9"/>
                    <a:pt x="200" y="9"/>
                    <a:pt x="200" y="9"/>
                  </a:cubicBezTo>
                  <a:cubicBezTo>
                    <a:pt x="200" y="4"/>
                    <a:pt x="196" y="0"/>
                    <a:pt x="191" y="0"/>
                  </a:cubicBezTo>
                  <a:close/>
                </a:path>
              </a:pathLst>
            </a:custGeom>
            <a:solidFill>
              <a:srgbClr val="B2B2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24" name="Google Shape;1924;p64"/>
            <p:cNvSpPr/>
            <p:nvPr/>
          </p:nvSpPr>
          <p:spPr>
            <a:xfrm>
              <a:off x="5178836" y="6249956"/>
              <a:ext cx="598669" cy="679678"/>
            </a:xfrm>
            <a:custGeom>
              <a:rect b="b" l="l" r="r" t="t"/>
              <a:pathLst>
                <a:path extrusionOk="0" h="257" w="226">
                  <a:moveTo>
                    <a:pt x="41" y="23"/>
                  </a:moveTo>
                  <a:cubicBezTo>
                    <a:pt x="41" y="23"/>
                    <a:pt x="41" y="23"/>
                    <a:pt x="41" y="23"/>
                  </a:cubicBezTo>
                  <a:cubicBezTo>
                    <a:pt x="8" y="45"/>
                    <a:pt x="0" y="89"/>
                    <a:pt x="22" y="122"/>
                  </a:cubicBezTo>
                  <a:cubicBezTo>
                    <a:pt x="86" y="216"/>
                    <a:pt x="86" y="216"/>
                    <a:pt x="86" y="216"/>
                  </a:cubicBezTo>
                  <a:cubicBezTo>
                    <a:pt x="108" y="248"/>
                    <a:pt x="153" y="257"/>
                    <a:pt x="185" y="235"/>
                  </a:cubicBezTo>
                  <a:cubicBezTo>
                    <a:pt x="185" y="235"/>
                    <a:pt x="185" y="235"/>
                    <a:pt x="185" y="235"/>
                  </a:cubicBezTo>
                  <a:cubicBezTo>
                    <a:pt x="218" y="213"/>
                    <a:pt x="226" y="168"/>
                    <a:pt x="204" y="135"/>
                  </a:cubicBezTo>
                  <a:cubicBezTo>
                    <a:pt x="140" y="41"/>
                    <a:pt x="140" y="41"/>
                    <a:pt x="140" y="41"/>
                  </a:cubicBezTo>
                  <a:cubicBezTo>
                    <a:pt x="118" y="9"/>
                    <a:pt x="73" y="0"/>
                    <a:pt x="41" y="23"/>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25" name="Google Shape;1925;p64"/>
            <p:cNvSpPr/>
            <p:nvPr/>
          </p:nvSpPr>
          <p:spPr>
            <a:xfrm>
              <a:off x="5111659" y="6753786"/>
              <a:ext cx="628305" cy="723145"/>
            </a:xfrm>
            <a:custGeom>
              <a:rect b="b" l="l" r="r" t="t"/>
              <a:pathLst>
                <a:path extrusionOk="0" h="273" w="237">
                  <a:moveTo>
                    <a:pt x="41" y="23"/>
                  </a:moveTo>
                  <a:cubicBezTo>
                    <a:pt x="41" y="23"/>
                    <a:pt x="41" y="23"/>
                    <a:pt x="41" y="23"/>
                  </a:cubicBezTo>
                  <a:cubicBezTo>
                    <a:pt x="8" y="45"/>
                    <a:pt x="0" y="89"/>
                    <a:pt x="22" y="122"/>
                  </a:cubicBezTo>
                  <a:cubicBezTo>
                    <a:pt x="97" y="232"/>
                    <a:pt x="97" y="232"/>
                    <a:pt x="97" y="232"/>
                  </a:cubicBezTo>
                  <a:cubicBezTo>
                    <a:pt x="119" y="265"/>
                    <a:pt x="163" y="273"/>
                    <a:pt x="196" y="251"/>
                  </a:cubicBezTo>
                  <a:cubicBezTo>
                    <a:pt x="196" y="251"/>
                    <a:pt x="196" y="251"/>
                    <a:pt x="196" y="251"/>
                  </a:cubicBezTo>
                  <a:cubicBezTo>
                    <a:pt x="228" y="229"/>
                    <a:pt x="237" y="184"/>
                    <a:pt x="215" y="152"/>
                  </a:cubicBezTo>
                  <a:cubicBezTo>
                    <a:pt x="140" y="41"/>
                    <a:pt x="140" y="41"/>
                    <a:pt x="140" y="41"/>
                  </a:cubicBezTo>
                  <a:cubicBezTo>
                    <a:pt x="118" y="9"/>
                    <a:pt x="73" y="0"/>
                    <a:pt x="41" y="23"/>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26" name="Google Shape;1926;p64"/>
            <p:cNvSpPr/>
            <p:nvPr/>
          </p:nvSpPr>
          <p:spPr>
            <a:xfrm>
              <a:off x="5234159" y="5722417"/>
              <a:ext cx="598669" cy="677701"/>
            </a:xfrm>
            <a:custGeom>
              <a:rect b="b" l="l" r="r" t="t"/>
              <a:pathLst>
                <a:path extrusionOk="0" h="256" w="226">
                  <a:moveTo>
                    <a:pt x="41" y="22"/>
                  </a:moveTo>
                  <a:cubicBezTo>
                    <a:pt x="41" y="22"/>
                    <a:pt x="41" y="22"/>
                    <a:pt x="41" y="22"/>
                  </a:cubicBezTo>
                  <a:cubicBezTo>
                    <a:pt x="8" y="44"/>
                    <a:pt x="0" y="88"/>
                    <a:pt x="22" y="121"/>
                  </a:cubicBezTo>
                  <a:cubicBezTo>
                    <a:pt x="86" y="215"/>
                    <a:pt x="86" y="215"/>
                    <a:pt x="86" y="215"/>
                  </a:cubicBezTo>
                  <a:cubicBezTo>
                    <a:pt x="108" y="247"/>
                    <a:pt x="153" y="256"/>
                    <a:pt x="185" y="234"/>
                  </a:cubicBezTo>
                  <a:cubicBezTo>
                    <a:pt x="185" y="234"/>
                    <a:pt x="185" y="234"/>
                    <a:pt x="185" y="234"/>
                  </a:cubicBezTo>
                  <a:cubicBezTo>
                    <a:pt x="217" y="212"/>
                    <a:pt x="226" y="167"/>
                    <a:pt x="204" y="134"/>
                  </a:cubicBezTo>
                  <a:cubicBezTo>
                    <a:pt x="140" y="40"/>
                    <a:pt x="140" y="40"/>
                    <a:pt x="140" y="40"/>
                  </a:cubicBezTo>
                  <a:cubicBezTo>
                    <a:pt x="118" y="8"/>
                    <a:pt x="73" y="0"/>
                    <a:pt x="41"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27" name="Google Shape;1927;p64"/>
            <p:cNvSpPr/>
            <p:nvPr/>
          </p:nvSpPr>
          <p:spPr>
            <a:xfrm>
              <a:off x="7008431" y="6575965"/>
              <a:ext cx="517660" cy="1807862"/>
            </a:xfrm>
            <a:custGeom>
              <a:rect b="b" l="l" r="r" t="t"/>
              <a:pathLst>
                <a:path extrusionOk="0" h="682" w="195">
                  <a:moveTo>
                    <a:pt x="51" y="682"/>
                  </a:moveTo>
                  <a:cubicBezTo>
                    <a:pt x="0" y="682"/>
                    <a:pt x="0" y="682"/>
                    <a:pt x="0" y="682"/>
                  </a:cubicBezTo>
                  <a:cubicBezTo>
                    <a:pt x="6" y="620"/>
                    <a:pt x="6" y="620"/>
                    <a:pt x="6" y="620"/>
                  </a:cubicBezTo>
                  <a:cubicBezTo>
                    <a:pt x="49" y="119"/>
                    <a:pt x="49" y="119"/>
                    <a:pt x="49" y="119"/>
                  </a:cubicBezTo>
                  <a:cubicBezTo>
                    <a:pt x="58" y="14"/>
                    <a:pt x="129" y="0"/>
                    <a:pt x="195" y="0"/>
                  </a:cubicBezTo>
                  <a:cubicBezTo>
                    <a:pt x="144" y="592"/>
                    <a:pt x="144" y="592"/>
                    <a:pt x="144" y="592"/>
                  </a:cubicBezTo>
                  <a:cubicBezTo>
                    <a:pt x="139" y="642"/>
                    <a:pt x="98" y="682"/>
                    <a:pt x="51" y="68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28" name="Google Shape;1928;p64"/>
            <p:cNvSpPr txBox="1"/>
            <p:nvPr/>
          </p:nvSpPr>
          <p:spPr>
            <a:xfrm>
              <a:off x="5535304" y="5227737"/>
              <a:ext cx="1687200" cy="1050300"/>
            </a:xfrm>
            <a:prstGeom prst="rect">
              <a:avLst/>
            </a:prstGeom>
            <a:noFill/>
            <a:ln>
              <a:noFill/>
            </a:ln>
          </p:spPr>
          <p:txBody>
            <a:bodyPr anchorCtr="0" anchor="t" bIns="45700" lIns="91425" spcFirstLastPara="1" rIns="91425" wrap="square" tIns="45700">
              <a:spAutoFit/>
            </a:bodyPr>
            <a:lstStyle/>
            <a:p>
              <a:pPr indent="0" lvl="0" marL="0" marR="0" rtl="0" algn="ctr">
                <a:lnSpc>
                  <a:spcPct val="88571"/>
                </a:lnSpc>
                <a:spcBef>
                  <a:spcPts val="0"/>
                </a:spcBef>
                <a:spcAft>
                  <a:spcPts val="0"/>
                </a:spcAft>
                <a:buNone/>
              </a:pPr>
              <a:r>
                <a:rPr b="1" lang="en-US" sz="2800">
                  <a:solidFill>
                    <a:srgbClr val="0289AE"/>
                  </a:solidFill>
                  <a:latin typeface="Calibri"/>
                  <a:ea typeface="Calibri"/>
                  <a:cs typeface="Calibri"/>
                  <a:sym typeface="Calibri"/>
                </a:rPr>
                <a:t>Conclu-</a:t>
              </a:r>
              <a:endParaRPr b="1" sz="2800">
                <a:solidFill>
                  <a:srgbClr val="0289AE"/>
                </a:solidFill>
                <a:latin typeface="Calibri"/>
                <a:ea typeface="Calibri"/>
                <a:cs typeface="Calibri"/>
                <a:sym typeface="Calibri"/>
              </a:endParaRPr>
            </a:p>
            <a:p>
              <a:pPr indent="0" lvl="0" marL="0" marR="0" rtl="0" algn="ctr">
                <a:lnSpc>
                  <a:spcPct val="88571"/>
                </a:lnSpc>
                <a:spcBef>
                  <a:spcPts val="0"/>
                </a:spcBef>
                <a:spcAft>
                  <a:spcPts val="0"/>
                </a:spcAft>
                <a:buNone/>
              </a:pPr>
              <a:r>
                <a:rPr b="1" lang="en-US" sz="2800">
                  <a:solidFill>
                    <a:srgbClr val="0289AE"/>
                  </a:solidFill>
                  <a:latin typeface="Calibri"/>
                  <a:ea typeface="Calibri"/>
                  <a:cs typeface="Calibri"/>
                  <a:sym typeface="Calibri"/>
                </a:rPr>
                <a:t>siones</a:t>
              </a:r>
              <a:endParaRPr b="1" sz="2800">
                <a:solidFill>
                  <a:srgbClr val="0289AE"/>
                </a:solidFill>
                <a:latin typeface="Calibri"/>
                <a:ea typeface="Calibri"/>
                <a:cs typeface="Calibri"/>
                <a:sym typeface="Calibri"/>
              </a:endParaRPr>
            </a:p>
            <a:p>
              <a:pPr indent="0" lvl="0" marL="0" marR="0" rtl="0" algn="ctr">
                <a:lnSpc>
                  <a:spcPct val="88571"/>
                </a:lnSpc>
                <a:spcBef>
                  <a:spcPts val="0"/>
                </a:spcBef>
                <a:spcAft>
                  <a:spcPts val="0"/>
                </a:spcAft>
                <a:buNone/>
              </a:pPr>
              <a:r>
                <a:rPr b="1" lang="en-US" sz="2800">
                  <a:solidFill>
                    <a:srgbClr val="0289AE"/>
                  </a:solidFill>
                  <a:latin typeface="Calibri"/>
                  <a:ea typeface="Calibri"/>
                  <a:cs typeface="Calibri"/>
                  <a:sym typeface="Calibri"/>
                </a:rPr>
                <a:t> clave</a:t>
              </a:r>
              <a:endParaRPr/>
            </a:p>
          </p:txBody>
        </p:sp>
      </p:grpSp>
      <p:grpSp>
        <p:nvGrpSpPr>
          <p:cNvPr id="1929" name="Google Shape;1929;p64"/>
          <p:cNvGrpSpPr/>
          <p:nvPr/>
        </p:nvGrpSpPr>
        <p:grpSpPr>
          <a:xfrm>
            <a:off x="0" y="940099"/>
            <a:ext cx="1448894" cy="883507"/>
            <a:chOff x="0" y="582317"/>
            <a:chExt cx="1448894" cy="883507"/>
          </a:xfrm>
        </p:grpSpPr>
        <p:cxnSp>
          <p:nvCxnSpPr>
            <p:cNvPr id="1930" name="Google Shape;1930;p64"/>
            <p:cNvCxnSpPr/>
            <p:nvPr/>
          </p:nvCxnSpPr>
          <p:spPr>
            <a:xfrm>
              <a:off x="0" y="951782"/>
              <a:ext cx="1320800" cy="0"/>
            </a:xfrm>
            <a:prstGeom prst="straightConnector1">
              <a:avLst/>
            </a:prstGeom>
            <a:noFill/>
            <a:ln cap="flat" cmpd="sng" w="25400">
              <a:solidFill>
                <a:srgbClr val="62A844"/>
              </a:solidFill>
              <a:prstDash val="dot"/>
              <a:miter lim="8000"/>
              <a:headEnd len="sm" w="sm" type="none"/>
              <a:tailEnd len="sm" w="sm" type="none"/>
            </a:ln>
          </p:spPr>
        </p:cxnSp>
        <p:grpSp>
          <p:nvGrpSpPr>
            <p:cNvPr id="1931" name="Google Shape;1931;p64"/>
            <p:cNvGrpSpPr/>
            <p:nvPr/>
          </p:nvGrpSpPr>
          <p:grpSpPr>
            <a:xfrm>
              <a:off x="708799" y="582317"/>
              <a:ext cx="740095" cy="883507"/>
              <a:chOff x="4051865" y="5165558"/>
              <a:chExt cx="946855" cy="1130331"/>
            </a:xfrm>
          </p:grpSpPr>
          <p:sp>
            <p:nvSpPr>
              <p:cNvPr id="1932" name="Google Shape;1932;p64"/>
              <p:cNvSpPr/>
              <p:nvPr/>
            </p:nvSpPr>
            <p:spPr>
              <a:xfrm>
                <a:off x="4051865" y="5165558"/>
                <a:ext cx="946855" cy="868299"/>
              </a:xfrm>
              <a:prstGeom prst="ellipse">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933" name="Google Shape;1933;p64"/>
              <p:cNvSpPr txBox="1"/>
              <p:nvPr/>
            </p:nvSpPr>
            <p:spPr>
              <a:xfrm>
                <a:off x="4066676" y="5206813"/>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01</a:t>
                </a:r>
                <a:endParaRPr/>
              </a:p>
            </p:txBody>
          </p:sp>
        </p:grpSp>
      </p:grpSp>
      <p:grpSp>
        <p:nvGrpSpPr>
          <p:cNvPr id="1934" name="Google Shape;1934;p64"/>
          <p:cNvGrpSpPr/>
          <p:nvPr/>
        </p:nvGrpSpPr>
        <p:grpSpPr>
          <a:xfrm>
            <a:off x="0" y="2962352"/>
            <a:ext cx="1448894" cy="870102"/>
            <a:chOff x="0" y="582324"/>
            <a:chExt cx="1448894" cy="870102"/>
          </a:xfrm>
        </p:grpSpPr>
        <p:cxnSp>
          <p:nvCxnSpPr>
            <p:cNvPr id="1935" name="Google Shape;1935;p64"/>
            <p:cNvCxnSpPr/>
            <p:nvPr/>
          </p:nvCxnSpPr>
          <p:spPr>
            <a:xfrm>
              <a:off x="0" y="951782"/>
              <a:ext cx="1320800" cy="0"/>
            </a:xfrm>
            <a:prstGeom prst="straightConnector1">
              <a:avLst/>
            </a:prstGeom>
            <a:noFill/>
            <a:ln cap="flat" cmpd="sng" w="25400">
              <a:solidFill>
                <a:srgbClr val="06677F"/>
              </a:solidFill>
              <a:prstDash val="dot"/>
              <a:miter lim="8000"/>
              <a:headEnd len="sm" w="sm" type="none"/>
              <a:tailEnd len="sm" w="sm" type="none"/>
            </a:ln>
          </p:spPr>
        </p:cxnSp>
        <p:grpSp>
          <p:nvGrpSpPr>
            <p:cNvPr id="1936" name="Google Shape;1936;p64"/>
            <p:cNvGrpSpPr/>
            <p:nvPr/>
          </p:nvGrpSpPr>
          <p:grpSpPr>
            <a:xfrm>
              <a:off x="708799" y="582324"/>
              <a:ext cx="740095" cy="870102"/>
              <a:chOff x="4051865" y="5165558"/>
              <a:chExt cx="946855" cy="1113179"/>
            </a:xfrm>
          </p:grpSpPr>
          <p:sp>
            <p:nvSpPr>
              <p:cNvPr id="1937" name="Google Shape;1937;p64"/>
              <p:cNvSpPr/>
              <p:nvPr/>
            </p:nvSpPr>
            <p:spPr>
              <a:xfrm>
                <a:off x="4051865" y="5165558"/>
                <a:ext cx="946855" cy="868299"/>
              </a:xfrm>
              <a:prstGeom prst="ellipse">
                <a:avLst/>
              </a:prstGeom>
              <a:solidFill>
                <a:srgbClr val="06677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938" name="Google Shape;1938;p64"/>
              <p:cNvSpPr txBox="1"/>
              <p:nvPr/>
            </p:nvSpPr>
            <p:spPr>
              <a:xfrm>
                <a:off x="4055862" y="5189661"/>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02</a:t>
                </a:r>
                <a:endParaRPr/>
              </a:p>
            </p:txBody>
          </p:sp>
        </p:grpSp>
      </p:grpSp>
      <p:grpSp>
        <p:nvGrpSpPr>
          <p:cNvPr id="1939" name="Google Shape;1939;p64"/>
          <p:cNvGrpSpPr/>
          <p:nvPr/>
        </p:nvGrpSpPr>
        <p:grpSpPr>
          <a:xfrm>
            <a:off x="0" y="4873099"/>
            <a:ext cx="1450818" cy="896308"/>
            <a:chOff x="0" y="582322"/>
            <a:chExt cx="1450818" cy="896308"/>
          </a:xfrm>
        </p:grpSpPr>
        <p:cxnSp>
          <p:nvCxnSpPr>
            <p:cNvPr id="1940" name="Google Shape;1940;p64"/>
            <p:cNvCxnSpPr/>
            <p:nvPr/>
          </p:nvCxnSpPr>
          <p:spPr>
            <a:xfrm>
              <a:off x="0" y="951782"/>
              <a:ext cx="1320800" cy="0"/>
            </a:xfrm>
            <a:prstGeom prst="straightConnector1">
              <a:avLst/>
            </a:prstGeom>
            <a:noFill/>
            <a:ln cap="flat" cmpd="sng" w="25400">
              <a:solidFill>
                <a:srgbClr val="3D8241"/>
              </a:solidFill>
              <a:prstDash val="dot"/>
              <a:miter lim="8000"/>
              <a:headEnd len="sm" w="sm" type="none"/>
              <a:tailEnd len="sm" w="sm" type="none"/>
            </a:ln>
          </p:spPr>
        </p:cxnSp>
        <p:grpSp>
          <p:nvGrpSpPr>
            <p:cNvPr id="1941" name="Google Shape;1941;p64"/>
            <p:cNvGrpSpPr/>
            <p:nvPr/>
          </p:nvGrpSpPr>
          <p:grpSpPr>
            <a:xfrm>
              <a:off x="708800" y="582322"/>
              <a:ext cx="742018" cy="896308"/>
              <a:chOff x="4051865" y="5165558"/>
              <a:chExt cx="949315" cy="1146707"/>
            </a:xfrm>
          </p:grpSpPr>
          <p:sp>
            <p:nvSpPr>
              <p:cNvPr id="1942" name="Google Shape;1942;p64"/>
              <p:cNvSpPr/>
              <p:nvPr/>
            </p:nvSpPr>
            <p:spPr>
              <a:xfrm>
                <a:off x="4051865" y="5165558"/>
                <a:ext cx="946855" cy="868299"/>
              </a:xfrm>
              <a:prstGeom prst="ellipse">
                <a:avLst/>
              </a:prstGeom>
              <a:solidFill>
                <a:srgbClr val="3D824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943" name="Google Shape;1943;p64"/>
              <p:cNvSpPr txBox="1"/>
              <p:nvPr/>
            </p:nvSpPr>
            <p:spPr>
              <a:xfrm>
                <a:off x="4091914" y="5223190"/>
                <a:ext cx="909266" cy="1089075"/>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03</a:t>
                </a:r>
                <a:endParaRPr/>
              </a:p>
            </p:txBody>
          </p:sp>
        </p:grpSp>
      </p:grpSp>
      <p:sp>
        <p:nvSpPr>
          <p:cNvPr id="1944" name="Google Shape;1944;p64"/>
          <p:cNvSpPr/>
          <p:nvPr/>
        </p:nvSpPr>
        <p:spPr>
          <a:xfrm flipH="1">
            <a:off x="9128425" y="1987050"/>
            <a:ext cx="2374800" cy="1439100"/>
          </a:xfrm>
          <a:prstGeom prst="rect">
            <a:avLst/>
          </a:prstGeom>
          <a:noFill/>
          <a:ln>
            <a:noFill/>
          </a:ln>
        </p:spPr>
        <p:txBody>
          <a:bodyPr anchorCtr="0" anchor="t" bIns="45700" lIns="91425" spcFirstLastPara="1" rIns="91425" wrap="square" tIns="45700">
            <a:spAutoFit/>
          </a:bodyPr>
          <a:lstStyle/>
          <a:p>
            <a:pPr indent="0" lvl="0" marL="0" marR="0" rtl="0" algn="r">
              <a:lnSpc>
                <a:spcPct val="104999"/>
              </a:lnSpc>
              <a:spcBef>
                <a:spcPts val="0"/>
              </a:spcBef>
              <a:spcAft>
                <a:spcPts val="0"/>
              </a:spcAft>
              <a:buNone/>
            </a:pPr>
            <a:r>
              <a:rPr b="1" lang="en-US" sz="1900">
                <a:solidFill>
                  <a:srgbClr val="262626"/>
                </a:solidFill>
                <a:latin typeface="Calibri"/>
                <a:ea typeface="Calibri"/>
                <a:cs typeface="Calibri"/>
                <a:sym typeface="Calibri"/>
              </a:rPr>
              <a:t>Innovación centrada en las personas: </a:t>
            </a:r>
            <a:r>
              <a:rPr lang="en-US" sz="1900">
                <a:solidFill>
                  <a:srgbClr val="262626"/>
                </a:solidFill>
                <a:latin typeface="Calibri"/>
                <a:ea typeface="Calibri"/>
                <a:cs typeface="Calibri"/>
                <a:sym typeface="Calibri"/>
              </a:rPr>
              <a:t>la IA apoya a los equipos de primera línea, liberando a las personas para que realicen tareas de mayor valor</a:t>
            </a:r>
            <a:br>
              <a:rPr lang="en-US" sz="1900">
                <a:solidFill>
                  <a:srgbClr val="262626"/>
                </a:solidFill>
                <a:latin typeface="Calibri"/>
                <a:ea typeface="Calibri"/>
                <a:cs typeface="Calibri"/>
                <a:sym typeface="Calibri"/>
              </a:rPr>
            </a:br>
            <a:endParaRPr sz="1900">
              <a:solidFill>
                <a:srgbClr val="262626"/>
              </a:solidFill>
              <a:latin typeface="Calibri"/>
              <a:ea typeface="Calibri"/>
              <a:cs typeface="Calibri"/>
              <a:sym typeface="Calibri"/>
            </a:endParaRPr>
          </a:p>
        </p:txBody>
      </p:sp>
      <p:grpSp>
        <p:nvGrpSpPr>
          <p:cNvPr id="1945" name="Google Shape;1945;p64"/>
          <p:cNvGrpSpPr/>
          <p:nvPr/>
        </p:nvGrpSpPr>
        <p:grpSpPr>
          <a:xfrm>
            <a:off x="10752228" y="1308990"/>
            <a:ext cx="1501995" cy="883506"/>
            <a:chOff x="708799" y="582319"/>
            <a:chExt cx="1501995" cy="883506"/>
          </a:xfrm>
        </p:grpSpPr>
        <p:cxnSp>
          <p:nvCxnSpPr>
            <p:cNvPr id="1946" name="Google Shape;1946;p64"/>
            <p:cNvCxnSpPr/>
            <p:nvPr/>
          </p:nvCxnSpPr>
          <p:spPr>
            <a:xfrm rot="10800000">
              <a:off x="1320800" y="951782"/>
              <a:ext cx="889994" cy="0"/>
            </a:xfrm>
            <a:prstGeom prst="straightConnector1">
              <a:avLst/>
            </a:prstGeom>
            <a:noFill/>
            <a:ln cap="flat" cmpd="sng" w="25400">
              <a:solidFill>
                <a:srgbClr val="0289AE"/>
              </a:solidFill>
              <a:prstDash val="dot"/>
              <a:miter lim="8000"/>
              <a:headEnd len="sm" w="sm" type="none"/>
              <a:tailEnd len="sm" w="sm" type="none"/>
            </a:ln>
          </p:spPr>
        </p:cxnSp>
        <p:grpSp>
          <p:nvGrpSpPr>
            <p:cNvPr id="1947" name="Google Shape;1947;p64"/>
            <p:cNvGrpSpPr/>
            <p:nvPr/>
          </p:nvGrpSpPr>
          <p:grpSpPr>
            <a:xfrm>
              <a:off x="708799" y="582319"/>
              <a:ext cx="740095" cy="883506"/>
              <a:chOff x="4051865" y="5165558"/>
              <a:chExt cx="946855" cy="1130329"/>
            </a:xfrm>
          </p:grpSpPr>
          <p:sp>
            <p:nvSpPr>
              <p:cNvPr id="1948" name="Google Shape;1948;p64"/>
              <p:cNvSpPr/>
              <p:nvPr/>
            </p:nvSpPr>
            <p:spPr>
              <a:xfrm>
                <a:off x="4051865" y="5165558"/>
                <a:ext cx="946855" cy="868299"/>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949" name="Google Shape;1949;p64"/>
              <p:cNvSpPr txBox="1"/>
              <p:nvPr/>
            </p:nvSpPr>
            <p:spPr>
              <a:xfrm>
                <a:off x="4066676" y="5206811"/>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04</a:t>
                </a:r>
                <a:endParaRPr/>
              </a:p>
            </p:txBody>
          </p:sp>
        </p:grpSp>
      </p:grpSp>
      <p:sp>
        <p:nvSpPr>
          <p:cNvPr id="1950" name="Google Shape;1950;p64"/>
          <p:cNvSpPr txBox="1"/>
          <p:nvPr/>
        </p:nvSpPr>
        <p:spPr>
          <a:xfrm>
            <a:off x="7697991" y="4968911"/>
            <a:ext cx="3751110" cy="1708545"/>
          </a:xfrm>
          <a:prstGeom prst="rect">
            <a:avLst/>
          </a:prstGeom>
          <a:noFill/>
          <a:ln>
            <a:noFill/>
          </a:ln>
        </p:spPr>
        <p:txBody>
          <a:bodyPr anchorCtr="0" anchor="t" bIns="45700" lIns="91425" spcFirstLastPara="1" rIns="91425" wrap="square" tIns="45700">
            <a:spAutoFit/>
          </a:bodyPr>
          <a:lstStyle/>
          <a:p>
            <a:pPr indent="0" lvl="0" marL="0" marR="0" rtl="0" algn="r">
              <a:lnSpc>
                <a:spcPct val="104999"/>
              </a:lnSpc>
              <a:spcBef>
                <a:spcPts val="0"/>
              </a:spcBef>
              <a:spcAft>
                <a:spcPts val="0"/>
              </a:spcAft>
              <a:buNone/>
            </a:pPr>
            <a:r>
              <a:rPr b="1" lang="en-US" sz="2000">
                <a:solidFill>
                  <a:srgbClr val="62A844"/>
                </a:solidFill>
                <a:latin typeface="Calibri"/>
                <a:ea typeface="Calibri"/>
                <a:cs typeface="Calibri"/>
                <a:sym typeface="Calibri"/>
              </a:rPr>
              <a:t>Mensaje estratégico:</a:t>
            </a:r>
            <a:br>
              <a:rPr b="1" lang="en-US" sz="2000">
                <a:solidFill>
                  <a:srgbClr val="62A844"/>
                </a:solidFill>
                <a:latin typeface="Calibri"/>
                <a:ea typeface="Calibri"/>
                <a:cs typeface="Calibri"/>
                <a:sym typeface="Calibri"/>
              </a:rPr>
            </a:br>
            <a:r>
              <a:rPr lang="en-US" sz="1800">
                <a:solidFill>
                  <a:srgbClr val="000000"/>
                </a:solidFill>
                <a:latin typeface="Calibri"/>
                <a:ea typeface="Calibri"/>
                <a:cs typeface="Calibri"/>
                <a:sym typeface="Calibri"/>
              </a:rPr>
              <a:t>«El verdadero valor de la IA reside en cómo mejora la conexión humana, genera confianza y mantiene un servicio de calidad».</a:t>
            </a:r>
            <a:endParaRPr/>
          </a:p>
          <a:p>
            <a:pPr indent="0" lvl="0" marL="0" marR="0" rtl="0" algn="r">
              <a:lnSpc>
                <a:spcPct val="116666"/>
              </a:lnSpc>
              <a:spcBef>
                <a:spcPts val="0"/>
              </a:spcBef>
              <a:spcAft>
                <a:spcPts val="0"/>
              </a:spcAft>
              <a:buNone/>
            </a:pPr>
            <a:r>
              <a:t/>
            </a:r>
            <a:endParaRPr sz="1800">
              <a:solidFill>
                <a:srgbClr val="000000"/>
              </a:solidFill>
              <a:latin typeface="Calibri"/>
              <a:ea typeface="Calibri"/>
              <a:cs typeface="Calibri"/>
              <a:sym typeface="Calibri"/>
            </a:endParaRPr>
          </a:p>
          <a:p>
            <a:pPr indent="0" lvl="0" marL="0" marR="0" rtl="0" algn="r">
              <a:lnSpc>
                <a:spcPct val="104999"/>
              </a:lnSpc>
              <a:spcBef>
                <a:spcPts val="0"/>
              </a:spcBef>
              <a:spcAft>
                <a:spcPts val="0"/>
              </a:spcAft>
              <a:buNone/>
            </a:pPr>
            <a:r>
              <a:t/>
            </a:r>
            <a:endParaRPr sz="2000">
              <a:solidFill>
                <a:srgbClr val="62A844"/>
              </a:solidFill>
              <a:latin typeface="Calibri"/>
              <a:ea typeface="Calibri"/>
              <a:cs typeface="Calibri"/>
              <a:sym typeface="Calibri"/>
            </a:endParaRPr>
          </a:p>
        </p:txBody>
      </p:sp>
      <p:sp>
        <p:nvSpPr>
          <p:cNvPr id="1951" name="Google Shape;1951;p64"/>
          <p:cNvSpPr txBox="1"/>
          <p:nvPr/>
        </p:nvSpPr>
        <p:spPr>
          <a:xfrm>
            <a:off x="-127322" y="224367"/>
            <a:ext cx="12319322"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000">
                <a:solidFill>
                  <a:srgbClr val="262626"/>
                </a:solidFill>
                <a:latin typeface="Calibri"/>
                <a:ea typeface="Calibri"/>
                <a:cs typeface="Calibri"/>
                <a:sym typeface="Calibri"/>
              </a:rPr>
              <a:t>Esta unidad ha demostrado que la inteligencia artificial, cuando se aplica con un propósito</a:t>
            </a:r>
            <a:endParaRPr/>
          </a:p>
          <a:p>
            <a:pPr indent="0" lvl="0" marL="0" marR="0" rtl="0" algn="ctr">
              <a:spcBef>
                <a:spcPts val="0"/>
              </a:spcBef>
              <a:spcAft>
                <a:spcPts val="0"/>
              </a:spcAft>
              <a:buNone/>
            </a:pPr>
            <a:r>
              <a:rPr b="1" lang="en-US" sz="2000">
                <a:solidFill>
                  <a:srgbClr val="262626"/>
                </a:solidFill>
                <a:latin typeface="Calibri"/>
                <a:ea typeface="Calibri"/>
                <a:cs typeface="Calibri"/>
                <a:sym typeface="Calibri"/>
              </a:rPr>
              <a:t> y planificación, puede aportar mejoras cuantificables en el sector hotelero. </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5" name="Shape 1955"/>
        <p:cNvGrpSpPr/>
        <p:nvPr/>
      </p:nvGrpSpPr>
      <p:grpSpPr>
        <a:xfrm>
          <a:off x="0" y="0"/>
          <a:ext cx="0" cy="0"/>
          <a:chOff x="0" y="0"/>
          <a:chExt cx="0" cy="0"/>
        </a:xfrm>
      </p:grpSpPr>
      <p:sp>
        <p:nvSpPr>
          <p:cNvPr id="1956" name="Google Shape;1956;p65"/>
          <p:cNvSpPr txBox="1"/>
          <p:nvPr/>
        </p:nvSpPr>
        <p:spPr>
          <a:xfrm>
            <a:off x="567179" y="255431"/>
            <a:ext cx="59625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La IA en el sector hotelero: conclusiones</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957" name="Google Shape;1957;p65"/>
          <p:cNvCxnSpPr/>
          <p:nvPr/>
        </p:nvCxnSpPr>
        <p:spPr>
          <a:xfrm>
            <a:off x="0" y="1469562"/>
            <a:ext cx="5422900" cy="0"/>
          </a:xfrm>
          <a:prstGeom prst="straightConnector1">
            <a:avLst/>
          </a:prstGeom>
          <a:noFill/>
          <a:ln cap="flat" cmpd="sng" w="34925">
            <a:solidFill>
              <a:srgbClr val="62A844"/>
            </a:solidFill>
            <a:prstDash val="dot"/>
            <a:miter lim="8000"/>
            <a:headEnd len="sm" w="sm" type="none"/>
            <a:tailEnd len="sm" w="sm" type="none"/>
          </a:ln>
        </p:spPr>
      </p:cxnSp>
      <p:sp>
        <p:nvSpPr>
          <p:cNvPr id="1958" name="Google Shape;1958;p65"/>
          <p:cNvSpPr txBox="1"/>
          <p:nvPr/>
        </p:nvSpPr>
        <p:spPr>
          <a:xfrm>
            <a:off x="718483" y="1714374"/>
            <a:ext cx="6920700" cy="2865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262626"/>
                </a:solidFill>
                <a:latin typeface="Calibri"/>
                <a:ea typeface="Calibri"/>
                <a:cs typeface="Calibri"/>
                <a:sym typeface="Calibri"/>
              </a:rPr>
              <a:t>El módulo EcoSmart ha demostrado cómo la IA está transformando el sector hotelero europeo a través de la eficiencia, la sostenibilidad y la innovación, al tiempo que preserva la calidad humana del servicio</a:t>
            </a:r>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a:p>
            <a:pPr indent="0" lvl="0" marL="0" marR="0" rtl="0" algn="l">
              <a:lnSpc>
                <a:spcPct val="98000"/>
              </a:lnSpc>
              <a:spcBef>
                <a:spcPts val="0"/>
              </a:spcBef>
              <a:spcAft>
                <a:spcPts val="0"/>
              </a:spcAft>
              <a:buNone/>
            </a:pPr>
            <a:r>
              <a:rPr b="1" lang="en-US" sz="2000">
                <a:solidFill>
                  <a:srgbClr val="0289AE"/>
                </a:solidFill>
                <a:latin typeface="Calibri"/>
                <a:ea typeface="Calibri"/>
                <a:cs typeface="Calibri"/>
                <a:sym typeface="Calibri"/>
              </a:rPr>
              <a:t>Logros de EcoSmart:</a:t>
            </a:r>
            <a:br>
              <a:rPr lang="en-US" sz="1800">
                <a:solidFill>
                  <a:schemeClr val="dk1"/>
                </a:solidFill>
                <a:latin typeface="Calibri"/>
                <a:ea typeface="Calibri"/>
                <a:cs typeface="Calibri"/>
                <a:sym typeface="Calibri"/>
              </a:rPr>
            </a:br>
            <a:r>
              <a:rPr lang="en-US" sz="1800">
                <a:solidFill>
                  <a:srgbClr val="262626"/>
                </a:solidFill>
                <a:latin typeface="Calibri"/>
                <a:ea typeface="Calibri"/>
                <a:cs typeface="Calibri"/>
                <a:sym typeface="Calibri"/>
              </a:rPr>
              <a:t>Ahora está preparado para analizar, diseñar y liderar una integración responsable de la IA que equilibre la eficiencia con el cuidado, y la innovación con la integridad.</a:t>
            </a:r>
            <a:br>
              <a:rPr lang="en-US" sz="1800">
                <a:solidFill>
                  <a:srgbClr val="262626"/>
                </a:solidFill>
                <a:latin typeface="Calibri"/>
                <a:ea typeface="Calibri"/>
                <a:cs typeface="Calibri"/>
                <a:sym typeface="Calibri"/>
              </a:rPr>
            </a:br>
            <a:endParaRPr sz="1800">
              <a:solidFill>
                <a:srgbClr val="262626"/>
              </a:solidFill>
              <a:latin typeface="Calibri"/>
              <a:ea typeface="Calibri"/>
              <a:cs typeface="Calibri"/>
              <a:sym typeface="Calibri"/>
            </a:endParaRPr>
          </a:p>
        </p:txBody>
      </p:sp>
      <p:sp>
        <p:nvSpPr>
          <p:cNvPr id="1959" name="Google Shape;1959;p65"/>
          <p:cNvSpPr/>
          <p:nvPr/>
        </p:nvSpPr>
        <p:spPr>
          <a:xfrm flipH="1">
            <a:off x="5069331" y="5378181"/>
            <a:ext cx="2794928"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rgbClr val="0289AE"/>
                </a:solidFill>
                <a:latin typeface="Calibri"/>
                <a:ea typeface="Calibri"/>
                <a:cs typeface="Calibri"/>
                <a:sym typeface="Calibri"/>
              </a:rPr>
              <a:t>Ver la siguiente diapositiva:</a:t>
            </a:r>
            <a:endParaRPr b="1" sz="2400">
              <a:solidFill>
                <a:srgbClr val="0289AE"/>
              </a:solidFill>
              <a:latin typeface="Calibri"/>
              <a:ea typeface="Calibri"/>
              <a:cs typeface="Calibri"/>
              <a:sym typeface="Calibri"/>
            </a:endParaRPr>
          </a:p>
        </p:txBody>
      </p:sp>
      <p:sp>
        <p:nvSpPr>
          <p:cNvPr id="1960" name="Google Shape;1960;p65"/>
          <p:cNvSpPr/>
          <p:nvPr/>
        </p:nvSpPr>
        <p:spPr>
          <a:xfrm flipH="1" rot="-6274946">
            <a:off x="7612192" y="5630055"/>
            <a:ext cx="926896" cy="526949"/>
          </a:xfrm>
          <a:custGeom>
            <a:rect b="b" l="l" r="r" t="t"/>
            <a:pathLst>
              <a:path extrusionOk="0" h="589562" w="1037030">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61" name="Google Shape;1961;p65"/>
          <p:cNvSpPr/>
          <p:nvPr/>
        </p:nvSpPr>
        <p:spPr>
          <a:xfrm flipH="1">
            <a:off x="992432" y="4895140"/>
            <a:ext cx="3495601" cy="120032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400">
                <a:solidFill>
                  <a:srgbClr val="0289AE"/>
                </a:solidFill>
                <a:latin typeface="Calibri"/>
                <a:ea typeface="Calibri"/>
                <a:cs typeface="Calibri"/>
                <a:sym typeface="Calibri"/>
              </a:rPr>
              <a:t>Mensaje final: </a:t>
            </a:r>
            <a:endParaRPr/>
          </a:p>
          <a:p>
            <a:pPr indent="0" lvl="0" marL="0" marR="0" rtl="0" algn="ctr">
              <a:spcBef>
                <a:spcPts val="0"/>
              </a:spcBef>
              <a:spcAft>
                <a:spcPts val="0"/>
              </a:spcAft>
              <a:buNone/>
            </a:pPr>
            <a:r>
              <a:rPr i="1" lang="en-US" sz="2400">
                <a:solidFill>
                  <a:srgbClr val="262626"/>
                </a:solidFill>
                <a:latin typeface="Calibri"/>
                <a:ea typeface="Calibri"/>
                <a:cs typeface="Calibri"/>
                <a:sym typeface="Calibri"/>
              </a:rPr>
              <a:t>La IA empodera a las personas.</a:t>
            </a:r>
            <a:endParaRPr/>
          </a:p>
          <a:p>
            <a:pPr indent="0" lvl="0" marL="0" marR="0" rtl="0" algn="ctr">
              <a:spcBef>
                <a:spcPts val="0"/>
              </a:spcBef>
              <a:spcAft>
                <a:spcPts val="0"/>
              </a:spcAft>
              <a:buNone/>
            </a:pPr>
            <a:r>
              <a:t/>
            </a:r>
            <a:endParaRPr sz="2400">
              <a:solidFill>
                <a:srgbClr val="262626"/>
              </a:solidFill>
              <a:latin typeface="Calibri"/>
              <a:ea typeface="Calibri"/>
              <a:cs typeface="Calibri"/>
              <a:sym typeface="Calibri"/>
            </a:endParaRPr>
          </a:p>
        </p:txBody>
      </p:sp>
      <p:sp>
        <p:nvSpPr>
          <p:cNvPr id="1962" name="Google Shape;1962;p65"/>
          <p:cNvSpPr/>
          <p:nvPr/>
        </p:nvSpPr>
        <p:spPr>
          <a:xfrm>
            <a:off x="715852" y="4919419"/>
            <a:ext cx="3991200" cy="1200300"/>
          </a:xfrm>
          <a:prstGeom prst="roundRect">
            <a:avLst>
              <a:gd fmla="val 8566" name="adj"/>
            </a:avLst>
          </a:prstGeom>
          <a:no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1963" name="Google Shape;1963;p65"/>
          <p:cNvPicPr preferRelativeResize="0"/>
          <p:nvPr/>
        </p:nvPicPr>
        <p:blipFill>
          <a:blip r:embed="rId3">
            <a:alphaModFix/>
          </a:blip>
          <a:stretch>
            <a:fillRect/>
          </a:stretch>
        </p:blipFill>
        <p:spPr>
          <a:xfrm>
            <a:off x="7943983" y="0"/>
            <a:ext cx="4248017" cy="3820005"/>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8" name="Shape 1968"/>
        <p:cNvGrpSpPr/>
        <p:nvPr/>
      </p:nvGrpSpPr>
      <p:grpSpPr>
        <a:xfrm>
          <a:off x="0" y="0"/>
          <a:ext cx="0" cy="0"/>
          <a:chOff x="0" y="0"/>
          <a:chExt cx="0" cy="0"/>
        </a:xfrm>
      </p:grpSpPr>
      <p:pic>
        <p:nvPicPr>
          <p:cNvPr id="1969" name="Google Shape;1969;p66"/>
          <p:cNvPicPr preferRelativeResize="0"/>
          <p:nvPr/>
        </p:nvPicPr>
        <p:blipFill>
          <a:blip r:embed="rId3">
            <a:alphaModFix/>
          </a:blip>
          <a:stretch>
            <a:fillRect/>
          </a:stretch>
        </p:blipFill>
        <p:spPr>
          <a:xfrm>
            <a:off x="9092000" y="0"/>
            <a:ext cx="3100000" cy="3447159"/>
          </a:xfrm>
          <a:prstGeom prst="rect">
            <a:avLst/>
          </a:prstGeom>
          <a:noFill/>
          <a:ln>
            <a:noFill/>
          </a:ln>
        </p:spPr>
      </p:pic>
      <p:sp>
        <p:nvSpPr>
          <p:cNvPr id="1970" name="Google Shape;1970;p66"/>
          <p:cNvSpPr/>
          <p:nvPr/>
        </p:nvSpPr>
        <p:spPr>
          <a:xfrm>
            <a:off x="385835" y="2396390"/>
            <a:ext cx="2633660" cy="2623718"/>
          </a:xfrm>
          <a:custGeom>
            <a:rect b="b" l="l" r="r" t="t"/>
            <a:pathLst>
              <a:path extrusionOk="0" h="22162" w="17244">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0" y="1133"/>
                </a:lnTo>
                <a:cubicBezTo>
                  <a:pt x="15576" y="1133"/>
                  <a:pt x="16111" y="1668"/>
                  <a:pt x="16111" y="2324"/>
                </a:cubicBezTo>
                <a:lnTo>
                  <a:pt x="16111" y="7628"/>
                </a:lnTo>
                <a:lnTo>
                  <a:pt x="17244" y="7628"/>
                </a:lnTo>
                <a:lnTo>
                  <a:pt x="17244" y="2324"/>
                </a:lnTo>
                <a:cubicBezTo>
                  <a:pt x="17244" y="1042"/>
                  <a:pt x="16201" y="1"/>
                  <a:pt x="14920" y="1"/>
                </a:cubicBezTo>
                <a:close/>
              </a:path>
            </a:pathLst>
          </a:custGeom>
          <a:solidFill>
            <a:srgbClr val="0289AE"/>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971" name="Google Shape;1971;p66"/>
          <p:cNvSpPr/>
          <p:nvPr/>
        </p:nvSpPr>
        <p:spPr>
          <a:xfrm>
            <a:off x="2215483" y="5020107"/>
            <a:ext cx="299846" cy="392537"/>
          </a:xfrm>
          <a:custGeom>
            <a:rect b="b" l="l" r="r" t="t"/>
            <a:pathLst>
              <a:path extrusionOk="0" h="3006" w="2329">
                <a:moveTo>
                  <a:pt x="1" y="0"/>
                </a:moveTo>
                <a:lnTo>
                  <a:pt x="1" y="3006"/>
                </a:lnTo>
                <a:lnTo>
                  <a:pt x="2329" y="1503"/>
                </a:lnTo>
                <a:lnTo>
                  <a:pt x="1"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972" name="Google Shape;1972;p66"/>
          <p:cNvSpPr/>
          <p:nvPr/>
        </p:nvSpPr>
        <p:spPr>
          <a:xfrm>
            <a:off x="1337157" y="2099442"/>
            <a:ext cx="731013" cy="741459"/>
          </a:xfrm>
          <a:custGeom>
            <a:rect b="b" l="l" r="r" t="t"/>
            <a:pathLst>
              <a:path extrusionOk="0" h="5678" w="5678">
                <a:moveTo>
                  <a:pt x="2839" y="1"/>
                </a:moveTo>
                <a:cubicBezTo>
                  <a:pt x="1272" y="1"/>
                  <a:pt x="0" y="1272"/>
                  <a:pt x="0" y="2839"/>
                </a:cubicBezTo>
                <a:cubicBezTo>
                  <a:pt x="0" y="4407"/>
                  <a:pt x="1272" y="5678"/>
                  <a:pt x="2839" y="5678"/>
                </a:cubicBezTo>
                <a:cubicBezTo>
                  <a:pt x="4407" y="5678"/>
                  <a:pt x="5678" y="4407"/>
                  <a:pt x="5678" y="2839"/>
                </a:cubicBezTo>
                <a:cubicBezTo>
                  <a:pt x="5678" y="1272"/>
                  <a:pt x="4407" y="1"/>
                  <a:pt x="2839" y="1"/>
                </a:cubicBezTo>
                <a:close/>
              </a:path>
            </a:pathLst>
          </a:custGeom>
          <a:solidFill>
            <a:srgbClr val="0289AE"/>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973" name="Google Shape;1973;p66"/>
          <p:cNvSpPr/>
          <p:nvPr/>
        </p:nvSpPr>
        <p:spPr>
          <a:xfrm>
            <a:off x="1264352" y="2025793"/>
            <a:ext cx="876623" cy="889149"/>
          </a:xfrm>
          <a:custGeom>
            <a:rect b="b" l="l" r="r" t="t"/>
            <a:pathLst>
              <a:path extrusionOk="0" h="6809" w="6809">
                <a:moveTo>
                  <a:pt x="3405" y="1131"/>
                </a:moveTo>
                <a:cubicBezTo>
                  <a:pt x="4658" y="1131"/>
                  <a:pt x="5677" y="2152"/>
                  <a:pt x="5677" y="3403"/>
                </a:cubicBezTo>
                <a:cubicBezTo>
                  <a:pt x="5677" y="4656"/>
                  <a:pt x="4658" y="5676"/>
                  <a:pt x="3405" y="5676"/>
                </a:cubicBezTo>
                <a:cubicBezTo>
                  <a:pt x="2152" y="5676"/>
                  <a:pt x="1132" y="4656"/>
                  <a:pt x="1132" y="3403"/>
                </a:cubicBezTo>
                <a:cubicBezTo>
                  <a:pt x="1132" y="2150"/>
                  <a:pt x="2152" y="1131"/>
                  <a:pt x="3405" y="1131"/>
                </a:cubicBezTo>
                <a:close/>
                <a:moveTo>
                  <a:pt x="3405" y="1"/>
                </a:moveTo>
                <a:cubicBezTo>
                  <a:pt x="1527" y="1"/>
                  <a:pt x="1" y="1527"/>
                  <a:pt x="1" y="3405"/>
                </a:cubicBezTo>
                <a:cubicBezTo>
                  <a:pt x="1" y="5282"/>
                  <a:pt x="1528" y="6809"/>
                  <a:pt x="3405" y="6809"/>
                </a:cubicBezTo>
                <a:cubicBezTo>
                  <a:pt x="5282" y="6809"/>
                  <a:pt x="6809" y="5282"/>
                  <a:pt x="6809" y="3405"/>
                </a:cubicBezTo>
                <a:cubicBezTo>
                  <a:pt x="6809" y="1527"/>
                  <a:pt x="5282" y="1"/>
                  <a:pt x="3405" y="1"/>
                </a:cubicBezTo>
                <a:close/>
              </a:path>
            </a:pathLst>
          </a:custGeom>
          <a:solidFill>
            <a:srgbClr val="0289AE"/>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974" name="Google Shape;1974;p66"/>
          <p:cNvSpPr/>
          <p:nvPr/>
        </p:nvSpPr>
        <p:spPr>
          <a:xfrm>
            <a:off x="6966864" y="3527389"/>
            <a:ext cx="2633660" cy="2623954"/>
          </a:xfrm>
          <a:custGeom>
            <a:rect b="b" l="l" r="r" t="t"/>
            <a:pathLst>
              <a:path extrusionOk="0" h="22164" w="17244">
                <a:moveTo>
                  <a:pt x="2324" y="1"/>
                </a:moveTo>
                <a:cubicBezTo>
                  <a:pt x="1043" y="1"/>
                  <a:pt x="1" y="1043"/>
                  <a:pt x="1" y="2324"/>
                </a:cubicBezTo>
                <a:lnTo>
                  <a:pt x="1" y="19840"/>
                </a:lnTo>
                <a:cubicBezTo>
                  <a:pt x="1" y="21122"/>
                  <a:pt x="1043" y="22163"/>
                  <a:pt x="2324" y="22163"/>
                </a:cubicBezTo>
                <a:lnTo>
                  <a:pt x="14921" y="22163"/>
                </a:lnTo>
                <a:cubicBezTo>
                  <a:pt x="16200" y="22163"/>
                  <a:pt x="17243" y="21122"/>
                  <a:pt x="17244" y="19840"/>
                </a:cubicBezTo>
                <a:lnTo>
                  <a:pt x="17244" y="14536"/>
                </a:lnTo>
                <a:lnTo>
                  <a:pt x="16111" y="14536"/>
                </a:lnTo>
                <a:lnTo>
                  <a:pt x="16111" y="19840"/>
                </a:lnTo>
                <a:cubicBezTo>
                  <a:pt x="16111" y="20496"/>
                  <a:pt x="15576" y="21031"/>
                  <a:pt x="14921" y="21031"/>
                </a:cubicBezTo>
                <a:lnTo>
                  <a:pt x="2324" y="21031"/>
                </a:lnTo>
                <a:cubicBezTo>
                  <a:pt x="1668" y="21031"/>
                  <a:pt x="1133" y="20496"/>
                  <a:pt x="1133" y="19840"/>
                </a:cubicBezTo>
                <a:lnTo>
                  <a:pt x="1133" y="2324"/>
                </a:lnTo>
                <a:cubicBezTo>
                  <a:pt x="1133" y="1668"/>
                  <a:pt x="1668" y="1134"/>
                  <a:pt x="2324" y="1134"/>
                </a:cubicBezTo>
                <a:lnTo>
                  <a:pt x="12011" y="1134"/>
                </a:lnTo>
                <a:lnTo>
                  <a:pt x="12011" y="1"/>
                </a:lnTo>
                <a:close/>
              </a:path>
            </a:pathLst>
          </a:custGeom>
          <a:solidFill>
            <a:srgbClr val="3D824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975" name="Google Shape;1975;p66"/>
          <p:cNvSpPr/>
          <p:nvPr/>
        </p:nvSpPr>
        <p:spPr>
          <a:xfrm>
            <a:off x="8792159" y="3405162"/>
            <a:ext cx="299846" cy="392667"/>
          </a:xfrm>
          <a:custGeom>
            <a:rect b="b" l="l" r="r" t="t"/>
            <a:pathLst>
              <a:path extrusionOk="0" h="3007" w="2329">
                <a:moveTo>
                  <a:pt x="1" y="1"/>
                </a:moveTo>
                <a:lnTo>
                  <a:pt x="1" y="3006"/>
                </a:lnTo>
                <a:lnTo>
                  <a:pt x="2328" y="1504"/>
                </a:lnTo>
                <a:lnTo>
                  <a:pt x="1" y="1"/>
                </a:lnTo>
                <a:close/>
              </a:path>
            </a:pathLst>
          </a:custGeom>
          <a:solidFill>
            <a:srgbClr val="3D824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976" name="Google Shape;1976;p66"/>
          <p:cNvSpPr/>
          <p:nvPr/>
        </p:nvSpPr>
        <p:spPr>
          <a:xfrm>
            <a:off x="7918121" y="5696468"/>
            <a:ext cx="731141" cy="741589"/>
          </a:xfrm>
          <a:custGeom>
            <a:rect b="b" l="l" r="r" t="t"/>
            <a:pathLst>
              <a:path extrusionOk="0" h="5679" w="5679">
                <a:moveTo>
                  <a:pt x="2839" y="1"/>
                </a:moveTo>
                <a:cubicBezTo>
                  <a:pt x="1271" y="1"/>
                  <a:pt x="1" y="1271"/>
                  <a:pt x="1" y="2840"/>
                </a:cubicBezTo>
                <a:cubicBezTo>
                  <a:pt x="1" y="4407"/>
                  <a:pt x="1271" y="5678"/>
                  <a:pt x="2839" y="5678"/>
                </a:cubicBezTo>
                <a:cubicBezTo>
                  <a:pt x="4407" y="5678"/>
                  <a:pt x="5678" y="4407"/>
                  <a:pt x="5678" y="2840"/>
                </a:cubicBezTo>
                <a:cubicBezTo>
                  <a:pt x="5678" y="1271"/>
                  <a:pt x="4407" y="1"/>
                  <a:pt x="2839" y="1"/>
                </a:cubicBezTo>
                <a:close/>
              </a:path>
            </a:pathLst>
          </a:custGeom>
          <a:solidFill>
            <a:srgbClr val="3D824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977" name="Google Shape;1977;p66"/>
          <p:cNvSpPr/>
          <p:nvPr/>
        </p:nvSpPr>
        <p:spPr>
          <a:xfrm>
            <a:off x="7845316" y="5622688"/>
            <a:ext cx="876752" cy="889019"/>
          </a:xfrm>
          <a:custGeom>
            <a:rect b="b" l="l" r="r" t="t"/>
            <a:pathLst>
              <a:path extrusionOk="0" h="6808" w="6810">
                <a:moveTo>
                  <a:pt x="3405" y="1132"/>
                </a:moveTo>
                <a:cubicBezTo>
                  <a:pt x="4659" y="1132"/>
                  <a:pt x="5677" y="2151"/>
                  <a:pt x="5677" y="3405"/>
                </a:cubicBezTo>
                <a:cubicBezTo>
                  <a:pt x="5677" y="4658"/>
                  <a:pt x="4659" y="5676"/>
                  <a:pt x="3405" y="5676"/>
                </a:cubicBezTo>
                <a:cubicBezTo>
                  <a:pt x="2152" y="5676"/>
                  <a:pt x="1132" y="4658"/>
                  <a:pt x="1132" y="3405"/>
                </a:cubicBezTo>
                <a:cubicBezTo>
                  <a:pt x="1132" y="2151"/>
                  <a:pt x="2152" y="1132"/>
                  <a:pt x="3405" y="1132"/>
                </a:cubicBezTo>
                <a:close/>
                <a:moveTo>
                  <a:pt x="3405" y="0"/>
                </a:moveTo>
                <a:cubicBezTo>
                  <a:pt x="1528" y="0"/>
                  <a:pt x="1" y="1527"/>
                  <a:pt x="1" y="3405"/>
                </a:cubicBezTo>
                <a:cubicBezTo>
                  <a:pt x="1" y="5282"/>
                  <a:pt x="1528" y="6808"/>
                  <a:pt x="3405" y="6808"/>
                </a:cubicBezTo>
                <a:cubicBezTo>
                  <a:pt x="5283" y="6808"/>
                  <a:pt x="6810" y="5282"/>
                  <a:pt x="6809" y="3405"/>
                </a:cubicBezTo>
                <a:cubicBezTo>
                  <a:pt x="6809" y="1527"/>
                  <a:pt x="5283" y="0"/>
                  <a:pt x="3405" y="0"/>
                </a:cubicBezTo>
                <a:close/>
              </a:path>
            </a:pathLst>
          </a:custGeom>
          <a:solidFill>
            <a:srgbClr val="3D824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978" name="Google Shape;1978;p66"/>
          <p:cNvSpPr/>
          <p:nvPr/>
        </p:nvSpPr>
        <p:spPr>
          <a:xfrm>
            <a:off x="2582322" y="3527389"/>
            <a:ext cx="2633813" cy="2623954"/>
          </a:xfrm>
          <a:custGeom>
            <a:rect b="b" l="l" r="r" t="t"/>
            <a:pathLst>
              <a:path extrusionOk="0" h="22164" w="17245">
                <a:moveTo>
                  <a:pt x="2325" y="1"/>
                </a:moveTo>
                <a:cubicBezTo>
                  <a:pt x="1043" y="1"/>
                  <a:pt x="1" y="1043"/>
                  <a:pt x="1" y="2324"/>
                </a:cubicBezTo>
                <a:lnTo>
                  <a:pt x="1" y="19840"/>
                </a:lnTo>
                <a:cubicBezTo>
                  <a:pt x="1" y="21122"/>
                  <a:pt x="1043" y="22163"/>
                  <a:pt x="2325" y="22163"/>
                </a:cubicBezTo>
                <a:lnTo>
                  <a:pt x="14921" y="22163"/>
                </a:lnTo>
                <a:cubicBezTo>
                  <a:pt x="16201" y="22163"/>
                  <a:pt x="17245" y="21122"/>
                  <a:pt x="17245" y="19840"/>
                </a:cubicBezTo>
                <a:lnTo>
                  <a:pt x="17245" y="14536"/>
                </a:lnTo>
                <a:lnTo>
                  <a:pt x="16111" y="14536"/>
                </a:lnTo>
                <a:lnTo>
                  <a:pt x="16111" y="19840"/>
                </a:lnTo>
                <a:cubicBezTo>
                  <a:pt x="16111" y="20496"/>
                  <a:pt x="15577" y="21031"/>
                  <a:pt x="14921" y="21031"/>
                </a:cubicBezTo>
                <a:lnTo>
                  <a:pt x="2325" y="21031"/>
                </a:lnTo>
                <a:cubicBezTo>
                  <a:pt x="1668" y="21031"/>
                  <a:pt x="1134" y="20496"/>
                  <a:pt x="1134" y="19840"/>
                </a:cubicBezTo>
                <a:lnTo>
                  <a:pt x="1134" y="2324"/>
                </a:lnTo>
                <a:cubicBezTo>
                  <a:pt x="1134" y="1668"/>
                  <a:pt x="1668" y="1134"/>
                  <a:pt x="2325" y="1134"/>
                </a:cubicBezTo>
                <a:lnTo>
                  <a:pt x="12012" y="1134"/>
                </a:lnTo>
                <a:lnTo>
                  <a:pt x="12012" y="1"/>
                </a:lnTo>
                <a:close/>
              </a:path>
            </a:pathLst>
          </a:custGeom>
          <a:solidFill>
            <a:srgbClr val="06677F"/>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979" name="Google Shape;1979;p66"/>
          <p:cNvSpPr/>
          <p:nvPr/>
        </p:nvSpPr>
        <p:spPr>
          <a:xfrm>
            <a:off x="4373286" y="3405162"/>
            <a:ext cx="299717" cy="392667"/>
          </a:xfrm>
          <a:custGeom>
            <a:rect b="b" l="l" r="r" t="t"/>
            <a:pathLst>
              <a:path extrusionOk="0" h="3007" w="2328">
                <a:moveTo>
                  <a:pt x="1" y="1"/>
                </a:moveTo>
                <a:lnTo>
                  <a:pt x="1" y="3006"/>
                </a:lnTo>
                <a:lnTo>
                  <a:pt x="2328" y="1504"/>
                </a:lnTo>
                <a:lnTo>
                  <a:pt x="1" y="1"/>
                </a:lnTo>
                <a:close/>
              </a:path>
            </a:pathLst>
          </a:custGeom>
          <a:solidFill>
            <a:srgbClr val="06677F"/>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980" name="Google Shape;1980;p66"/>
          <p:cNvSpPr/>
          <p:nvPr/>
        </p:nvSpPr>
        <p:spPr>
          <a:xfrm>
            <a:off x="3533720" y="5696468"/>
            <a:ext cx="731013" cy="741589"/>
          </a:xfrm>
          <a:custGeom>
            <a:rect b="b" l="l" r="r" t="t"/>
            <a:pathLst>
              <a:path extrusionOk="0" h="5679" w="5678">
                <a:moveTo>
                  <a:pt x="2839" y="1"/>
                </a:moveTo>
                <a:cubicBezTo>
                  <a:pt x="1271" y="1"/>
                  <a:pt x="1" y="1271"/>
                  <a:pt x="1" y="2840"/>
                </a:cubicBezTo>
                <a:cubicBezTo>
                  <a:pt x="1" y="4407"/>
                  <a:pt x="1271" y="5678"/>
                  <a:pt x="2839" y="5678"/>
                </a:cubicBezTo>
                <a:cubicBezTo>
                  <a:pt x="4406" y="5678"/>
                  <a:pt x="5678" y="4407"/>
                  <a:pt x="5678" y="2840"/>
                </a:cubicBezTo>
                <a:cubicBezTo>
                  <a:pt x="5678" y="1271"/>
                  <a:pt x="4406" y="1"/>
                  <a:pt x="2839" y="1"/>
                </a:cubicBezTo>
                <a:close/>
              </a:path>
            </a:pathLst>
          </a:custGeom>
          <a:solidFill>
            <a:srgbClr val="06677F"/>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981" name="Google Shape;1981;p66"/>
          <p:cNvSpPr/>
          <p:nvPr/>
        </p:nvSpPr>
        <p:spPr>
          <a:xfrm>
            <a:off x="3460723" y="5622688"/>
            <a:ext cx="877009" cy="889019"/>
          </a:xfrm>
          <a:custGeom>
            <a:rect b="b" l="l" r="r" t="t"/>
            <a:pathLst>
              <a:path extrusionOk="0" h="6808" w="6812">
                <a:moveTo>
                  <a:pt x="3406" y="1132"/>
                </a:moveTo>
                <a:cubicBezTo>
                  <a:pt x="4659" y="1132"/>
                  <a:pt x="5678" y="2151"/>
                  <a:pt x="5678" y="3405"/>
                </a:cubicBezTo>
                <a:cubicBezTo>
                  <a:pt x="5678" y="4658"/>
                  <a:pt x="4659" y="5676"/>
                  <a:pt x="3406" y="5676"/>
                </a:cubicBezTo>
                <a:cubicBezTo>
                  <a:pt x="2153" y="5676"/>
                  <a:pt x="1134" y="4658"/>
                  <a:pt x="1134" y="3405"/>
                </a:cubicBezTo>
                <a:cubicBezTo>
                  <a:pt x="1134" y="2151"/>
                  <a:pt x="2153" y="1132"/>
                  <a:pt x="3406" y="1132"/>
                </a:cubicBezTo>
                <a:close/>
                <a:moveTo>
                  <a:pt x="3406" y="0"/>
                </a:moveTo>
                <a:cubicBezTo>
                  <a:pt x="1528" y="0"/>
                  <a:pt x="1" y="1527"/>
                  <a:pt x="1" y="3405"/>
                </a:cubicBezTo>
                <a:cubicBezTo>
                  <a:pt x="1" y="5282"/>
                  <a:pt x="1529" y="6808"/>
                  <a:pt x="3406" y="6808"/>
                </a:cubicBezTo>
                <a:cubicBezTo>
                  <a:pt x="5284" y="6808"/>
                  <a:pt x="6812" y="5282"/>
                  <a:pt x="6810" y="3405"/>
                </a:cubicBezTo>
                <a:cubicBezTo>
                  <a:pt x="6810" y="1527"/>
                  <a:pt x="5283" y="0"/>
                  <a:pt x="3406" y="0"/>
                </a:cubicBezTo>
                <a:close/>
              </a:path>
            </a:pathLst>
          </a:custGeom>
          <a:solidFill>
            <a:srgbClr val="06677F"/>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982" name="Google Shape;1982;p66"/>
          <p:cNvSpPr/>
          <p:nvPr/>
        </p:nvSpPr>
        <p:spPr>
          <a:xfrm>
            <a:off x="9172352" y="2396390"/>
            <a:ext cx="2633813" cy="2623718"/>
          </a:xfrm>
          <a:custGeom>
            <a:rect b="b" l="l" r="r" t="t"/>
            <a:pathLst>
              <a:path extrusionOk="0" h="22162" w="17245">
                <a:moveTo>
                  <a:pt x="2325" y="1"/>
                </a:moveTo>
                <a:cubicBezTo>
                  <a:pt x="1043" y="1"/>
                  <a:pt x="1" y="1042"/>
                  <a:pt x="1" y="2324"/>
                </a:cubicBezTo>
                <a:lnTo>
                  <a:pt x="1" y="19838"/>
                </a:lnTo>
                <a:cubicBezTo>
                  <a:pt x="1" y="21119"/>
                  <a:pt x="1043" y="22162"/>
                  <a:pt x="2325" y="22162"/>
                </a:cubicBezTo>
                <a:lnTo>
                  <a:pt x="12012" y="22162"/>
                </a:lnTo>
                <a:lnTo>
                  <a:pt x="12012" y="21029"/>
                </a:lnTo>
                <a:lnTo>
                  <a:pt x="2325" y="21029"/>
                </a:lnTo>
                <a:cubicBezTo>
                  <a:pt x="1668" y="21029"/>
                  <a:pt x="1134" y="20495"/>
                  <a:pt x="1134" y="19840"/>
                </a:cubicBezTo>
                <a:lnTo>
                  <a:pt x="1134" y="2324"/>
                </a:lnTo>
                <a:cubicBezTo>
                  <a:pt x="1134" y="1668"/>
                  <a:pt x="1668" y="1133"/>
                  <a:pt x="2325" y="1133"/>
                </a:cubicBezTo>
                <a:lnTo>
                  <a:pt x="14921" y="1133"/>
                </a:lnTo>
                <a:cubicBezTo>
                  <a:pt x="15577" y="1133"/>
                  <a:pt x="16111" y="1668"/>
                  <a:pt x="16111" y="2324"/>
                </a:cubicBezTo>
                <a:lnTo>
                  <a:pt x="16111" y="7628"/>
                </a:lnTo>
                <a:lnTo>
                  <a:pt x="17245" y="7628"/>
                </a:lnTo>
                <a:lnTo>
                  <a:pt x="17245" y="2324"/>
                </a:lnTo>
                <a:cubicBezTo>
                  <a:pt x="17245" y="1042"/>
                  <a:pt x="16203" y="1"/>
                  <a:pt x="14921" y="1"/>
                </a:cubicBezTo>
                <a:close/>
              </a:path>
            </a:pathLst>
          </a:custGeom>
          <a:solidFill>
            <a:srgbClr val="EABB22"/>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983" name="Google Shape;1983;p66"/>
          <p:cNvSpPr/>
          <p:nvPr/>
        </p:nvSpPr>
        <p:spPr>
          <a:xfrm>
            <a:off x="10949833" y="4738392"/>
            <a:ext cx="299846" cy="392537"/>
          </a:xfrm>
          <a:custGeom>
            <a:rect b="b" l="l" r="r" t="t"/>
            <a:pathLst>
              <a:path extrusionOk="0" h="3006" w="2329">
                <a:moveTo>
                  <a:pt x="1" y="0"/>
                </a:moveTo>
                <a:lnTo>
                  <a:pt x="1" y="3006"/>
                </a:lnTo>
                <a:lnTo>
                  <a:pt x="2328" y="1503"/>
                </a:lnTo>
                <a:lnTo>
                  <a:pt x="1" y="0"/>
                </a:lnTo>
                <a:close/>
              </a:path>
            </a:pathLst>
          </a:custGeom>
          <a:solidFill>
            <a:srgbClr val="EABB22"/>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984" name="Google Shape;1984;p66"/>
          <p:cNvSpPr/>
          <p:nvPr/>
        </p:nvSpPr>
        <p:spPr>
          <a:xfrm>
            <a:off x="10123687" y="2099442"/>
            <a:ext cx="731141" cy="741459"/>
          </a:xfrm>
          <a:custGeom>
            <a:rect b="b" l="l" r="r" t="t"/>
            <a:pathLst>
              <a:path extrusionOk="0" h="5678" w="5679">
                <a:moveTo>
                  <a:pt x="2839" y="1"/>
                </a:moveTo>
                <a:cubicBezTo>
                  <a:pt x="1271" y="1"/>
                  <a:pt x="1" y="1272"/>
                  <a:pt x="1" y="2839"/>
                </a:cubicBezTo>
                <a:cubicBezTo>
                  <a:pt x="1" y="4407"/>
                  <a:pt x="1271" y="5678"/>
                  <a:pt x="2839" y="5678"/>
                </a:cubicBezTo>
                <a:cubicBezTo>
                  <a:pt x="4407" y="5678"/>
                  <a:pt x="5678" y="4407"/>
                  <a:pt x="5678" y="2839"/>
                </a:cubicBezTo>
                <a:cubicBezTo>
                  <a:pt x="5678" y="1272"/>
                  <a:pt x="4407" y="1"/>
                  <a:pt x="2839" y="1"/>
                </a:cubicBezTo>
                <a:close/>
              </a:path>
            </a:pathLst>
          </a:custGeom>
          <a:solidFill>
            <a:srgbClr val="EABB22"/>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985" name="Google Shape;1985;p66"/>
          <p:cNvSpPr/>
          <p:nvPr/>
        </p:nvSpPr>
        <p:spPr>
          <a:xfrm>
            <a:off x="10050881" y="2025793"/>
            <a:ext cx="876752" cy="889149"/>
          </a:xfrm>
          <a:custGeom>
            <a:rect b="b" l="l" r="r" t="t"/>
            <a:pathLst>
              <a:path extrusionOk="0" h="6809" w="6810">
                <a:moveTo>
                  <a:pt x="3405" y="1131"/>
                </a:moveTo>
                <a:cubicBezTo>
                  <a:pt x="4658" y="1131"/>
                  <a:pt x="5676" y="2152"/>
                  <a:pt x="5677" y="3403"/>
                </a:cubicBezTo>
                <a:cubicBezTo>
                  <a:pt x="5677" y="4656"/>
                  <a:pt x="4659" y="5676"/>
                  <a:pt x="3405" y="5676"/>
                </a:cubicBezTo>
                <a:cubicBezTo>
                  <a:pt x="2152" y="5676"/>
                  <a:pt x="1133" y="4656"/>
                  <a:pt x="1133" y="3403"/>
                </a:cubicBezTo>
                <a:cubicBezTo>
                  <a:pt x="1133" y="2150"/>
                  <a:pt x="2152" y="1131"/>
                  <a:pt x="3405" y="1131"/>
                </a:cubicBezTo>
                <a:close/>
                <a:moveTo>
                  <a:pt x="3405" y="1"/>
                </a:moveTo>
                <a:cubicBezTo>
                  <a:pt x="1527" y="1"/>
                  <a:pt x="0" y="1527"/>
                  <a:pt x="0" y="3405"/>
                </a:cubicBezTo>
                <a:cubicBezTo>
                  <a:pt x="0" y="5282"/>
                  <a:pt x="1528" y="6809"/>
                  <a:pt x="3405" y="6809"/>
                </a:cubicBezTo>
                <a:cubicBezTo>
                  <a:pt x="5283" y="6809"/>
                  <a:pt x="6810" y="5282"/>
                  <a:pt x="6810" y="3405"/>
                </a:cubicBezTo>
                <a:cubicBezTo>
                  <a:pt x="6810" y="1527"/>
                  <a:pt x="5283" y="1"/>
                  <a:pt x="3405" y="1"/>
                </a:cubicBezTo>
                <a:close/>
              </a:path>
            </a:pathLst>
          </a:custGeom>
          <a:solidFill>
            <a:srgbClr val="EABB22"/>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986" name="Google Shape;1986;p66"/>
          <p:cNvSpPr/>
          <p:nvPr/>
        </p:nvSpPr>
        <p:spPr>
          <a:xfrm>
            <a:off x="4774592" y="2396390"/>
            <a:ext cx="2633660" cy="2623718"/>
          </a:xfrm>
          <a:custGeom>
            <a:rect b="b" l="l" r="r" t="t"/>
            <a:pathLst>
              <a:path extrusionOk="0" h="22162" w="17244">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1" y="1133"/>
                </a:lnTo>
                <a:cubicBezTo>
                  <a:pt x="15576" y="1133"/>
                  <a:pt x="16110" y="1668"/>
                  <a:pt x="16110" y="2324"/>
                </a:cubicBezTo>
                <a:lnTo>
                  <a:pt x="16110" y="7628"/>
                </a:lnTo>
                <a:lnTo>
                  <a:pt x="17244" y="7628"/>
                </a:lnTo>
                <a:lnTo>
                  <a:pt x="17244" y="2324"/>
                </a:lnTo>
                <a:cubicBezTo>
                  <a:pt x="17244" y="1042"/>
                  <a:pt x="16201" y="1"/>
                  <a:pt x="14921" y="1"/>
                </a:cubicBezTo>
                <a:close/>
              </a:path>
            </a:pathLst>
          </a:custGeom>
          <a:solidFill>
            <a:srgbClr val="62A844"/>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987" name="Google Shape;1987;p66"/>
          <p:cNvSpPr/>
          <p:nvPr/>
        </p:nvSpPr>
        <p:spPr>
          <a:xfrm>
            <a:off x="6531088" y="4738392"/>
            <a:ext cx="299846" cy="392537"/>
          </a:xfrm>
          <a:custGeom>
            <a:rect b="b" l="l" r="r" t="t"/>
            <a:pathLst>
              <a:path extrusionOk="0" h="3006" w="2329">
                <a:moveTo>
                  <a:pt x="1" y="0"/>
                </a:moveTo>
                <a:lnTo>
                  <a:pt x="1" y="3006"/>
                </a:lnTo>
                <a:lnTo>
                  <a:pt x="2328" y="1503"/>
                </a:lnTo>
                <a:lnTo>
                  <a:pt x="1" y="0"/>
                </a:lnTo>
                <a:close/>
              </a:path>
            </a:pathLst>
          </a:custGeom>
          <a:solidFill>
            <a:srgbClr val="62A844"/>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988" name="Google Shape;1988;p66"/>
          <p:cNvSpPr/>
          <p:nvPr/>
        </p:nvSpPr>
        <p:spPr>
          <a:xfrm>
            <a:off x="5725914" y="2099442"/>
            <a:ext cx="731013" cy="741459"/>
          </a:xfrm>
          <a:custGeom>
            <a:rect b="b" l="l" r="r" t="t"/>
            <a:pathLst>
              <a:path extrusionOk="0" h="5678" w="5678">
                <a:moveTo>
                  <a:pt x="2839" y="1"/>
                </a:moveTo>
                <a:cubicBezTo>
                  <a:pt x="1272" y="1"/>
                  <a:pt x="1" y="1272"/>
                  <a:pt x="1" y="2839"/>
                </a:cubicBezTo>
                <a:cubicBezTo>
                  <a:pt x="1" y="4407"/>
                  <a:pt x="1272" y="5678"/>
                  <a:pt x="2839" y="5678"/>
                </a:cubicBezTo>
                <a:cubicBezTo>
                  <a:pt x="4407" y="5678"/>
                  <a:pt x="5678" y="4407"/>
                  <a:pt x="5678" y="2839"/>
                </a:cubicBezTo>
                <a:cubicBezTo>
                  <a:pt x="5678" y="1272"/>
                  <a:pt x="4407" y="1"/>
                  <a:pt x="2839" y="1"/>
                </a:cubicBezTo>
                <a:close/>
              </a:path>
            </a:pathLst>
          </a:custGeom>
          <a:solidFill>
            <a:srgbClr val="62A844"/>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989" name="Google Shape;1989;p66"/>
          <p:cNvSpPr/>
          <p:nvPr/>
        </p:nvSpPr>
        <p:spPr>
          <a:xfrm>
            <a:off x="5653046" y="2025793"/>
            <a:ext cx="876752" cy="889149"/>
          </a:xfrm>
          <a:custGeom>
            <a:rect b="b" l="l" r="r" t="t"/>
            <a:pathLst>
              <a:path extrusionOk="0" h="6809" w="6810">
                <a:moveTo>
                  <a:pt x="3404" y="1131"/>
                </a:moveTo>
                <a:cubicBezTo>
                  <a:pt x="4657" y="1131"/>
                  <a:pt x="5677" y="2152"/>
                  <a:pt x="5677" y="3403"/>
                </a:cubicBezTo>
                <a:cubicBezTo>
                  <a:pt x="5677" y="4656"/>
                  <a:pt x="4657" y="5676"/>
                  <a:pt x="3404" y="5676"/>
                </a:cubicBezTo>
                <a:cubicBezTo>
                  <a:pt x="2151" y="5676"/>
                  <a:pt x="1132" y="4656"/>
                  <a:pt x="1132" y="3403"/>
                </a:cubicBezTo>
                <a:cubicBezTo>
                  <a:pt x="1132" y="2150"/>
                  <a:pt x="2151" y="1131"/>
                  <a:pt x="3404" y="1131"/>
                </a:cubicBezTo>
                <a:close/>
                <a:moveTo>
                  <a:pt x="3404" y="1"/>
                </a:moveTo>
                <a:cubicBezTo>
                  <a:pt x="1527" y="1"/>
                  <a:pt x="1" y="1527"/>
                  <a:pt x="1" y="3405"/>
                </a:cubicBezTo>
                <a:cubicBezTo>
                  <a:pt x="1" y="5282"/>
                  <a:pt x="1527" y="6809"/>
                  <a:pt x="3404" y="6809"/>
                </a:cubicBezTo>
                <a:cubicBezTo>
                  <a:pt x="5281" y="6809"/>
                  <a:pt x="6810" y="5282"/>
                  <a:pt x="6810" y="3405"/>
                </a:cubicBezTo>
                <a:cubicBezTo>
                  <a:pt x="6810" y="1527"/>
                  <a:pt x="5281" y="1"/>
                  <a:pt x="3404" y="1"/>
                </a:cubicBezTo>
                <a:close/>
              </a:path>
            </a:pathLst>
          </a:custGeom>
          <a:solidFill>
            <a:srgbClr val="62A844"/>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990" name="Google Shape;1990;p66"/>
          <p:cNvSpPr txBox="1"/>
          <p:nvPr/>
        </p:nvSpPr>
        <p:spPr>
          <a:xfrm>
            <a:off x="628564" y="2974166"/>
            <a:ext cx="2025300" cy="1489800"/>
          </a:xfrm>
          <a:prstGeom prst="rect">
            <a:avLst/>
          </a:prstGeom>
          <a:noFill/>
          <a:ln>
            <a:noFill/>
          </a:ln>
        </p:spPr>
        <p:txBody>
          <a:bodyPr anchorCtr="0" anchor="t" bIns="45700" lIns="91425" spcFirstLastPara="1" rIns="91425" wrap="square" tIns="45700">
            <a:spAutoFit/>
          </a:bodyPr>
          <a:lstStyle/>
          <a:p>
            <a:pPr indent="0" lvl="0" marL="0" marR="0" rtl="0" algn="l">
              <a:lnSpc>
                <a:spcPct val="106363"/>
              </a:lnSpc>
              <a:spcBef>
                <a:spcPts val="0"/>
              </a:spcBef>
              <a:spcAft>
                <a:spcPts val="0"/>
              </a:spcAft>
              <a:buNone/>
            </a:pPr>
            <a:r>
              <a:rPr b="1" lang="en-US" sz="2200">
                <a:solidFill>
                  <a:srgbClr val="0289AE"/>
                </a:solidFill>
                <a:latin typeface="Calibri"/>
                <a:ea typeface="Calibri"/>
                <a:cs typeface="Calibri"/>
                <a:sym typeface="Calibri"/>
              </a:rPr>
              <a:t>Introducción a la IA</a:t>
            </a:r>
            <a:r>
              <a:rPr lang="en-US" sz="2200">
                <a:solidFill>
                  <a:srgbClr val="0289AE"/>
                </a:solidFill>
                <a:latin typeface="Calibri"/>
                <a:ea typeface="Calibri"/>
                <a:cs typeface="Calibri"/>
                <a:sym typeface="Calibri"/>
              </a:rPr>
              <a:t> </a:t>
            </a:r>
            <a:endParaRPr/>
          </a:p>
          <a:p>
            <a:pPr indent="0" lvl="0" marL="0" marR="0" rtl="0" algn="l">
              <a:spcBef>
                <a:spcPts val="0"/>
              </a:spcBef>
              <a:spcAft>
                <a:spcPts val="0"/>
              </a:spcAft>
              <a:buNone/>
            </a:pPr>
            <a:r>
              <a:t/>
            </a:r>
            <a:endParaRPr sz="800">
              <a:solidFill>
                <a:srgbClr val="0289AE"/>
              </a:solidFill>
              <a:latin typeface="Calibri"/>
              <a:ea typeface="Calibri"/>
              <a:cs typeface="Calibri"/>
              <a:sym typeface="Calibri"/>
            </a:endParaRPr>
          </a:p>
          <a:p>
            <a:pPr indent="0" lvl="0" marL="0" marR="0" rtl="0" algn="l">
              <a:spcBef>
                <a:spcPts val="0"/>
              </a:spcBef>
              <a:spcAft>
                <a:spcPts val="0"/>
              </a:spcAft>
              <a:buNone/>
            </a:pPr>
            <a:r>
              <a:rPr lang="en-US" sz="1800">
                <a:solidFill>
                  <a:srgbClr val="262626"/>
                </a:solidFill>
                <a:latin typeface="Calibri"/>
                <a:ea typeface="Calibri"/>
                <a:cs typeface="Calibri"/>
                <a:sym typeface="Calibri"/>
              </a:rPr>
              <a:t>Fundamentos para pymes</a:t>
            </a:r>
            <a:endParaRPr/>
          </a:p>
        </p:txBody>
      </p:sp>
      <p:sp>
        <p:nvSpPr>
          <p:cNvPr id="1991" name="Google Shape;1991;p66"/>
          <p:cNvSpPr txBox="1"/>
          <p:nvPr/>
        </p:nvSpPr>
        <p:spPr>
          <a:xfrm>
            <a:off x="2740599" y="3842038"/>
            <a:ext cx="2025300" cy="1489800"/>
          </a:xfrm>
          <a:prstGeom prst="rect">
            <a:avLst/>
          </a:prstGeom>
          <a:noFill/>
          <a:ln>
            <a:noFill/>
          </a:ln>
        </p:spPr>
        <p:txBody>
          <a:bodyPr anchorCtr="0" anchor="t" bIns="45700" lIns="91425" spcFirstLastPara="1" rIns="91425" wrap="square" tIns="45700">
            <a:spAutoFit/>
          </a:bodyPr>
          <a:lstStyle/>
          <a:p>
            <a:pPr indent="0" lvl="0" marL="0" marR="0" rtl="0" algn="l">
              <a:lnSpc>
                <a:spcPct val="106363"/>
              </a:lnSpc>
              <a:spcBef>
                <a:spcPts val="0"/>
              </a:spcBef>
              <a:spcAft>
                <a:spcPts val="0"/>
              </a:spcAft>
              <a:buNone/>
            </a:pPr>
            <a:r>
              <a:rPr b="1" lang="en-US" sz="2200">
                <a:solidFill>
                  <a:srgbClr val="06677F"/>
                </a:solidFill>
                <a:latin typeface="Calibri"/>
                <a:ea typeface="Calibri"/>
                <a:cs typeface="Calibri"/>
                <a:sym typeface="Calibri"/>
              </a:rPr>
              <a:t>Automatización de operaciones</a:t>
            </a:r>
            <a:r>
              <a:rPr lang="en-US" sz="2200">
                <a:solidFill>
                  <a:srgbClr val="06677F"/>
                </a:solidFill>
                <a:latin typeface="Calibri"/>
                <a:ea typeface="Calibri"/>
                <a:cs typeface="Calibri"/>
                <a:sym typeface="Calibri"/>
              </a:rPr>
              <a:t>  </a:t>
            </a:r>
            <a:endParaRPr/>
          </a:p>
          <a:p>
            <a:pPr indent="0" lvl="0" marL="0" marR="0" rtl="0" algn="l">
              <a:spcBef>
                <a:spcPts val="0"/>
              </a:spcBef>
              <a:spcAft>
                <a:spcPts val="0"/>
              </a:spcAft>
              <a:buNone/>
            </a:pPr>
            <a:r>
              <a:t/>
            </a:r>
            <a:endParaRPr sz="800">
              <a:solidFill>
                <a:srgbClr val="262626"/>
              </a:solidFill>
              <a:latin typeface="Calibri"/>
              <a:ea typeface="Calibri"/>
              <a:cs typeface="Calibri"/>
              <a:sym typeface="Calibri"/>
            </a:endParaRPr>
          </a:p>
          <a:p>
            <a:pPr indent="0" lvl="0" marL="0" marR="0" rtl="0" algn="l">
              <a:spcBef>
                <a:spcPts val="0"/>
              </a:spcBef>
              <a:spcAft>
                <a:spcPts val="0"/>
              </a:spcAft>
              <a:buNone/>
            </a:pPr>
            <a:r>
              <a:rPr lang="en-US" sz="1800">
                <a:solidFill>
                  <a:srgbClr val="262626"/>
                </a:solidFill>
                <a:latin typeface="Calibri"/>
                <a:ea typeface="Calibri"/>
                <a:cs typeface="Calibri"/>
                <a:sym typeface="Calibri"/>
              </a:rPr>
              <a:t>Eficiencia y sostenibilidad</a:t>
            </a:r>
            <a:endParaRPr/>
          </a:p>
        </p:txBody>
      </p:sp>
      <p:sp>
        <p:nvSpPr>
          <p:cNvPr id="1992" name="Google Shape;1992;p66"/>
          <p:cNvSpPr txBox="1"/>
          <p:nvPr/>
        </p:nvSpPr>
        <p:spPr>
          <a:xfrm>
            <a:off x="5031150" y="2878925"/>
            <a:ext cx="2233800" cy="2004000"/>
          </a:xfrm>
          <a:prstGeom prst="rect">
            <a:avLst/>
          </a:prstGeom>
          <a:noFill/>
          <a:ln>
            <a:noFill/>
          </a:ln>
        </p:spPr>
        <p:txBody>
          <a:bodyPr anchorCtr="0" anchor="t" bIns="45700" lIns="91425" spcFirstLastPara="1" rIns="91425" wrap="square" tIns="45700">
            <a:spAutoFit/>
          </a:bodyPr>
          <a:lstStyle/>
          <a:p>
            <a:pPr indent="0" lvl="0" marL="0" marR="0" rtl="0" algn="l">
              <a:lnSpc>
                <a:spcPct val="106363"/>
              </a:lnSpc>
              <a:spcBef>
                <a:spcPts val="0"/>
              </a:spcBef>
              <a:spcAft>
                <a:spcPts val="0"/>
              </a:spcAft>
              <a:buNone/>
            </a:pPr>
            <a:r>
              <a:rPr b="1" lang="en-US" sz="2200">
                <a:solidFill>
                  <a:srgbClr val="62A844"/>
                </a:solidFill>
                <a:latin typeface="Calibri"/>
                <a:ea typeface="Calibri"/>
                <a:cs typeface="Calibri"/>
                <a:sym typeface="Calibri"/>
              </a:rPr>
              <a:t>Mejora de la experiencia del huésped</a:t>
            </a:r>
            <a:r>
              <a:rPr lang="en-US" sz="2200">
                <a:solidFill>
                  <a:srgbClr val="62A844"/>
                </a:solidFill>
                <a:latin typeface="Calibri"/>
                <a:ea typeface="Calibri"/>
                <a:cs typeface="Calibri"/>
                <a:sym typeface="Calibri"/>
              </a:rPr>
              <a:t> </a:t>
            </a:r>
            <a:endParaRPr sz="800">
              <a:solidFill>
                <a:srgbClr val="62A844"/>
              </a:solidFill>
              <a:latin typeface="Calibri"/>
              <a:ea typeface="Calibri"/>
              <a:cs typeface="Calibri"/>
              <a:sym typeface="Calibri"/>
            </a:endParaRPr>
          </a:p>
          <a:p>
            <a:pPr indent="0" lvl="0" marL="0" marR="0" rtl="0" algn="l">
              <a:spcBef>
                <a:spcPts val="0"/>
              </a:spcBef>
              <a:spcAft>
                <a:spcPts val="0"/>
              </a:spcAft>
              <a:buNone/>
            </a:pPr>
            <a:r>
              <a:rPr lang="en-US" sz="1800">
                <a:solidFill>
                  <a:srgbClr val="262626"/>
                </a:solidFill>
                <a:latin typeface="Calibri"/>
                <a:ea typeface="Calibri"/>
                <a:cs typeface="Calibri"/>
                <a:sym typeface="Calibri"/>
              </a:rPr>
              <a:t>Personalización </a:t>
            </a:r>
            <a:endParaRPr/>
          </a:p>
          <a:p>
            <a:pPr indent="0" lvl="0" marL="0" marR="0" rtl="0" algn="l">
              <a:spcBef>
                <a:spcPts val="0"/>
              </a:spcBef>
              <a:spcAft>
                <a:spcPts val="0"/>
              </a:spcAft>
              <a:buNone/>
            </a:pPr>
            <a:r>
              <a:rPr lang="en-US" sz="1800">
                <a:solidFill>
                  <a:srgbClr val="262626"/>
                </a:solidFill>
                <a:latin typeface="Calibri"/>
                <a:ea typeface="Calibri"/>
                <a:cs typeface="Calibri"/>
                <a:sym typeface="Calibri"/>
              </a:rPr>
              <a:t>con supervisión </a:t>
            </a:r>
            <a:endParaRPr/>
          </a:p>
          <a:p>
            <a:pPr indent="0" lvl="0" marL="0" marR="0" rtl="0" algn="l">
              <a:spcBef>
                <a:spcPts val="0"/>
              </a:spcBef>
              <a:spcAft>
                <a:spcPts val="0"/>
              </a:spcAft>
              <a:buNone/>
            </a:pPr>
            <a:r>
              <a:rPr lang="en-US" sz="1800">
                <a:solidFill>
                  <a:srgbClr val="262626"/>
                </a:solidFill>
                <a:latin typeface="Calibri"/>
                <a:ea typeface="Calibri"/>
                <a:cs typeface="Calibri"/>
                <a:sym typeface="Calibri"/>
              </a:rPr>
              <a:t>supervisión</a:t>
            </a:r>
            <a:endParaRPr/>
          </a:p>
        </p:txBody>
      </p:sp>
      <p:sp>
        <p:nvSpPr>
          <p:cNvPr id="1993" name="Google Shape;1993;p66"/>
          <p:cNvSpPr txBox="1"/>
          <p:nvPr/>
        </p:nvSpPr>
        <p:spPr>
          <a:xfrm>
            <a:off x="9428774" y="3021791"/>
            <a:ext cx="2327400" cy="1489800"/>
          </a:xfrm>
          <a:prstGeom prst="rect">
            <a:avLst/>
          </a:prstGeom>
          <a:noFill/>
          <a:ln>
            <a:noFill/>
          </a:ln>
        </p:spPr>
        <p:txBody>
          <a:bodyPr anchorCtr="0" anchor="t" bIns="45700" lIns="91425" spcFirstLastPara="1" rIns="91425" wrap="square" tIns="45700">
            <a:spAutoFit/>
          </a:bodyPr>
          <a:lstStyle/>
          <a:p>
            <a:pPr indent="0" lvl="0" marL="0" marR="0" rtl="0" algn="l">
              <a:lnSpc>
                <a:spcPct val="106363"/>
              </a:lnSpc>
              <a:spcBef>
                <a:spcPts val="0"/>
              </a:spcBef>
              <a:spcAft>
                <a:spcPts val="0"/>
              </a:spcAft>
              <a:buNone/>
            </a:pPr>
            <a:r>
              <a:rPr b="1" lang="en-US" sz="2200">
                <a:solidFill>
                  <a:srgbClr val="EABB22"/>
                </a:solidFill>
                <a:latin typeface="Calibri"/>
                <a:ea typeface="Calibri"/>
                <a:cs typeface="Calibri"/>
                <a:sym typeface="Calibri"/>
              </a:rPr>
              <a:t>Casos prácticos </a:t>
            </a:r>
            <a:endParaRPr/>
          </a:p>
          <a:p>
            <a:pPr indent="0" lvl="0" marL="0" marR="0" rtl="0" algn="l">
              <a:lnSpc>
                <a:spcPct val="106363"/>
              </a:lnSpc>
              <a:spcBef>
                <a:spcPts val="0"/>
              </a:spcBef>
              <a:spcAft>
                <a:spcPts val="0"/>
              </a:spcAft>
              <a:buNone/>
            </a:pPr>
            <a:r>
              <a:rPr b="1" lang="en-US" sz="2200">
                <a:solidFill>
                  <a:srgbClr val="EABB22"/>
                </a:solidFill>
                <a:latin typeface="Calibri"/>
                <a:ea typeface="Calibri"/>
                <a:cs typeface="Calibri"/>
                <a:sym typeface="Calibri"/>
              </a:rPr>
              <a:t>y planificación</a:t>
            </a:r>
            <a:r>
              <a:rPr lang="en-US" sz="2200">
                <a:solidFill>
                  <a:srgbClr val="EABB22"/>
                </a:solidFill>
                <a:latin typeface="Calibri"/>
                <a:ea typeface="Calibri"/>
                <a:cs typeface="Calibri"/>
                <a:sym typeface="Calibri"/>
              </a:rPr>
              <a:t> </a:t>
            </a:r>
            <a:endParaRPr/>
          </a:p>
          <a:p>
            <a:pPr indent="0" lvl="0" marL="0" marR="0" rtl="0" algn="l">
              <a:spcBef>
                <a:spcPts val="0"/>
              </a:spcBef>
              <a:spcAft>
                <a:spcPts val="0"/>
              </a:spcAft>
              <a:buNone/>
            </a:pPr>
            <a:r>
              <a:t/>
            </a:r>
            <a:endParaRPr sz="800">
              <a:solidFill>
                <a:srgbClr val="EABB22"/>
              </a:solidFill>
              <a:latin typeface="Calibri"/>
              <a:ea typeface="Calibri"/>
              <a:cs typeface="Calibri"/>
              <a:sym typeface="Calibri"/>
            </a:endParaRPr>
          </a:p>
          <a:p>
            <a:pPr indent="0" lvl="0" marL="0" marR="0" rtl="0" algn="l">
              <a:spcBef>
                <a:spcPts val="0"/>
              </a:spcBef>
              <a:spcAft>
                <a:spcPts val="0"/>
              </a:spcAft>
              <a:buNone/>
            </a:pPr>
            <a:r>
              <a:rPr lang="en-US" sz="1800">
                <a:solidFill>
                  <a:srgbClr val="262626"/>
                </a:solidFill>
                <a:latin typeface="Calibri"/>
                <a:ea typeface="Calibri"/>
                <a:cs typeface="Calibri"/>
                <a:sym typeface="Calibri"/>
              </a:rPr>
              <a:t>Ejemplos reales para </a:t>
            </a:r>
            <a:endParaRPr/>
          </a:p>
          <a:p>
            <a:pPr indent="0" lvl="0" marL="0" marR="0" rtl="0" algn="l">
              <a:spcBef>
                <a:spcPts val="0"/>
              </a:spcBef>
              <a:spcAft>
                <a:spcPts val="0"/>
              </a:spcAft>
              <a:buNone/>
            </a:pPr>
            <a:r>
              <a:rPr lang="en-US" sz="1800">
                <a:solidFill>
                  <a:srgbClr val="262626"/>
                </a:solidFill>
                <a:latin typeface="Calibri"/>
                <a:ea typeface="Calibri"/>
                <a:cs typeface="Calibri"/>
                <a:sym typeface="Calibri"/>
              </a:rPr>
              <a:t>s</a:t>
            </a:r>
            <a:r>
              <a:rPr lang="en-US" sz="1800">
                <a:solidFill>
                  <a:srgbClr val="262626"/>
                </a:solidFill>
                <a:latin typeface="Calibri"/>
                <a:ea typeface="Calibri"/>
                <a:cs typeface="Calibri"/>
                <a:sym typeface="Calibri"/>
              </a:rPr>
              <a:t>u plan de acción</a:t>
            </a:r>
            <a:endParaRPr sz="1800">
              <a:solidFill>
                <a:schemeClr val="dk1"/>
              </a:solidFill>
              <a:latin typeface="Calibri"/>
              <a:ea typeface="Calibri"/>
              <a:cs typeface="Calibri"/>
              <a:sym typeface="Calibri"/>
            </a:endParaRPr>
          </a:p>
        </p:txBody>
      </p:sp>
      <p:sp>
        <p:nvSpPr>
          <p:cNvPr id="1994" name="Google Shape;1994;p66"/>
          <p:cNvSpPr txBox="1"/>
          <p:nvPr/>
        </p:nvSpPr>
        <p:spPr>
          <a:xfrm>
            <a:off x="7199850" y="3794413"/>
            <a:ext cx="2025300" cy="1920900"/>
          </a:xfrm>
          <a:prstGeom prst="rect">
            <a:avLst/>
          </a:prstGeom>
          <a:noFill/>
          <a:ln>
            <a:noFill/>
          </a:ln>
        </p:spPr>
        <p:txBody>
          <a:bodyPr anchorCtr="0" anchor="t" bIns="45700" lIns="91425" spcFirstLastPara="1" rIns="91425" wrap="square" tIns="45700">
            <a:spAutoFit/>
          </a:bodyPr>
          <a:lstStyle/>
          <a:p>
            <a:pPr indent="0" lvl="0" marL="0" marR="0" rtl="0" algn="l">
              <a:lnSpc>
                <a:spcPct val="106363"/>
              </a:lnSpc>
              <a:spcBef>
                <a:spcPts val="0"/>
              </a:spcBef>
              <a:spcAft>
                <a:spcPts val="0"/>
              </a:spcAft>
              <a:buNone/>
            </a:pPr>
            <a:r>
              <a:rPr b="1" lang="en-US" sz="2200">
                <a:solidFill>
                  <a:srgbClr val="3D8241"/>
                </a:solidFill>
                <a:latin typeface="Calibri"/>
                <a:ea typeface="Calibri"/>
                <a:cs typeface="Calibri"/>
                <a:sym typeface="Calibri"/>
              </a:rPr>
              <a:t>Ética y responsabilidad</a:t>
            </a:r>
            <a:endParaRPr sz="800">
              <a:solidFill>
                <a:srgbClr val="3D8241"/>
              </a:solidFill>
              <a:latin typeface="Calibri"/>
              <a:ea typeface="Calibri"/>
              <a:cs typeface="Calibri"/>
              <a:sym typeface="Calibri"/>
            </a:endParaRPr>
          </a:p>
          <a:p>
            <a:pPr indent="0" lvl="0" marL="0" marR="0" rtl="0" algn="l">
              <a:spcBef>
                <a:spcPts val="0"/>
              </a:spcBef>
              <a:spcAft>
                <a:spcPts val="0"/>
              </a:spcAft>
              <a:buNone/>
            </a:pPr>
            <a:r>
              <a:rPr lang="en-US" sz="1800">
                <a:solidFill>
                  <a:srgbClr val="262626"/>
                </a:solidFill>
                <a:latin typeface="Calibri"/>
                <a:ea typeface="Calibri"/>
                <a:cs typeface="Calibri"/>
                <a:sym typeface="Calibri"/>
              </a:rPr>
              <a:t>Adopción justa, transparente y centrada en el personal</a:t>
            </a:r>
            <a:endParaRPr/>
          </a:p>
        </p:txBody>
      </p:sp>
      <p:sp>
        <p:nvSpPr>
          <p:cNvPr id="1995" name="Google Shape;1995;p66"/>
          <p:cNvSpPr txBox="1"/>
          <p:nvPr/>
        </p:nvSpPr>
        <p:spPr>
          <a:xfrm>
            <a:off x="10123687" y="2147508"/>
            <a:ext cx="710713" cy="851261"/>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05</a:t>
            </a:r>
            <a:endParaRPr/>
          </a:p>
        </p:txBody>
      </p:sp>
      <p:sp>
        <p:nvSpPr>
          <p:cNvPr id="1996" name="Google Shape;1996;p66"/>
          <p:cNvSpPr txBox="1"/>
          <p:nvPr/>
        </p:nvSpPr>
        <p:spPr>
          <a:xfrm>
            <a:off x="7938549" y="5754065"/>
            <a:ext cx="710713" cy="851261"/>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04</a:t>
            </a:r>
            <a:endParaRPr/>
          </a:p>
        </p:txBody>
      </p:sp>
      <p:sp>
        <p:nvSpPr>
          <p:cNvPr id="1997" name="Google Shape;1997;p66"/>
          <p:cNvSpPr txBox="1"/>
          <p:nvPr/>
        </p:nvSpPr>
        <p:spPr>
          <a:xfrm>
            <a:off x="3533720" y="5744553"/>
            <a:ext cx="710713" cy="851261"/>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02</a:t>
            </a:r>
            <a:endParaRPr/>
          </a:p>
        </p:txBody>
      </p:sp>
      <p:sp>
        <p:nvSpPr>
          <p:cNvPr id="1998" name="Google Shape;1998;p66"/>
          <p:cNvSpPr txBox="1"/>
          <p:nvPr/>
        </p:nvSpPr>
        <p:spPr>
          <a:xfrm>
            <a:off x="1357600" y="2147508"/>
            <a:ext cx="710713" cy="851261"/>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01</a:t>
            </a:r>
            <a:endParaRPr/>
          </a:p>
        </p:txBody>
      </p:sp>
      <p:sp>
        <p:nvSpPr>
          <p:cNvPr id="1999" name="Google Shape;1999;p66"/>
          <p:cNvSpPr txBox="1"/>
          <p:nvPr/>
        </p:nvSpPr>
        <p:spPr>
          <a:xfrm>
            <a:off x="5736063" y="2147508"/>
            <a:ext cx="710713" cy="851261"/>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03</a:t>
            </a:r>
            <a:endParaRPr/>
          </a:p>
        </p:txBody>
      </p:sp>
      <p:sp>
        <p:nvSpPr>
          <p:cNvPr id="2000" name="Google Shape;2000;p66"/>
          <p:cNvSpPr txBox="1"/>
          <p:nvPr/>
        </p:nvSpPr>
        <p:spPr>
          <a:xfrm>
            <a:off x="567179" y="362587"/>
            <a:ext cx="5962619"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Recorrido por el módulo:</a:t>
            </a:r>
            <a:endParaRPr/>
          </a:p>
        </p:txBody>
      </p:sp>
      <p:cxnSp>
        <p:nvCxnSpPr>
          <p:cNvPr id="2001" name="Google Shape;2001;p66"/>
          <p:cNvCxnSpPr/>
          <p:nvPr/>
        </p:nvCxnSpPr>
        <p:spPr>
          <a:xfrm>
            <a:off x="0" y="995000"/>
            <a:ext cx="5422900" cy="0"/>
          </a:xfrm>
          <a:prstGeom prst="straightConnector1">
            <a:avLst/>
          </a:prstGeom>
          <a:noFill/>
          <a:ln cap="flat" cmpd="sng" w="34925">
            <a:solidFill>
              <a:srgbClr val="62A844"/>
            </a:solidFill>
            <a:prstDash val="dot"/>
            <a:miter lim="8000"/>
            <a:headEnd len="sm" w="sm" type="none"/>
            <a:tailEnd len="sm" w="sm" type="none"/>
          </a:ln>
        </p:spPr>
      </p:cxnSp>
      <p:sp>
        <p:nvSpPr>
          <p:cNvPr id="2002" name="Google Shape;2002;p66"/>
          <p:cNvSpPr txBox="1"/>
          <p:nvPr/>
        </p:nvSpPr>
        <p:spPr>
          <a:xfrm>
            <a:off x="373919" y="1170750"/>
            <a:ext cx="4910400" cy="708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rgbClr val="262626"/>
                </a:solidFill>
                <a:latin typeface="Calibri"/>
                <a:ea typeface="Calibri"/>
                <a:cs typeface="Calibri"/>
                <a:sym typeface="Calibri"/>
              </a:rPr>
              <a:t>A lo largo de cinco unidades, has pasado de </a:t>
            </a:r>
            <a:r>
              <a:rPr b="1" lang="en-US" sz="2000">
                <a:solidFill>
                  <a:srgbClr val="262626"/>
                </a:solidFill>
                <a:latin typeface="Calibri"/>
                <a:ea typeface="Calibri"/>
                <a:cs typeface="Calibri"/>
                <a:sym typeface="Calibri"/>
              </a:rPr>
              <a:t>los conceptos básicos a la práctica aplicada</a:t>
            </a:r>
            <a:r>
              <a:rPr lang="en-US" sz="2000">
                <a:solidFill>
                  <a:srgbClr val="262626"/>
                </a:solidFill>
                <a:latin typeface="Calibri"/>
                <a:ea typeface="Calibri"/>
                <a:cs typeface="Calibri"/>
                <a:sym typeface="Calibri"/>
              </a:rPr>
              <a:t>:</a:t>
            </a:r>
            <a:endParaRPr/>
          </a:p>
        </p:txBody>
      </p:sp>
      <p:sp>
        <p:nvSpPr>
          <p:cNvPr id="2003" name="Google Shape;2003;p66"/>
          <p:cNvSpPr/>
          <p:nvPr/>
        </p:nvSpPr>
        <p:spPr>
          <a:xfrm flipH="1" rot="-7752628">
            <a:off x="5095245" y="1321699"/>
            <a:ext cx="926841" cy="526918"/>
          </a:xfrm>
          <a:custGeom>
            <a:rect b="b" l="l" r="r" t="t"/>
            <a:pathLst>
              <a:path extrusionOk="0" h="589562" w="1037030">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8" name="Shape 2008"/>
        <p:cNvGrpSpPr/>
        <p:nvPr/>
      </p:nvGrpSpPr>
      <p:grpSpPr>
        <a:xfrm>
          <a:off x="0" y="0"/>
          <a:ext cx="0" cy="0"/>
          <a:chOff x="0" y="0"/>
          <a:chExt cx="0" cy="0"/>
        </a:xfrm>
      </p:grpSpPr>
      <p:sp>
        <p:nvSpPr>
          <p:cNvPr id="2009" name="Google Shape;2009;p67"/>
          <p:cNvSpPr txBox="1"/>
          <p:nvPr/>
        </p:nvSpPr>
        <p:spPr>
          <a:xfrm>
            <a:off x="131463" y="171350"/>
            <a:ext cx="99414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300">
                <a:solidFill>
                  <a:srgbClr val="262626"/>
                </a:solidFill>
                <a:latin typeface="Calibri"/>
                <a:ea typeface="Calibri"/>
                <a:cs typeface="Calibri"/>
                <a:sym typeface="Calibri"/>
              </a:rPr>
              <a:t>Vídeos recomendados: Aprendizaje sobre IA y prevención del desperdicio alimentario</a:t>
            </a:r>
            <a:endParaRPr sz="1300"/>
          </a:p>
          <a:p>
            <a:pPr indent="0" lvl="0" marL="0" marR="0" rtl="0" algn="l">
              <a:lnSpc>
                <a:spcPct val="103529"/>
              </a:lnSpc>
              <a:spcBef>
                <a:spcPts val="0"/>
              </a:spcBef>
              <a:spcAft>
                <a:spcPts val="0"/>
              </a:spcAft>
              <a:buClr>
                <a:schemeClr val="dk1"/>
              </a:buClr>
              <a:buSzPts val="3400"/>
              <a:buFont typeface="Arial"/>
              <a:buNone/>
            </a:pPr>
            <a:r>
              <a:t/>
            </a:r>
            <a:endParaRPr b="1" sz="3300">
              <a:solidFill>
                <a:srgbClr val="262626"/>
              </a:solidFill>
              <a:latin typeface="Calibri"/>
              <a:ea typeface="Calibri"/>
              <a:cs typeface="Calibri"/>
              <a:sym typeface="Calibri"/>
            </a:endParaRPr>
          </a:p>
        </p:txBody>
      </p:sp>
      <p:cxnSp>
        <p:nvCxnSpPr>
          <p:cNvPr id="2010" name="Google Shape;2010;p67"/>
          <p:cNvCxnSpPr/>
          <p:nvPr/>
        </p:nvCxnSpPr>
        <p:spPr>
          <a:xfrm>
            <a:off x="0" y="1536819"/>
            <a:ext cx="6840638" cy="0"/>
          </a:xfrm>
          <a:prstGeom prst="straightConnector1">
            <a:avLst/>
          </a:prstGeom>
          <a:noFill/>
          <a:ln cap="flat" cmpd="sng" w="34925">
            <a:solidFill>
              <a:srgbClr val="62A844"/>
            </a:solidFill>
            <a:prstDash val="dot"/>
            <a:miter lim="8000"/>
            <a:headEnd len="sm" w="sm" type="none"/>
            <a:tailEnd len="sm" w="sm" type="none"/>
          </a:ln>
        </p:spPr>
      </p:cxnSp>
      <p:sp>
        <p:nvSpPr>
          <p:cNvPr id="2011" name="Google Shape;2011;p67"/>
          <p:cNvSpPr/>
          <p:nvPr/>
        </p:nvSpPr>
        <p:spPr>
          <a:xfrm flipH="1">
            <a:off x="289950" y="1741200"/>
            <a:ext cx="6347100" cy="4709100"/>
          </a:xfrm>
          <a:prstGeom prst="rect">
            <a:avLst/>
          </a:prstGeom>
          <a:noFill/>
          <a:ln>
            <a:noFill/>
          </a:ln>
        </p:spPr>
        <p:txBody>
          <a:bodyPr anchorCtr="0" anchor="t" bIns="45700" lIns="91425" spcFirstLastPara="1" rIns="91425" wrap="square" tIns="45700">
            <a:spAutoFit/>
          </a:bodyPr>
          <a:lstStyle/>
          <a:p>
            <a:pPr indent="0" lvl="0" marL="0" marR="0" rtl="0" algn="l">
              <a:lnSpc>
                <a:spcPct val="108888"/>
              </a:lnSpc>
              <a:spcBef>
                <a:spcPts val="0"/>
              </a:spcBef>
              <a:spcAft>
                <a:spcPts val="0"/>
              </a:spcAft>
              <a:buNone/>
            </a:pPr>
            <a:r>
              <a:rPr i="1" lang="en-US" sz="1700">
                <a:solidFill>
                  <a:srgbClr val="000000"/>
                </a:solidFill>
                <a:latin typeface="Calibri"/>
                <a:ea typeface="Calibri"/>
                <a:cs typeface="Calibri"/>
                <a:sym typeface="Calibri"/>
              </a:rPr>
              <a:t>Para profundizar en su comprensión de las aplicaciones prácticas de la IA en el sector hotelero, vea este breve caso práctico: </a:t>
            </a:r>
            <a:r>
              <a:rPr b="1" i="1" lang="en-US" sz="1700">
                <a:solidFill>
                  <a:srgbClr val="000000"/>
                </a:solidFill>
                <a:latin typeface="Calibri"/>
                <a:ea typeface="Calibri"/>
                <a:cs typeface="Calibri"/>
                <a:sym typeface="Calibri"/>
              </a:rPr>
              <a:t>Accor Francia: a la vanguardia de la lucha contra el desperdicio de alimentos*</a:t>
            </a:r>
            <a:br>
              <a:rPr b="1" i="1" lang="en-US" sz="1700">
                <a:solidFill>
                  <a:srgbClr val="000000"/>
                </a:solidFill>
                <a:latin typeface="Calibri"/>
                <a:ea typeface="Calibri"/>
                <a:cs typeface="Calibri"/>
                <a:sym typeface="Calibri"/>
              </a:rPr>
            </a:br>
            <a:r>
              <a:rPr b="1" i="1" lang="en-US" sz="1700">
                <a:solidFill>
                  <a:srgbClr val="000000"/>
                </a:solidFill>
                <a:latin typeface="Calibri"/>
                <a:ea typeface="Calibri"/>
                <a:cs typeface="Calibri"/>
                <a:sym typeface="Calibri"/>
              </a:rPr>
              <a:t>Disponible en: </a:t>
            </a:r>
            <a:r>
              <a:rPr i="1" lang="en-US" sz="1700" u="sng">
                <a:solidFill>
                  <a:schemeClr val="accent3"/>
                </a:solidFill>
                <a:latin typeface="Calibri"/>
                <a:ea typeface="Calibri"/>
                <a:cs typeface="Calibri"/>
                <a:sym typeface="Calibri"/>
              </a:rPr>
              <a:t>https://</a:t>
            </a:r>
            <a:r>
              <a:rPr i="1" lang="en-US" sz="1700" u="sng">
                <a:solidFill>
                  <a:schemeClr val="hlink"/>
                </a:solidFill>
                <a:latin typeface="Calibri"/>
                <a:ea typeface="Calibri"/>
                <a:cs typeface="Calibri"/>
                <a:sym typeface="Calibri"/>
                <a:hlinkClick r:id="rId3"/>
              </a:rPr>
              <a:t>www.winnowsolution.com/en/videos</a:t>
            </a:r>
            <a:endParaRPr i="1" sz="1700" u="sng">
              <a:solidFill>
                <a:srgbClr val="000000"/>
              </a:solidFill>
              <a:latin typeface="Calibri"/>
              <a:ea typeface="Calibri"/>
              <a:cs typeface="Calibri"/>
              <a:sym typeface="Calibri"/>
            </a:endParaRPr>
          </a:p>
          <a:p>
            <a:pPr indent="0" lvl="0" marL="0" marR="0" rtl="0" algn="l">
              <a:lnSpc>
                <a:spcPct val="108888"/>
              </a:lnSpc>
              <a:spcBef>
                <a:spcPts val="0"/>
              </a:spcBef>
              <a:spcAft>
                <a:spcPts val="0"/>
              </a:spcAft>
              <a:buNone/>
            </a:pPr>
            <a:br>
              <a:rPr lang="en-US" sz="1700">
                <a:solidFill>
                  <a:srgbClr val="000000"/>
                </a:solidFill>
                <a:latin typeface="Calibri"/>
                <a:ea typeface="Calibri"/>
                <a:cs typeface="Calibri"/>
                <a:sym typeface="Calibri"/>
              </a:rPr>
            </a:br>
            <a:r>
              <a:rPr lang="en-US" sz="1700">
                <a:solidFill>
                  <a:srgbClr val="000000"/>
                </a:solidFill>
                <a:latin typeface="Calibri"/>
                <a:ea typeface="Calibri"/>
                <a:cs typeface="Calibri"/>
                <a:sym typeface="Calibri"/>
              </a:rPr>
              <a:t>Este vídeo muestra cómo la tecnología de IA, impulsada por Winnow Solutions, está ayudando a los hoteles a reducir el desperdicio de alimentos al tiempo que mejora la eficiencia operativa y la sostenibilidad.</a:t>
            </a:r>
            <a:endParaRPr sz="1300"/>
          </a:p>
          <a:p>
            <a:pPr indent="0" lvl="0" marL="0" marR="0" rtl="0" algn="l">
              <a:lnSpc>
                <a:spcPct val="108888"/>
              </a:lnSpc>
              <a:spcBef>
                <a:spcPts val="0"/>
              </a:spcBef>
              <a:spcAft>
                <a:spcPts val="0"/>
              </a:spcAft>
              <a:buNone/>
            </a:pPr>
            <a:r>
              <a:t/>
            </a:r>
            <a:endParaRPr sz="800">
              <a:solidFill>
                <a:srgbClr val="000000"/>
              </a:solidFill>
              <a:latin typeface="Calibri"/>
              <a:ea typeface="Calibri"/>
              <a:cs typeface="Calibri"/>
              <a:sym typeface="Calibri"/>
            </a:endParaRPr>
          </a:p>
          <a:p>
            <a:pPr indent="0" lvl="0" marL="0" marR="0" rtl="0" algn="l">
              <a:lnSpc>
                <a:spcPct val="98000"/>
              </a:lnSpc>
              <a:spcBef>
                <a:spcPts val="0"/>
              </a:spcBef>
              <a:spcAft>
                <a:spcPts val="0"/>
              </a:spcAft>
              <a:buNone/>
            </a:pPr>
            <a:r>
              <a:rPr b="1" lang="en-US" sz="1900">
                <a:solidFill>
                  <a:srgbClr val="0289AE"/>
                </a:solidFill>
                <a:latin typeface="Calibri"/>
                <a:ea typeface="Calibri"/>
                <a:cs typeface="Calibri"/>
                <a:sym typeface="Calibri"/>
              </a:rPr>
              <a:t>S</a:t>
            </a:r>
            <a:r>
              <a:rPr b="1" lang="en-US" sz="1900">
                <a:solidFill>
                  <a:srgbClr val="0289AE"/>
                </a:solidFill>
                <a:latin typeface="Calibri"/>
                <a:ea typeface="Calibri"/>
                <a:cs typeface="Calibri"/>
                <a:sym typeface="Calibri"/>
              </a:rPr>
              <a:t>u tarea:</a:t>
            </a:r>
            <a:r>
              <a:rPr lang="en-US" sz="1700">
                <a:latin typeface="Calibri"/>
                <a:ea typeface="Calibri"/>
                <a:cs typeface="Calibri"/>
                <a:sym typeface="Calibri"/>
              </a:rPr>
              <a:t> </a:t>
            </a:r>
            <a:r>
              <a:rPr lang="en-US" sz="1700">
                <a:solidFill>
                  <a:srgbClr val="000000"/>
                </a:solidFill>
                <a:latin typeface="Calibri"/>
                <a:ea typeface="Calibri"/>
                <a:cs typeface="Calibri"/>
                <a:sym typeface="Calibri"/>
              </a:rPr>
              <a:t>Redact</a:t>
            </a:r>
            <a:r>
              <a:rPr lang="en-US" sz="1700">
                <a:latin typeface="Calibri"/>
                <a:ea typeface="Calibri"/>
                <a:cs typeface="Calibri"/>
                <a:sym typeface="Calibri"/>
              </a:rPr>
              <a:t>e</a:t>
            </a:r>
            <a:r>
              <a:rPr lang="en-US" sz="1700">
                <a:solidFill>
                  <a:srgbClr val="000000"/>
                </a:solidFill>
                <a:latin typeface="Calibri"/>
                <a:ea typeface="Calibri"/>
                <a:cs typeface="Calibri"/>
                <a:sym typeface="Calibri"/>
              </a:rPr>
              <a:t> un breve análisis de impacto (150-200 palabras) basado en el vídeo. Utili</a:t>
            </a:r>
            <a:r>
              <a:rPr lang="en-US" sz="1700">
                <a:latin typeface="Calibri"/>
                <a:ea typeface="Calibri"/>
                <a:cs typeface="Calibri"/>
                <a:sym typeface="Calibri"/>
              </a:rPr>
              <a:t>ce</a:t>
            </a:r>
            <a:r>
              <a:rPr lang="en-US" sz="1700">
                <a:solidFill>
                  <a:srgbClr val="000000"/>
                </a:solidFill>
                <a:latin typeface="Calibri"/>
                <a:ea typeface="Calibri"/>
                <a:cs typeface="Calibri"/>
                <a:sym typeface="Calibri"/>
              </a:rPr>
              <a:t> las siguientes preguntas como guía para </a:t>
            </a:r>
            <a:r>
              <a:rPr lang="en-US" sz="1700">
                <a:latin typeface="Calibri"/>
                <a:ea typeface="Calibri"/>
                <a:cs typeface="Calibri"/>
                <a:sym typeface="Calibri"/>
              </a:rPr>
              <a:t>s</a:t>
            </a:r>
            <a:r>
              <a:rPr lang="en-US" sz="1700">
                <a:solidFill>
                  <a:srgbClr val="000000"/>
                </a:solidFill>
                <a:latin typeface="Calibri"/>
                <a:ea typeface="Calibri"/>
                <a:cs typeface="Calibri"/>
                <a:sym typeface="Calibri"/>
              </a:rPr>
              <a:t>u respuesta:</a:t>
            </a:r>
            <a:endParaRPr sz="1300"/>
          </a:p>
          <a:p>
            <a:pPr indent="-279400" lvl="0" marL="285750" marR="0" rtl="0" algn="l">
              <a:lnSpc>
                <a:spcPct val="108888"/>
              </a:lnSpc>
              <a:spcBef>
                <a:spcPts val="0"/>
              </a:spcBef>
              <a:spcAft>
                <a:spcPts val="0"/>
              </a:spcAft>
              <a:buClr>
                <a:srgbClr val="62A844"/>
              </a:buClr>
              <a:buSzPts val="1700"/>
              <a:buFont typeface="Arial"/>
              <a:buChar char="•"/>
            </a:pPr>
            <a:r>
              <a:rPr lang="en-US" sz="1700">
                <a:solidFill>
                  <a:srgbClr val="000000"/>
                </a:solidFill>
                <a:latin typeface="Calibri"/>
                <a:ea typeface="Calibri"/>
                <a:cs typeface="Calibri"/>
                <a:sym typeface="Calibri"/>
              </a:rPr>
              <a:t>¿Qué problema operativo o de sostenibilidad resolvía la IA?</a:t>
            </a:r>
            <a:endParaRPr sz="1300"/>
          </a:p>
          <a:p>
            <a:pPr indent="-279400" lvl="0" marL="285750" marR="0" rtl="0" algn="l">
              <a:lnSpc>
                <a:spcPct val="108888"/>
              </a:lnSpc>
              <a:spcBef>
                <a:spcPts val="0"/>
              </a:spcBef>
              <a:spcAft>
                <a:spcPts val="0"/>
              </a:spcAft>
              <a:buClr>
                <a:srgbClr val="62A844"/>
              </a:buClr>
              <a:buSzPts val="1700"/>
              <a:buFont typeface="Arial"/>
              <a:buChar char="•"/>
            </a:pPr>
            <a:r>
              <a:rPr lang="en-US" sz="1700">
                <a:solidFill>
                  <a:srgbClr val="000000"/>
                </a:solidFill>
                <a:latin typeface="Calibri"/>
                <a:ea typeface="Calibri"/>
                <a:cs typeface="Calibri"/>
                <a:sym typeface="Calibri"/>
              </a:rPr>
              <a:t>¿Cómo participó el personal en su diseño, formación o uso diario?</a:t>
            </a:r>
            <a:endParaRPr sz="1300"/>
          </a:p>
          <a:p>
            <a:pPr indent="-279400" lvl="0" marL="285750" marR="0" rtl="0" algn="l">
              <a:lnSpc>
                <a:spcPct val="108888"/>
              </a:lnSpc>
              <a:spcBef>
                <a:spcPts val="0"/>
              </a:spcBef>
              <a:spcAft>
                <a:spcPts val="0"/>
              </a:spcAft>
              <a:buClr>
                <a:srgbClr val="62A844"/>
              </a:buClr>
              <a:buSzPts val="1700"/>
              <a:buFont typeface="Arial"/>
              <a:buChar char="•"/>
            </a:pPr>
            <a:r>
              <a:rPr lang="en-US" sz="1700">
                <a:solidFill>
                  <a:srgbClr val="000000"/>
                </a:solidFill>
                <a:latin typeface="Calibri"/>
                <a:ea typeface="Calibri"/>
                <a:cs typeface="Calibri"/>
                <a:sym typeface="Calibri"/>
              </a:rPr>
              <a:t>¿Qué resultados cuantificables se lograron en el ámbito financiero, medioambiental o cultural?</a:t>
            </a:r>
            <a:endParaRPr sz="1300"/>
          </a:p>
          <a:p>
            <a:pPr indent="0" lvl="0" marL="0" marR="0" rtl="0" algn="l">
              <a:lnSpc>
                <a:spcPct val="108888"/>
              </a:lnSpc>
              <a:spcBef>
                <a:spcPts val="0"/>
              </a:spcBef>
              <a:spcAft>
                <a:spcPts val="0"/>
              </a:spcAft>
              <a:buNone/>
            </a:pPr>
            <a:r>
              <a:t/>
            </a:r>
            <a:endParaRPr sz="1700">
              <a:solidFill>
                <a:srgbClr val="000000"/>
              </a:solidFill>
              <a:latin typeface="Calibri"/>
              <a:ea typeface="Calibri"/>
              <a:cs typeface="Calibri"/>
              <a:sym typeface="Calibri"/>
            </a:endParaRPr>
          </a:p>
        </p:txBody>
      </p:sp>
      <p:pic>
        <p:nvPicPr>
          <p:cNvPr id="2012" name="Google Shape;2012;p67"/>
          <p:cNvPicPr preferRelativeResize="0"/>
          <p:nvPr/>
        </p:nvPicPr>
        <p:blipFill rotWithShape="1">
          <a:blip r:embed="rId4">
            <a:alphaModFix/>
          </a:blip>
          <a:srcRect b="16922" l="-761" r="29196" t="12298"/>
          <a:stretch/>
        </p:blipFill>
        <p:spPr>
          <a:xfrm>
            <a:off x="5860431" y="775323"/>
            <a:ext cx="6347084" cy="4885527"/>
          </a:xfrm>
          <a:prstGeom prst="rect">
            <a:avLst/>
          </a:prstGeom>
          <a:noFill/>
          <a:ln>
            <a:noFill/>
          </a:ln>
        </p:spPr>
      </p:pic>
      <p:pic>
        <p:nvPicPr>
          <p:cNvPr id="2013" name="Google Shape;2013;p67"/>
          <p:cNvPicPr preferRelativeResize="0"/>
          <p:nvPr/>
        </p:nvPicPr>
        <p:blipFill rotWithShape="1">
          <a:blip r:embed="rId5">
            <a:alphaModFix/>
          </a:blip>
          <a:srcRect b="42838" l="-29" r="23540" t="0"/>
          <a:stretch/>
        </p:blipFill>
        <p:spPr>
          <a:xfrm>
            <a:off x="7375129" y="1215897"/>
            <a:ext cx="4832385" cy="3666946"/>
          </a:xfrm>
          <a:prstGeom prst="rect">
            <a:avLst/>
          </a:prstGeom>
          <a:noFill/>
          <a:ln>
            <a:noFill/>
          </a:ln>
        </p:spPr>
      </p:pic>
      <p:sp>
        <p:nvSpPr>
          <p:cNvPr id="2014" name="Google Shape;2014;p67"/>
          <p:cNvSpPr/>
          <p:nvPr/>
        </p:nvSpPr>
        <p:spPr>
          <a:xfrm>
            <a:off x="6637050" y="6129975"/>
            <a:ext cx="4877400" cy="5838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015" name="Google Shape;2015;p67"/>
          <p:cNvSpPr txBox="1"/>
          <p:nvPr/>
        </p:nvSpPr>
        <p:spPr>
          <a:xfrm>
            <a:off x="6763059" y="6193258"/>
            <a:ext cx="756000" cy="4311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0289AE"/>
                </a:solidFill>
                <a:latin typeface="Calibri"/>
                <a:ea typeface="Calibri"/>
                <a:cs typeface="Calibri"/>
                <a:sym typeface="Calibri"/>
              </a:rPr>
              <a:t>Véase también ›</a:t>
            </a:r>
            <a:endParaRPr/>
          </a:p>
        </p:txBody>
      </p:sp>
      <p:sp>
        <p:nvSpPr>
          <p:cNvPr id="2016" name="Google Shape;2016;p67"/>
          <p:cNvSpPr txBox="1"/>
          <p:nvPr/>
        </p:nvSpPr>
        <p:spPr>
          <a:xfrm>
            <a:off x="7519060" y="6288986"/>
            <a:ext cx="612000" cy="2154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lang="en-US" sz="1400">
                <a:solidFill>
                  <a:srgbClr val="262626"/>
                </a:solidFill>
                <a:latin typeface="Calibri"/>
                <a:ea typeface="Calibri"/>
                <a:cs typeface="Calibri"/>
                <a:sym typeface="Calibri"/>
              </a:rPr>
              <a:t>C1 </a:t>
            </a:r>
            <a:r>
              <a:rPr b="1" i="0" lang="en-US" sz="1400">
                <a:solidFill>
                  <a:srgbClr val="262626"/>
                </a:solidFill>
                <a:latin typeface="Calibri"/>
                <a:ea typeface="Calibri"/>
                <a:cs typeface="Calibri"/>
                <a:sym typeface="Calibri"/>
              </a:rPr>
              <a:t>M2</a:t>
            </a:r>
            <a:endParaRPr b="1" i="0" sz="1400">
              <a:solidFill>
                <a:srgbClr val="262626"/>
              </a:solidFill>
              <a:latin typeface="Calibri"/>
              <a:ea typeface="Calibri"/>
              <a:cs typeface="Calibri"/>
              <a:sym typeface="Calibri"/>
            </a:endParaRPr>
          </a:p>
        </p:txBody>
      </p:sp>
      <p:sp>
        <p:nvSpPr>
          <p:cNvPr id="2017" name="Google Shape;2017;p67"/>
          <p:cNvSpPr txBox="1"/>
          <p:nvPr/>
        </p:nvSpPr>
        <p:spPr>
          <a:xfrm>
            <a:off x="8113059" y="6288986"/>
            <a:ext cx="3492000" cy="2154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400">
                <a:solidFill>
                  <a:srgbClr val="262626"/>
                </a:solidFill>
                <a:latin typeface="Calibri"/>
                <a:ea typeface="Calibri"/>
                <a:cs typeface="Calibri"/>
                <a:sym typeface="Calibri"/>
              </a:rPr>
              <a:t>- Economía circular y eficiencia de los recursos</a:t>
            </a:r>
            <a:endParaRPr/>
          </a:p>
        </p:txBody>
      </p:sp>
      <p:grpSp>
        <p:nvGrpSpPr>
          <p:cNvPr id="2018" name="Google Shape;2018;p67"/>
          <p:cNvGrpSpPr/>
          <p:nvPr/>
        </p:nvGrpSpPr>
        <p:grpSpPr>
          <a:xfrm rot="-454406">
            <a:off x="9635793" y="4550801"/>
            <a:ext cx="1456234" cy="1406637"/>
            <a:chOff x="7756023" y="4274827"/>
            <a:chExt cx="1456200" cy="1406604"/>
          </a:xfrm>
        </p:grpSpPr>
        <p:sp>
          <p:nvSpPr>
            <p:cNvPr id="2019" name="Google Shape;2019;p67"/>
            <p:cNvSpPr/>
            <p:nvPr/>
          </p:nvSpPr>
          <p:spPr>
            <a:xfrm>
              <a:off x="7777737" y="4274827"/>
              <a:ext cx="1406604" cy="1406604"/>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20" name="Google Shape;2020;p67"/>
            <p:cNvSpPr txBox="1"/>
            <p:nvPr/>
          </p:nvSpPr>
          <p:spPr>
            <a:xfrm>
              <a:off x="7756023" y="4351112"/>
              <a:ext cx="1456200" cy="1207500"/>
            </a:xfrm>
            <a:prstGeom prst="rect">
              <a:avLst/>
            </a:prstGeom>
            <a:noFill/>
            <a:ln>
              <a:noFill/>
            </a:ln>
          </p:spPr>
          <p:txBody>
            <a:bodyPr anchorCtr="0" anchor="t" bIns="45700" lIns="91425" spcFirstLastPara="1" rIns="91425" wrap="square" tIns="45700">
              <a:spAutoFit/>
            </a:bodyPr>
            <a:lstStyle/>
            <a:p>
              <a:pPr indent="0" lvl="0" marL="0" marR="0" rtl="0" algn="ctr">
                <a:lnSpc>
                  <a:spcPct val="107500"/>
                </a:lnSpc>
                <a:spcBef>
                  <a:spcPts val="0"/>
                </a:spcBef>
                <a:spcAft>
                  <a:spcPts val="0"/>
                </a:spcAft>
                <a:buNone/>
              </a:pPr>
              <a:r>
                <a:rPr b="1" lang="en-US" sz="2300">
                  <a:solidFill>
                    <a:schemeClr val="lt1"/>
                  </a:solidFill>
                  <a:latin typeface="Calibri"/>
                  <a:ea typeface="Calibri"/>
                  <a:cs typeface="Calibri"/>
                  <a:sym typeface="Calibri"/>
                </a:rPr>
                <a:t>HAGA CLIC PARA </a:t>
              </a:r>
              <a:r>
                <a:rPr b="1" lang="en-US" sz="2300" u="sng">
                  <a:solidFill>
                    <a:schemeClr val="lt1"/>
                  </a:solidFill>
                  <a:latin typeface="Calibri"/>
                  <a:ea typeface="Calibri"/>
                  <a:cs typeface="Calibri"/>
                  <a:sym typeface="Calibri"/>
                  <a:hlinkClick r:id="rId6">
                    <a:extLst>
                      <a:ext uri="{A12FA001-AC4F-418D-AE19-62706E023703}">
                        <ahyp:hlinkClr val="tx"/>
                      </a:ext>
                    </a:extLst>
                  </a:hlinkClick>
                </a:rPr>
                <a:t>VER</a:t>
              </a:r>
              <a:endParaRPr b="1" sz="2300">
                <a:solidFill>
                  <a:schemeClr val="lt1"/>
                </a:solidFill>
                <a:latin typeface="Calibri"/>
                <a:ea typeface="Calibri"/>
                <a:cs typeface="Calibri"/>
                <a:sym typeface="Calibri"/>
              </a:endParaRPr>
            </a:p>
          </p:txBody>
        </p:sp>
      </p:gr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5" name="Shape 2025"/>
        <p:cNvGrpSpPr/>
        <p:nvPr/>
      </p:nvGrpSpPr>
      <p:grpSpPr>
        <a:xfrm>
          <a:off x="0" y="0"/>
          <a:ext cx="0" cy="0"/>
          <a:chOff x="0" y="0"/>
          <a:chExt cx="0" cy="0"/>
        </a:xfrm>
      </p:grpSpPr>
      <p:sp>
        <p:nvSpPr>
          <p:cNvPr id="2026" name="Google Shape;2026;p68"/>
          <p:cNvSpPr/>
          <p:nvPr/>
        </p:nvSpPr>
        <p:spPr>
          <a:xfrm rot="10800000">
            <a:off x="0" y="-2629"/>
            <a:ext cx="12185500" cy="1291490"/>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Calibri"/>
              <a:ea typeface="Calibri"/>
              <a:cs typeface="Calibri"/>
              <a:sym typeface="Calibri"/>
            </a:endParaRPr>
          </a:p>
        </p:txBody>
      </p:sp>
      <p:sp>
        <p:nvSpPr>
          <p:cNvPr id="2027" name="Google Shape;2027;p68"/>
          <p:cNvSpPr/>
          <p:nvPr/>
        </p:nvSpPr>
        <p:spPr>
          <a:xfrm rot="5400000">
            <a:off x="1314218" y="459752"/>
            <a:ext cx="108000" cy="1685648"/>
          </a:xfrm>
          <a:custGeom>
            <a:rect b="b" l="l" r="r" t="t"/>
            <a:pathLst>
              <a:path extrusionOk="0" h="260044" w="30700">
                <a:moveTo>
                  <a:pt x="0" y="0"/>
                </a:moveTo>
                <a:lnTo>
                  <a:pt x="30701" y="0"/>
                </a:lnTo>
                <a:lnTo>
                  <a:pt x="30701" y="260044"/>
                </a:lnTo>
                <a:lnTo>
                  <a:pt x="0" y="260044"/>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28" name="Google Shape;2028;p68"/>
          <p:cNvSpPr txBox="1"/>
          <p:nvPr/>
        </p:nvSpPr>
        <p:spPr>
          <a:xfrm>
            <a:off x="417834" y="633812"/>
            <a:ext cx="7967400" cy="9882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3600"/>
              <a:buFont typeface="Arial"/>
              <a:buNone/>
            </a:pPr>
            <a:r>
              <a:rPr b="1" lang="en-US" sz="3600">
                <a:solidFill>
                  <a:schemeClr val="lt1"/>
                </a:solidFill>
                <a:latin typeface="Calibri"/>
                <a:ea typeface="Calibri"/>
                <a:cs typeface="Calibri"/>
                <a:sym typeface="Calibri"/>
              </a:rPr>
              <a:t>Descargar los casos prácticos completos</a:t>
            </a:r>
            <a:endParaRPr/>
          </a:p>
        </p:txBody>
      </p:sp>
      <p:sp>
        <p:nvSpPr>
          <p:cNvPr id="2029" name="Google Shape;2029;p68"/>
          <p:cNvSpPr txBox="1"/>
          <p:nvPr/>
        </p:nvSpPr>
        <p:spPr>
          <a:xfrm>
            <a:off x="558559" y="400373"/>
            <a:ext cx="7920000" cy="2154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1400">
                <a:solidFill>
                  <a:schemeClr val="lt1"/>
                </a:solidFill>
                <a:latin typeface="Calibri"/>
                <a:ea typeface="Calibri"/>
                <a:cs typeface="Calibri"/>
                <a:sym typeface="Calibri"/>
              </a:rPr>
              <a:t>C2 M1 · Paquete de casos prácticos</a:t>
            </a:r>
            <a:endParaRPr/>
          </a:p>
        </p:txBody>
      </p:sp>
      <p:sp>
        <p:nvSpPr>
          <p:cNvPr id="2030" name="Google Shape;2030;p68"/>
          <p:cNvSpPr txBox="1"/>
          <p:nvPr/>
        </p:nvSpPr>
        <p:spPr>
          <a:xfrm>
            <a:off x="576000" y="1585275"/>
            <a:ext cx="11302594" cy="276999"/>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1" lang="en-US" sz="1800">
                <a:solidFill>
                  <a:srgbClr val="262626"/>
                </a:solidFill>
                <a:latin typeface="Calibri"/>
                <a:ea typeface="Calibri"/>
                <a:cs typeface="Calibri"/>
                <a:sym typeface="Calibri"/>
              </a:rPr>
              <a:t>Todas las empresas que aparecen en este módulo cuentan con un caso práctico completo. Utilice los enlaces siguientes para abrir cada uno de ellos.</a:t>
            </a:r>
            <a:endParaRPr/>
          </a:p>
        </p:txBody>
      </p:sp>
      <p:sp>
        <p:nvSpPr>
          <p:cNvPr id="2031" name="Google Shape;2031;p68"/>
          <p:cNvSpPr/>
          <p:nvPr/>
        </p:nvSpPr>
        <p:spPr>
          <a:xfrm>
            <a:off x="525394" y="2420068"/>
            <a:ext cx="5040000" cy="1307100"/>
          </a:xfrm>
          <a:prstGeom prst="rect">
            <a:avLst/>
          </a:prstGeom>
          <a:solidFill>
            <a:srgbClr val="FFFFFF"/>
          </a:solidFill>
          <a:ln cap="flat" cmpd="sng" w="9525">
            <a:solidFill>
              <a:srgbClr val="CED9C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32" name="Google Shape;2032;p68"/>
          <p:cNvSpPr/>
          <p:nvPr/>
        </p:nvSpPr>
        <p:spPr>
          <a:xfrm>
            <a:off x="525394" y="2420067"/>
            <a:ext cx="144000" cy="1307100"/>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33" name="Google Shape;2033;p68"/>
          <p:cNvSpPr txBox="1"/>
          <p:nvPr/>
        </p:nvSpPr>
        <p:spPr>
          <a:xfrm>
            <a:off x="813394" y="2516493"/>
            <a:ext cx="4980000" cy="2463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1600">
                <a:solidFill>
                  <a:srgbClr val="0289AE"/>
                </a:solidFill>
                <a:latin typeface="Calibri"/>
                <a:ea typeface="Calibri"/>
                <a:cs typeface="Calibri"/>
                <a:sym typeface="Calibri"/>
              </a:rPr>
              <a:t>Bunshin Robot Cafe – </a:t>
            </a:r>
            <a:r>
              <a:rPr i="1" lang="en-US" sz="1600">
                <a:solidFill>
                  <a:srgbClr val="262626"/>
                </a:solidFill>
                <a:latin typeface="Calibri"/>
                <a:ea typeface="Calibri"/>
                <a:cs typeface="Calibri"/>
                <a:sym typeface="Calibri"/>
              </a:rPr>
              <a:t>Aarhus, Dinamarca </a:t>
            </a:r>
            <a:endParaRPr/>
          </a:p>
        </p:txBody>
      </p:sp>
      <p:sp>
        <p:nvSpPr>
          <p:cNvPr id="2034" name="Google Shape;2034;p68"/>
          <p:cNvSpPr txBox="1"/>
          <p:nvPr/>
        </p:nvSpPr>
        <p:spPr>
          <a:xfrm>
            <a:off x="813394" y="2872838"/>
            <a:ext cx="4596000" cy="643500"/>
          </a:xfrm>
          <a:prstGeom prst="rect">
            <a:avLst/>
          </a:prstGeom>
          <a:noFill/>
          <a:ln>
            <a:noFill/>
          </a:ln>
        </p:spPr>
        <p:txBody>
          <a:bodyPr anchorCtr="0" anchor="t" bIns="0" lIns="0" spcFirstLastPara="1" rIns="0" wrap="square" tIns="0">
            <a:spAutoFit/>
          </a:bodyPr>
          <a:lstStyle/>
          <a:p>
            <a:pPr indent="0" lvl="0" marL="0" marR="0" rtl="0" algn="l">
              <a:lnSpc>
                <a:spcPct val="110769"/>
              </a:lnSpc>
              <a:spcBef>
                <a:spcPts val="0"/>
              </a:spcBef>
              <a:spcAft>
                <a:spcPts val="0"/>
              </a:spcAft>
              <a:buNone/>
            </a:pPr>
            <a:r>
              <a:rPr lang="en-US" sz="1300">
                <a:solidFill>
                  <a:srgbClr val="262626"/>
                </a:solidFill>
                <a:latin typeface="Calibri"/>
                <a:ea typeface="Calibri"/>
                <a:cs typeface="Calibri"/>
                <a:sym typeface="Calibri"/>
              </a:rPr>
              <a:t>La primera cafetería robotizada fuera de Japón: robots OriHime operados por pilotos con discapacidad; inclusión por diseño</a:t>
            </a:r>
            <a:r>
              <a:rPr b="0" i="0" lang="en-US" sz="1300">
                <a:solidFill>
                  <a:srgbClr val="262626"/>
                </a:solidFill>
                <a:latin typeface="Calibri"/>
                <a:ea typeface="Calibri"/>
                <a:cs typeface="Calibri"/>
                <a:sym typeface="Calibri"/>
              </a:rPr>
              <a:t>.</a:t>
            </a:r>
            <a:endParaRPr/>
          </a:p>
          <a:p>
            <a:pPr indent="0" lvl="0" marL="0" marR="0" rtl="0" algn="l">
              <a:lnSpc>
                <a:spcPct val="110769"/>
              </a:lnSpc>
              <a:spcBef>
                <a:spcPts val="0"/>
              </a:spcBef>
              <a:spcAft>
                <a:spcPts val="0"/>
              </a:spcAft>
              <a:buNone/>
            </a:pPr>
            <a:r>
              <a:t/>
            </a:r>
            <a:endParaRPr b="0" i="0" sz="1300">
              <a:solidFill>
                <a:srgbClr val="262626"/>
              </a:solidFill>
              <a:latin typeface="Calibri"/>
              <a:ea typeface="Calibri"/>
              <a:cs typeface="Calibri"/>
              <a:sym typeface="Calibri"/>
            </a:endParaRPr>
          </a:p>
        </p:txBody>
      </p:sp>
      <p:sp>
        <p:nvSpPr>
          <p:cNvPr id="2035" name="Google Shape;2035;p68"/>
          <p:cNvSpPr/>
          <p:nvPr/>
        </p:nvSpPr>
        <p:spPr>
          <a:xfrm>
            <a:off x="813400" y="3381950"/>
            <a:ext cx="4503300" cy="270000"/>
          </a:xfrm>
          <a:prstGeom prst="rect">
            <a:avLst/>
          </a:prstGeom>
          <a:solidFill>
            <a:srgbClr val="62A844">
              <a:alpha val="36862"/>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2036" name="Google Shape;2036;p68"/>
          <p:cNvPicPr preferRelativeResize="0"/>
          <p:nvPr/>
        </p:nvPicPr>
        <p:blipFill>
          <a:blip r:embed="rId3">
            <a:alphaModFix/>
          </a:blip>
          <a:stretch>
            <a:fillRect/>
          </a:stretch>
        </p:blipFill>
        <p:spPr>
          <a:xfrm>
            <a:off x="8187775" y="-79101"/>
            <a:ext cx="4095550" cy="2306975"/>
          </a:xfrm>
          <a:prstGeom prst="rect">
            <a:avLst/>
          </a:prstGeom>
          <a:noFill/>
          <a:ln>
            <a:noFill/>
          </a:ln>
        </p:spPr>
      </p:pic>
      <p:sp>
        <p:nvSpPr>
          <p:cNvPr id="2037" name="Google Shape;2037;p68"/>
          <p:cNvSpPr txBox="1"/>
          <p:nvPr/>
        </p:nvSpPr>
        <p:spPr>
          <a:xfrm>
            <a:off x="895554" y="3407873"/>
            <a:ext cx="4692000" cy="4002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1300">
                <a:solidFill>
                  <a:srgbClr val="262626"/>
                </a:solidFill>
                <a:latin typeface="Calibri"/>
                <a:ea typeface="Calibri"/>
                <a:cs typeface="Calibri"/>
                <a:sym typeface="Calibri"/>
              </a:rPr>
              <a:t>Descargar el caso práctico completo  ·  {{CASE_URL_ BUNSHIN}}</a:t>
            </a:r>
            <a:endParaRPr/>
          </a:p>
          <a:p>
            <a:pPr indent="0" lvl="0" marL="0" marR="0" rtl="0" algn="l">
              <a:spcBef>
                <a:spcPts val="0"/>
              </a:spcBef>
              <a:spcAft>
                <a:spcPts val="0"/>
              </a:spcAft>
              <a:buNone/>
            </a:pPr>
            <a:r>
              <a:t/>
            </a:r>
            <a:endParaRPr b="1" sz="1300">
              <a:solidFill>
                <a:srgbClr val="262626"/>
              </a:solidFill>
              <a:latin typeface="Calibri"/>
              <a:ea typeface="Calibri"/>
              <a:cs typeface="Calibri"/>
              <a:sym typeface="Calibri"/>
            </a:endParaRPr>
          </a:p>
        </p:txBody>
      </p:sp>
      <p:sp>
        <p:nvSpPr>
          <p:cNvPr id="2038" name="Google Shape;2038;p68"/>
          <p:cNvSpPr/>
          <p:nvPr/>
        </p:nvSpPr>
        <p:spPr>
          <a:xfrm>
            <a:off x="520326" y="3883253"/>
            <a:ext cx="5040000" cy="1307100"/>
          </a:xfrm>
          <a:prstGeom prst="rect">
            <a:avLst/>
          </a:prstGeom>
          <a:solidFill>
            <a:srgbClr val="FFFFFF"/>
          </a:solidFill>
          <a:ln cap="flat" cmpd="sng" w="9525">
            <a:solidFill>
              <a:srgbClr val="CED9C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39" name="Google Shape;2039;p68"/>
          <p:cNvSpPr/>
          <p:nvPr/>
        </p:nvSpPr>
        <p:spPr>
          <a:xfrm>
            <a:off x="520326" y="3883252"/>
            <a:ext cx="144000" cy="1307100"/>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40" name="Google Shape;2040;p68"/>
          <p:cNvSpPr txBox="1"/>
          <p:nvPr/>
        </p:nvSpPr>
        <p:spPr>
          <a:xfrm>
            <a:off x="808326" y="3979678"/>
            <a:ext cx="4980000" cy="2463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1600">
                <a:solidFill>
                  <a:srgbClr val="0289AE"/>
                </a:solidFill>
                <a:latin typeface="Calibri"/>
                <a:ea typeface="Calibri"/>
                <a:cs typeface="Calibri"/>
                <a:sym typeface="Calibri"/>
              </a:rPr>
              <a:t>Porto Mare Taverna – </a:t>
            </a:r>
            <a:r>
              <a:rPr i="1" lang="en-US" sz="1600">
                <a:solidFill>
                  <a:srgbClr val="262626"/>
                </a:solidFill>
                <a:latin typeface="Calibri"/>
                <a:ea typeface="Calibri"/>
                <a:cs typeface="Calibri"/>
                <a:sym typeface="Calibri"/>
              </a:rPr>
              <a:t> Croacia</a:t>
            </a:r>
            <a:endParaRPr/>
          </a:p>
        </p:txBody>
      </p:sp>
      <p:sp>
        <p:nvSpPr>
          <p:cNvPr id="2041" name="Google Shape;2041;p68"/>
          <p:cNvSpPr txBox="1"/>
          <p:nvPr/>
        </p:nvSpPr>
        <p:spPr>
          <a:xfrm>
            <a:off x="808326" y="4336023"/>
            <a:ext cx="4596000" cy="643500"/>
          </a:xfrm>
          <a:prstGeom prst="rect">
            <a:avLst/>
          </a:prstGeom>
          <a:noFill/>
          <a:ln>
            <a:noFill/>
          </a:ln>
        </p:spPr>
        <p:txBody>
          <a:bodyPr anchorCtr="0" anchor="t" bIns="0" lIns="0" spcFirstLastPara="1" rIns="0" wrap="square" tIns="0">
            <a:spAutoFit/>
          </a:bodyPr>
          <a:lstStyle/>
          <a:p>
            <a:pPr indent="0" lvl="0" marL="0" marR="0" rtl="0" algn="l">
              <a:lnSpc>
                <a:spcPct val="110769"/>
              </a:lnSpc>
              <a:spcBef>
                <a:spcPts val="0"/>
              </a:spcBef>
              <a:spcAft>
                <a:spcPts val="0"/>
              </a:spcAft>
              <a:buNone/>
            </a:pPr>
            <a:r>
              <a:rPr lang="en-US" sz="1300">
                <a:solidFill>
                  <a:srgbClr val="262626"/>
                </a:solidFill>
                <a:latin typeface="Calibri"/>
                <a:ea typeface="Calibri"/>
                <a:cs typeface="Calibri"/>
                <a:sym typeface="Calibri"/>
              </a:rPr>
              <a:t>Elige las herramientas digitales adecuadas para las reservas y la energía en un local de marisco de temporada.</a:t>
            </a:r>
            <a:endParaRPr/>
          </a:p>
          <a:p>
            <a:pPr indent="0" lvl="0" marL="0" marR="0" rtl="0" algn="l">
              <a:lnSpc>
                <a:spcPct val="110769"/>
              </a:lnSpc>
              <a:spcBef>
                <a:spcPts val="0"/>
              </a:spcBef>
              <a:spcAft>
                <a:spcPts val="0"/>
              </a:spcAft>
              <a:buNone/>
            </a:pPr>
            <a:r>
              <a:t/>
            </a:r>
            <a:endParaRPr b="0" i="0" sz="1300">
              <a:solidFill>
                <a:srgbClr val="262626"/>
              </a:solidFill>
              <a:latin typeface="Calibri"/>
              <a:ea typeface="Calibri"/>
              <a:cs typeface="Calibri"/>
              <a:sym typeface="Calibri"/>
            </a:endParaRPr>
          </a:p>
        </p:txBody>
      </p:sp>
      <p:sp>
        <p:nvSpPr>
          <p:cNvPr id="2042" name="Google Shape;2042;p68"/>
          <p:cNvSpPr/>
          <p:nvPr/>
        </p:nvSpPr>
        <p:spPr>
          <a:xfrm>
            <a:off x="808325" y="4850400"/>
            <a:ext cx="4692000" cy="270000"/>
          </a:xfrm>
          <a:prstGeom prst="rect">
            <a:avLst/>
          </a:prstGeom>
          <a:solidFill>
            <a:srgbClr val="62A844">
              <a:alpha val="36862"/>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43" name="Google Shape;2043;p68"/>
          <p:cNvSpPr txBox="1"/>
          <p:nvPr/>
        </p:nvSpPr>
        <p:spPr>
          <a:xfrm>
            <a:off x="890486" y="4871058"/>
            <a:ext cx="4692000" cy="2001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1300">
                <a:solidFill>
                  <a:srgbClr val="262626"/>
                </a:solidFill>
                <a:latin typeface="Calibri"/>
                <a:ea typeface="Calibri"/>
                <a:cs typeface="Calibri"/>
                <a:sym typeface="Calibri"/>
              </a:rPr>
              <a:t>Descargar el caso práctico completo  ·  {{CASE_URL_ PORTOMARE}}</a:t>
            </a:r>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7" name="Shape 2047"/>
        <p:cNvGrpSpPr/>
        <p:nvPr/>
      </p:nvGrpSpPr>
      <p:grpSpPr>
        <a:xfrm>
          <a:off x="0" y="0"/>
          <a:ext cx="0" cy="0"/>
          <a:chOff x="0" y="0"/>
          <a:chExt cx="0" cy="0"/>
        </a:xfrm>
      </p:grpSpPr>
      <p:pic>
        <p:nvPicPr>
          <p:cNvPr id="2048" name="Google Shape;2048;p69"/>
          <p:cNvPicPr preferRelativeResize="0"/>
          <p:nvPr/>
        </p:nvPicPr>
        <p:blipFill rotWithShape="1">
          <a:blip r:embed="rId3">
            <a:alphaModFix/>
          </a:blip>
          <a:srcRect b="0" l="0" r="0" t="0"/>
          <a:stretch/>
        </p:blipFill>
        <p:spPr>
          <a:xfrm>
            <a:off x="272337" y="627673"/>
            <a:ext cx="4125188" cy="2499202"/>
          </a:xfrm>
          <a:prstGeom prst="rect">
            <a:avLst/>
          </a:prstGeom>
          <a:noFill/>
          <a:ln>
            <a:noFill/>
          </a:ln>
        </p:spPr>
      </p:pic>
      <p:pic>
        <p:nvPicPr>
          <p:cNvPr id="2049" name="Google Shape;2049;p69"/>
          <p:cNvPicPr preferRelativeResize="0"/>
          <p:nvPr/>
        </p:nvPicPr>
        <p:blipFill rotWithShape="1">
          <a:blip r:embed="rId4">
            <a:alphaModFix/>
          </a:blip>
          <a:srcRect b="0" l="0" r="0" t="0"/>
          <a:stretch/>
        </p:blipFill>
        <p:spPr>
          <a:xfrm>
            <a:off x="5186214" y="5846608"/>
            <a:ext cx="6024421" cy="606937"/>
          </a:xfrm>
          <a:prstGeom prst="rect">
            <a:avLst/>
          </a:prstGeom>
          <a:noFill/>
          <a:ln>
            <a:noFill/>
          </a:ln>
        </p:spPr>
      </p:pic>
      <p:sp>
        <p:nvSpPr>
          <p:cNvPr id="2050" name="Google Shape;2050;p69"/>
          <p:cNvSpPr txBox="1"/>
          <p:nvPr/>
        </p:nvSpPr>
        <p:spPr>
          <a:xfrm flipH="1">
            <a:off x="-71237" y="4675239"/>
            <a:ext cx="5754406" cy="711462"/>
          </a:xfrm>
          <a:prstGeom prst="rect">
            <a:avLst/>
          </a:prstGeom>
          <a:solidFill>
            <a:srgbClr val="0289AE"/>
          </a:solid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lt1"/>
              </a:buClr>
              <a:buSzPts val="2800"/>
              <a:buFont typeface="Arial"/>
              <a:buNone/>
            </a:pPr>
            <a:r>
              <a:rPr lang="en-US" sz="2800" u="sng">
                <a:solidFill>
                  <a:schemeClr val="lt1"/>
                </a:solidFill>
                <a:latin typeface="Calibri"/>
                <a:ea typeface="Calibri"/>
                <a:cs typeface="Calibri"/>
                <a:sym typeface="Calibri"/>
                <a:hlinkClick r:id="rId5">
                  <a:extLst>
                    <a:ext uri="{A12FA001-AC4F-418D-AE19-62706E023703}">
                      <ahyp:hlinkClr val="tx"/>
                    </a:ext>
                  </a:extLst>
                </a:hlinkClick>
              </a:rPr>
              <a:t>        www.ecosmartproject.eu</a:t>
            </a:r>
            <a:endParaRPr sz="2800">
              <a:solidFill>
                <a:schemeClr val="lt1"/>
              </a:solidFill>
              <a:latin typeface="Calibri"/>
              <a:ea typeface="Calibri"/>
              <a:cs typeface="Calibri"/>
              <a:sym typeface="Calibri"/>
            </a:endParaRPr>
          </a:p>
        </p:txBody>
      </p:sp>
      <p:pic>
        <p:nvPicPr>
          <p:cNvPr id="2051" name="Google Shape;2051;p69"/>
          <p:cNvPicPr preferRelativeResize="0"/>
          <p:nvPr/>
        </p:nvPicPr>
        <p:blipFill rotWithShape="1">
          <a:blip r:embed="rId6">
            <a:alphaModFix/>
          </a:blip>
          <a:srcRect b="0" l="14097" r="0" t="0"/>
          <a:stretch/>
        </p:blipFill>
        <p:spPr>
          <a:xfrm>
            <a:off x="6280025" y="-50594"/>
            <a:ext cx="5558099" cy="5650675"/>
          </a:xfrm>
          <a:prstGeom prst="rect">
            <a:avLst/>
          </a:prstGeom>
          <a:noFill/>
          <a:ln>
            <a:noFill/>
          </a:ln>
        </p:spPr>
      </p:pic>
      <p:sp>
        <p:nvSpPr>
          <p:cNvPr id="2052" name="Google Shape;2052;p69"/>
          <p:cNvSpPr txBox="1"/>
          <p:nvPr/>
        </p:nvSpPr>
        <p:spPr>
          <a:xfrm>
            <a:off x="5560369" y="398774"/>
            <a:ext cx="6024300" cy="4473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600">
                <a:solidFill>
                  <a:schemeClr val="lt1"/>
                </a:solidFill>
                <a:latin typeface="Calibri"/>
                <a:ea typeface="Calibri"/>
                <a:cs typeface="Calibri"/>
                <a:sym typeface="Calibri"/>
              </a:rPr>
              <a:t>Gracias por participar </a:t>
            </a:r>
            <a:endParaRPr/>
          </a:p>
          <a:p>
            <a:pPr indent="0" lvl="0" marL="0" marR="0" rtl="0" algn="ctr">
              <a:spcBef>
                <a:spcPts val="0"/>
              </a:spcBef>
              <a:spcAft>
                <a:spcPts val="0"/>
              </a:spcAft>
              <a:buNone/>
            </a:pPr>
            <a:r>
              <a:t/>
            </a:r>
            <a:endParaRPr b="1" sz="2200">
              <a:solidFill>
                <a:schemeClr val="lt1"/>
              </a:solidFill>
              <a:latin typeface="Calibri"/>
              <a:ea typeface="Calibri"/>
              <a:cs typeface="Calibri"/>
              <a:sym typeface="Calibri"/>
            </a:endParaRPr>
          </a:p>
          <a:p>
            <a:pPr indent="0" lvl="0" marL="0" marR="0" rtl="0" algn="ctr">
              <a:spcBef>
                <a:spcPts val="0"/>
              </a:spcBef>
              <a:spcAft>
                <a:spcPts val="0"/>
              </a:spcAft>
              <a:buNone/>
            </a:pPr>
            <a:r>
              <a:t/>
            </a:r>
            <a:endParaRPr b="1" sz="2200">
              <a:solidFill>
                <a:schemeClr val="lt1"/>
              </a:solidFill>
              <a:latin typeface="Calibri"/>
              <a:ea typeface="Calibri"/>
              <a:cs typeface="Calibri"/>
              <a:sym typeface="Calibri"/>
            </a:endParaRPr>
          </a:p>
          <a:p>
            <a:pPr indent="0" lvl="0" marL="0" marR="0" rtl="0" algn="l">
              <a:lnSpc>
                <a:spcPct val="107500"/>
              </a:lnSpc>
              <a:spcBef>
                <a:spcPts val="0"/>
              </a:spcBef>
              <a:spcAft>
                <a:spcPts val="0"/>
              </a:spcAft>
              <a:buNone/>
            </a:pPr>
            <a:r>
              <a:rPr lang="en-US" sz="2400">
                <a:solidFill>
                  <a:schemeClr val="lt1"/>
                </a:solidFill>
                <a:latin typeface="Calibri"/>
                <a:ea typeface="Calibri"/>
                <a:cs typeface="Calibri"/>
                <a:sym typeface="Calibri"/>
              </a:rPr>
              <a:t>Esperamos que este módulo haya enriquecido sus conocimientos y perfeccionado su práctica.</a:t>
            </a:r>
            <a:br>
              <a:rPr lang="en-US" sz="2400">
                <a:solidFill>
                  <a:schemeClr val="lt1"/>
                </a:solidFill>
                <a:latin typeface="Calibri"/>
                <a:ea typeface="Calibri"/>
                <a:cs typeface="Calibri"/>
                <a:sym typeface="Calibri"/>
              </a:rPr>
            </a:br>
            <a:r>
              <a:rPr lang="en-US" sz="2400">
                <a:solidFill>
                  <a:schemeClr val="lt1"/>
                </a:solidFill>
                <a:latin typeface="Calibri"/>
                <a:ea typeface="Calibri"/>
                <a:cs typeface="Calibri"/>
                <a:sym typeface="Calibri"/>
              </a:rPr>
              <a:t>Gracias por su compromiso con una hostelería inteligente, sostenible y centrada en las personas.  Aplique estos conocimientos a su trabajo, lidere con ética y empatía, y deje que la tecnología sirva a las personas con esmero.</a:t>
            </a:r>
            <a:endParaRPr/>
          </a:p>
          <a:p>
            <a:pPr indent="0" lvl="0" marL="0" marR="0" rtl="0" algn="ctr">
              <a:lnSpc>
                <a:spcPct val="107500"/>
              </a:lnSpc>
              <a:spcBef>
                <a:spcPts val="0"/>
              </a:spcBef>
              <a:spcAft>
                <a:spcPts val="0"/>
              </a:spcAft>
              <a:buNone/>
            </a:pPr>
            <a:r>
              <a:t/>
            </a:r>
            <a:endParaRPr sz="2400">
              <a:solidFill>
                <a:schemeClr val="lt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A5D448FF4D9854492C17C5187EF5566" ma:contentTypeVersion="12" ma:contentTypeDescription="Create a new document." ma:contentTypeScope="" ma:versionID="e51c7bef96f5b722fb941898f17a50a1">
  <xsd:schema xmlns:xsd="http://www.w3.org/2001/XMLSchema" xmlns:xs="http://www.w3.org/2001/XMLSchema" xmlns:p="http://schemas.microsoft.com/office/2006/metadata/properties" xmlns:ns2="5ef36c65-2ebb-4adf-9d59-815159be37b0" xmlns:ns3="23b2737a-dcf8-4a07-819b-0c656bac1781" targetNamespace="http://schemas.microsoft.com/office/2006/metadata/properties" ma:root="true" ma:fieldsID="49dd165fdf916d6e7a8350a132dd72fd" ns2:_="" ns3:_="">
    <xsd:import namespace="5ef36c65-2ebb-4adf-9d59-815159be37b0"/>
    <xsd:import namespace="23b2737a-dcf8-4a07-819b-0c656bac178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ef36c65-2ebb-4adf-9d59-815159be37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2ebe027-fa64-4e30-bdb2-92b74caeb8c0"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3b2737a-dcf8-4a07-819b-0c656bac178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362a160-b759-4121-9b0f-25f399baeb7c}" ma:internalName="TaxCatchAll" ma:showField="CatchAllData" ma:web="23b2737a-dcf8-4a07-819b-0c656bac178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23b2737a-dcf8-4a07-819b-0c656bac1781" xsi:nil="true"/>
    <lcf76f155ced4ddcb4097134ff3c332f xmlns="5ef36c65-2ebb-4adf-9d59-815159be37b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1CD2EA6-12AE-4CCC-8689-67315474B1AF}"/>
</file>

<file path=customXml/itemProps2.xml><?xml version="1.0" encoding="utf-8"?>
<ds:datastoreItem xmlns:ds="http://schemas.openxmlformats.org/officeDocument/2006/customXml" ds:itemID="{2FB0CDD8-1127-4EEA-85BE-553D46DD751D}"/>
</file>

<file path=customXml/itemProps3.xml><?xml version="1.0" encoding="utf-8"?>
<ds:datastoreItem xmlns:ds="http://schemas.openxmlformats.org/officeDocument/2006/customXml" ds:itemID="{D33A7C57-F094-42D0-B036-3F353023E826}"/>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Gillian Keane</dc:creator>
  <dcterms:created xsi:type="dcterms:W3CDTF">2022-05-09T10:29:33Z</dcterms:creat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0x0101007A5D448FF4D9854492C17C5187EF5566</vt:lpwstr>
  </property>
  <property fmtid="{D5CDD505-2E9C-101B-9397-08002B2CF9AE}" pid="3" name="MediaServiceImageTags">
    <vt:lpwstr/>
  </property>
</Properties>
</file>